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323" r:id="rId4"/>
    <p:sldId id="269" r:id="rId5"/>
    <p:sldId id="264" r:id="rId6"/>
    <p:sldId id="262" r:id="rId7"/>
    <p:sldId id="289" r:id="rId8"/>
    <p:sldId id="324" r:id="rId9"/>
    <p:sldId id="258" r:id="rId10"/>
    <p:sldId id="325" r:id="rId11"/>
    <p:sldId id="322" r:id="rId12"/>
    <p:sldId id="268" r:id="rId13"/>
    <p:sldId id="266"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BELKYS\Desktop\CRQ\GRAFICO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BELKYS\OneDrive\Escritorio\CRQ\GRAFICOS.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600" dirty="0">
                <a:latin typeface="Arial Rounded MT Bold" panose="020F0704030504030204" pitchFamily="34" charset="0"/>
              </a:rPr>
              <a:t>TOTAL</a:t>
            </a:r>
            <a:r>
              <a:rPr lang="es-CO" sz="1600" baseline="0" dirty="0">
                <a:latin typeface="Arial Rounded MT Bold" panose="020F0704030504030204" pitchFamily="34" charset="0"/>
              </a:rPr>
              <a:t> PQRSD SEGUNDO SEMESTRE DEL AÑO 2021</a:t>
            </a:r>
            <a:endParaRPr lang="es-CO" sz="1600" dirty="0">
              <a:latin typeface="Arial Rounded MT Bold" panose="020F0704030504030204" pitchFamily="34" charset="0"/>
            </a:endParaRPr>
          </a:p>
        </c:rich>
      </c:tx>
      <c:layout>
        <c:manualLayout>
          <c:xMode val="edge"/>
          <c:yMode val="edge"/>
          <c:x val="0.34533235999560369"/>
          <c:y val="5.448127817368459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'MES A MES'!$N$8</c:f>
              <c:strCache>
                <c:ptCount val="1"/>
                <c:pt idx="0">
                  <c:v>TOTAL</c:v>
                </c:pt>
              </c:strCache>
            </c:strRef>
          </c:tx>
          <c:spPr>
            <a:solidFill>
              <a:srgbClr val="FFC000"/>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1D5C-4EE8-9DBD-A9009ABD3BAF}"/>
              </c:ext>
            </c:extLst>
          </c:dPt>
          <c:dPt>
            <c:idx val="3"/>
            <c:invertIfNegative val="0"/>
            <c:bubble3D val="0"/>
            <c:spPr>
              <a:solidFill>
                <a:srgbClr val="00B050"/>
              </a:solidFill>
              <a:ln>
                <a:noFill/>
              </a:ln>
              <a:effectLst/>
            </c:spPr>
            <c:extLst>
              <c:ext xmlns:c16="http://schemas.microsoft.com/office/drawing/2014/chart" uri="{C3380CC4-5D6E-409C-BE32-E72D297353CC}">
                <c16:uniqueId val="{00000003-1D5C-4EE8-9DBD-A9009ABD3BAF}"/>
              </c:ext>
            </c:extLst>
          </c:dPt>
          <c:dPt>
            <c:idx val="5"/>
            <c:invertIfNegative val="0"/>
            <c:bubble3D val="0"/>
            <c:spPr>
              <a:solidFill>
                <a:srgbClr val="00B050"/>
              </a:solidFill>
              <a:ln>
                <a:noFill/>
              </a:ln>
              <a:effectLst/>
            </c:spPr>
            <c:extLst>
              <c:ext xmlns:c16="http://schemas.microsoft.com/office/drawing/2014/chart" uri="{C3380CC4-5D6E-409C-BE32-E72D297353CC}">
                <c16:uniqueId val="{00000005-1D5C-4EE8-9DBD-A9009ABD3BAF}"/>
              </c:ext>
            </c:extLst>
          </c:dPt>
          <c:cat>
            <c:strRef>
              <c:f>'MES A MES'!$M$9:$M$14</c:f>
              <c:strCache>
                <c:ptCount val="6"/>
                <c:pt idx="0">
                  <c:v>JULIO</c:v>
                </c:pt>
                <c:pt idx="1">
                  <c:v>AGOSTO</c:v>
                </c:pt>
                <c:pt idx="2">
                  <c:v>SEPTIEMBRE</c:v>
                </c:pt>
                <c:pt idx="3">
                  <c:v>OCTUBRE</c:v>
                </c:pt>
                <c:pt idx="4">
                  <c:v>NOVIEMBRE</c:v>
                </c:pt>
                <c:pt idx="5">
                  <c:v>DIDIEMBRE </c:v>
                </c:pt>
              </c:strCache>
            </c:strRef>
          </c:cat>
          <c:val>
            <c:numRef>
              <c:f>'MES A MES'!$N$9:$N$14</c:f>
              <c:numCache>
                <c:formatCode>General</c:formatCode>
                <c:ptCount val="6"/>
                <c:pt idx="0">
                  <c:v>372</c:v>
                </c:pt>
                <c:pt idx="1">
                  <c:v>423</c:v>
                </c:pt>
                <c:pt idx="2">
                  <c:v>434</c:v>
                </c:pt>
                <c:pt idx="3">
                  <c:v>541</c:v>
                </c:pt>
                <c:pt idx="4">
                  <c:v>597</c:v>
                </c:pt>
                <c:pt idx="5">
                  <c:v>383</c:v>
                </c:pt>
              </c:numCache>
            </c:numRef>
          </c:val>
          <c:extLst>
            <c:ext xmlns:c16="http://schemas.microsoft.com/office/drawing/2014/chart" uri="{C3380CC4-5D6E-409C-BE32-E72D297353CC}">
              <c16:uniqueId val="{00000006-1D5C-4EE8-9DBD-A9009ABD3BAF}"/>
            </c:ext>
          </c:extLst>
        </c:ser>
        <c:dLbls>
          <c:showLegendKey val="0"/>
          <c:showVal val="0"/>
          <c:showCatName val="0"/>
          <c:showSerName val="0"/>
          <c:showPercent val="0"/>
          <c:showBubbleSize val="0"/>
        </c:dLbls>
        <c:gapWidth val="150"/>
        <c:axId val="189605192"/>
        <c:axId val="189886480"/>
      </c:barChart>
      <c:lineChart>
        <c:grouping val="standard"/>
        <c:varyColors val="0"/>
        <c:ser>
          <c:idx val="1"/>
          <c:order val="1"/>
          <c:tx>
            <c:strRef>
              <c:f>'MES A MES'!$O$8</c:f>
              <c:strCache>
                <c:ptCount val="1"/>
                <c:pt idx="0">
                  <c:v>PORCENTAJE</c:v>
                </c:pt>
              </c:strCache>
            </c:strRef>
          </c:tx>
          <c:spPr>
            <a:ln w="28575" cap="rnd">
              <a:solidFill>
                <a:schemeClr val="tx1"/>
              </a:solidFill>
              <a:round/>
            </a:ln>
            <a:effectLst/>
          </c:spPr>
          <c:marker>
            <c:symbol val="none"/>
          </c:marker>
          <c:cat>
            <c:strRef>
              <c:f>'MES A MES'!$M$9:$M$14</c:f>
              <c:strCache>
                <c:ptCount val="6"/>
                <c:pt idx="0">
                  <c:v>JULIO</c:v>
                </c:pt>
                <c:pt idx="1">
                  <c:v>AGOSTO</c:v>
                </c:pt>
                <c:pt idx="2">
                  <c:v>SEPTIEMBRE</c:v>
                </c:pt>
                <c:pt idx="3">
                  <c:v>OCTUBRE</c:v>
                </c:pt>
                <c:pt idx="4">
                  <c:v>NOVIEMBRE</c:v>
                </c:pt>
                <c:pt idx="5">
                  <c:v>DIDIEMBRE </c:v>
                </c:pt>
              </c:strCache>
            </c:strRef>
          </c:cat>
          <c:val>
            <c:numRef>
              <c:f>'MES A MES'!$O$9:$O$14</c:f>
              <c:numCache>
                <c:formatCode>0%</c:formatCode>
                <c:ptCount val="6"/>
                <c:pt idx="0">
                  <c:v>0.13527272727272727</c:v>
                </c:pt>
                <c:pt idx="1">
                  <c:v>0.15381818181818183</c:v>
                </c:pt>
                <c:pt idx="2">
                  <c:v>0.15781818181818183</c:v>
                </c:pt>
                <c:pt idx="3">
                  <c:v>0.19672727272727272</c:v>
                </c:pt>
                <c:pt idx="4">
                  <c:v>0.21709090909090908</c:v>
                </c:pt>
                <c:pt idx="5">
                  <c:v>0.13927272727272727</c:v>
                </c:pt>
              </c:numCache>
            </c:numRef>
          </c:val>
          <c:smooth val="0"/>
          <c:extLst>
            <c:ext xmlns:c16="http://schemas.microsoft.com/office/drawing/2014/chart" uri="{C3380CC4-5D6E-409C-BE32-E72D297353CC}">
              <c16:uniqueId val="{00000007-1D5C-4EE8-9DBD-A9009ABD3BAF}"/>
            </c:ext>
          </c:extLst>
        </c:ser>
        <c:dLbls>
          <c:showLegendKey val="0"/>
          <c:showVal val="0"/>
          <c:showCatName val="0"/>
          <c:showSerName val="0"/>
          <c:showPercent val="0"/>
          <c:showBubbleSize val="0"/>
        </c:dLbls>
        <c:marker val="1"/>
        <c:smooth val="0"/>
        <c:axId val="189888280"/>
        <c:axId val="189886864"/>
      </c:lineChart>
      <c:catAx>
        <c:axId val="18960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89886480"/>
        <c:crosses val="autoZero"/>
        <c:auto val="1"/>
        <c:lblAlgn val="ctr"/>
        <c:lblOffset val="100"/>
        <c:noMultiLvlLbl val="0"/>
      </c:catAx>
      <c:valAx>
        <c:axId val="18988648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605192"/>
        <c:crosses val="autoZero"/>
        <c:crossBetween val="between"/>
      </c:valAx>
      <c:valAx>
        <c:axId val="189886864"/>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888280"/>
        <c:crosses val="max"/>
        <c:crossBetween val="between"/>
      </c:valAx>
      <c:catAx>
        <c:axId val="189888280"/>
        <c:scaling>
          <c:orientation val="minMax"/>
        </c:scaling>
        <c:delete val="1"/>
        <c:axPos val="b"/>
        <c:numFmt formatCode="General" sourceLinked="1"/>
        <c:majorTickMark val="none"/>
        <c:minorTickMark val="none"/>
        <c:tickLblPos val="nextTo"/>
        <c:crossAx val="189886864"/>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s-CO" sz="1600" dirty="0">
                <a:latin typeface="Arial Rounded MT Bold" panose="020F0704030504030204" pitchFamily="34" charset="0"/>
              </a:rPr>
              <a:t>TOTAL PQRSD RADICADAS</a:t>
            </a:r>
            <a:r>
              <a:rPr lang="es-CO" sz="1600" baseline="0" dirty="0">
                <a:latin typeface="Arial Rounded MT Bold" panose="020F0704030504030204" pitchFamily="34" charset="0"/>
              </a:rPr>
              <a:t> POR SEMESTRE </a:t>
            </a:r>
            <a:endParaRPr lang="es-CO" sz="1600" dirty="0">
              <a:latin typeface="Arial Rounded MT Bold" panose="020F0704030504030204" pitchFamily="34" charset="0"/>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endParaRPr lang="es-CO"/>
        </a:p>
      </c:txPr>
    </c:title>
    <c:autoTitleDeleted val="0"/>
    <c:plotArea>
      <c:layout/>
      <c:barChart>
        <c:barDir val="col"/>
        <c:grouping val="clustered"/>
        <c:varyColors val="0"/>
        <c:ser>
          <c:idx val="0"/>
          <c:order val="0"/>
          <c:tx>
            <c:strRef>
              <c:f>'TOTAL MESES'!$B$36</c:f>
              <c:strCache>
                <c:ptCount val="1"/>
                <c:pt idx="0">
                  <c:v>TOTAL</c:v>
                </c:pt>
              </c:strCache>
            </c:strRef>
          </c:tx>
          <c:spPr>
            <a:solidFill>
              <a:srgbClr val="FFC000"/>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3726-40A1-9DAA-342E7468DE3A}"/>
              </c:ext>
            </c:extLst>
          </c:dPt>
          <c:cat>
            <c:strRef>
              <c:f>'TOTAL MESES'!$A$37:$A$39</c:f>
              <c:strCache>
                <c:ptCount val="3"/>
                <c:pt idx="0">
                  <c:v>1ER SEMESTRE</c:v>
                </c:pt>
                <c:pt idx="1">
                  <c:v>2DO SEMESTRE </c:v>
                </c:pt>
                <c:pt idx="2">
                  <c:v>TOTAL</c:v>
                </c:pt>
              </c:strCache>
            </c:strRef>
          </c:cat>
          <c:val>
            <c:numRef>
              <c:f>'TOTAL MESES'!$B$37:$B$39</c:f>
              <c:numCache>
                <c:formatCode>General</c:formatCode>
                <c:ptCount val="3"/>
                <c:pt idx="0">
                  <c:v>2887</c:v>
                </c:pt>
                <c:pt idx="1">
                  <c:v>2750</c:v>
                </c:pt>
                <c:pt idx="2">
                  <c:v>5637</c:v>
                </c:pt>
              </c:numCache>
            </c:numRef>
          </c:val>
          <c:extLst>
            <c:ext xmlns:c16="http://schemas.microsoft.com/office/drawing/2014/chart" uri="{C3380CC4-5D6E-409C-BE32-E72D297353CC}">
              <c16:uniqueId val="{00000002-3726-40A1-9DAA-342E7468DE3A}"/>
            </c:ext>
          </c:extLst>
        </c:ser>
        <c:dLbls>
          <c:showLegendKey val="0"/>
          <c:showVal val="0"/>
          <c:showCatName val="0"/>
          <c:showSerName val="0"/>
          <c:showPercent val="0"/>
          <c:showBubbleSize val="0"/>
        </c:dLbls>
        <c:gapWidth val="150"/>
        <c:axId val="189437608"/>
        <c:axId val="189437992"/>
      </c:barChart>
      <c:lineChart>
        <c:grouping val="standard"/>
        <c:varyColors val="0"/>
        <c:ser>
          <c:idx val="1"/>
          <c:order val="1"/>
          <c:tx>
            <c:strRef>
              <c:f>'TOTAL MESES'!$C$36</c:f>
              <c:strCache>
                <c:ptCount val="1"/>
                <c:pt idx="0">
                  <c:v>% PARTICIPACION</c:v>
                </c:pt>
              </c:strCache>
            </c:strRef>
          </c:tx>
          <c:spPr>
            <a:ln w="28575" cap="rnd">
              <a:solidFill>
                <a:schemeClr val="tx1"/>
              </a:solidFill>
              <a:round/>
            </a:ln>
            <a:effectLst/>
          </c:spPr>
          <c:marker>
            <c:symbol val="none"/>
          </c:marker>
          <c:cat>
            <c:strRef>
              <c:f>'TOTAL MESES'!$A$37:$A$39</c:f>
              <c:strCache>
                <c:ptCount val="3"/>
                <c:pt idx="0">
                  <c:v>1ER SEMESTRE</c:v>
                </c:pt>
                <c:pt idx="1">
                  <c:v>2DO SEMESTRE </c:v>
                </c:pt>
                <c:pt idx="2">
                  <c:v>TOTAL</c:v>
                </c:pt>
              </c:strCache>
            </c:strRef>
          </c:cat>
          <c:val>
            <c:numRef>
              <c:f>'TOTAL MESES'!$C$37:$C$39</c:f>
              <c:numCache>
                <c:formatCode>0%</c:formatCode>
                <c:ptCount val="3"/>
                <c:pt idx="0">
                  <c:v>0.51</c:v>
                </c:pt>
                <c:pt idx="1">
                  <c:v>0.49</c:v>
                </c:pt>
                <c:pt idx="2">
                  <c:v>1</c:v>
                </c:pt>
              </c:numCache>
            </c:numRef>
          </c:val>
          <c:smooth val="0"/>
          <c:extLst>
            <c:ext xmlns:c16="http://schemas.microsoft.com/office/drawing/2014/chart" uri="{C3380CC4-5D6E-409C-BE32-E72D297353CC}">
              <c16:uniqueId val="{00000003-3726-40A1-9DAA-342E7468DE3A}"/>
            </c:ext>
          </c:extLst>
        </c:ser>
        <c:dLbls>
          <c:showLegendKey val="0"/>
          <c:showVal val="0"/>
          <c:showCatName val="0"/>
          <c:showSerName val="0"/>
          <c:showPercent val="0"/>
          <c:showBubbleSize val="0"/>
        </c:dLbls>
        <c:marker val="1"/>
        <c:smooth val="0"/>
        <c:axId val="189410408"/>
        <c:axId val="189411192"/>
      </c:lineChart>
      <c:catAx>
        <c:axId val="189437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89437992"/>
        <c:crosses val="autoZero"/>
        <c:auto val="1"/>
        <c:lblAlgn val="ctr"/>
        <c:lblOffset val="100"/>
        <c:noMultiLvlLbl val="0"/>
      </c:catAx>
      <c:valAx>
        <c:axId val="18943799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437608"/>
        <c:crosses val="autoZero"/>
        <c:crossBetween val="between"/>
      </c:valAx>
      <c:valAx>
        <c:axId val="18941119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410408"/>
        <c:crosses val="max"/>
        <c:crossBetween val="between"/>
      </c:valAx>
      <c:catAx>
        <c:axId val="189410408"/>
        <c:scaling>
          <c:orientation val="minMax"/>
        </c:scaling>
        <c:delete val="1"/>
        <c:axPos val="b"/>
        <c:numFmt formatCode="General" sourceLinked="1"/>
        <c:majorTickMark val="none"/>
        <c:minorTickMark val="none"/>
        <c:tickLblPos val="nextTo"/>
        <c:crossAx val="189411192"/>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n-US" sz="1600" dirty="0">
                <a:latin typeface="Arial Rounded MT Bold" panose="020F0704030504030204" pitchFamily="34" charset="0"/>
              </a:rPr>
              <a:t>TOTAL PQRSD SEGUNDO SEMESTRE</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Hoja1!$F$48</c:f>
              <c:strCache>
                <c:ptCount val="1"/>
                <c:pt idx="0">
                  <c:v>SEGUNDO SEMESTRE</c:v>
                </c:pt>
              </c:strCache>
            </c:strRef>
          </c:tx>
          <c:spPr>
            <a:solidFill>
              <a:srgbClr val="FFC000"/>
            </a:solidFill>
            <a:ln>
              <a:noFill/>
            </a:ln>
            <a:effectLst/>
            <a:sp3d/>
          </c:spPr>
          <c:invertIfNegative val="0"/>
          <c:dPt>
            <c:idx val="1"/>
            <c:invertIfNegative val="0"/>
            <c:bubble3D val="0"/>
            <c:spPr>
              <a:solidFill>
                <a:srgbClr val="00B050"/>
              </a:solidFill>
              <a:ln>
                <a:noFill/>
              </a:ln>
              <a:effectLst/>
              <a:sp3d/>
            </c:spPr>
            <c:extLst>
              <c:ext xmlns:c16="http://schemas.microsoft.com/office/drawing/2014/chart" uri="{C3380CC4-5D6E-409C-BE32-E72D297353CC}">
                <c16:uniqueId val="{00000001-274F-46B5-A5C1-10EC7EC8EFE9}"/>
              </c:ext>
            </c:extLst>
          </c:dPt>
          <c:dPt>
            <c:idx val="3"/>
            <c:invertIfNegative val="0"/>
            <c:bubble3D val="0"/>
            <c:spPr>
              <a:solidFill>
                <a:srgbClr val="00B050"/>
              </a:solidFill>
              <a:ln>
                <a:noFill/>
              </a:ln>
              <a:effectLst/>
              <a:sp3d/>
            </c:spPr>
            <c:extLst>
              <c:ext xmlns:c16="http://schemas.microsoft.com/office/drawing/2014/chart" uri="{C3380CC4-5D6E-409C-BE32-E72D297353CC}">
                <c16:uniqueId val="{00000003-274F-46B5-A5C1-10EC7EC8EFE9}"/>
              </c:ext>
            </c:extLst>
          </c:dPt>
          <c:dPt>
            <c:idx val="5"/>
            <c:invertIfNegative val="0"/>
            <c:bubble3D val="0"/>
            <c:spPr>
              <a:solidFill>
                <a:srgbClr val="00B050"/>
              </a:solidFill>
              <a:ln>
                <a:noFill/>
              </a:ln>
              <a:effectLst/>
              <a:sp3d/>
            </c:spPr>
            <c:extLst>
              <c:ext xmlns:c16="http://schemas.microsoft.com/office/drawing/2014/chart" uri="{C3380CC4-5D6E-409C-BE32-E72D297353CC}">
                <c16:uniqueId val="{00000005-274F-46B5-A5C1-10EC7EC8EFE9}"/>
              </c:ext>
            </c:extLst>
          </c:dPt>
          <c:cat>
            <c:strRef>
              <c:f>Hoja1!$E$49:$E$54</c:f>
              <c:strCache>
                <c:ptCount val="6"/>
                <c:pt idx="0">
                  <c:v>PETICIONES</c:v>
                </c:pt>
                <c:pt idx="1">
                  <c:v>QUEJAS</c:v>
                </c:pt>
                <c:pt idx="2">
                  <c:v>DENUNCIAS</c:v>
                </c:pt>
                <c:pt idx="3">
                  <c:v>SUGERENCIAS</c:v>
                </c:pt>
                <c:pt idx="4">
                  <c:v>RECLAMOS</c:v>
                </c:pt>
                <c:pt idx="5">
                  <c:v>TOTAL</c:v>
                </c:pt>
              </c:strCache>
            </c:strRef>
          </c:cat>
          <c:val>
            <c:numRef>
              <c:f>Hoja1!$F$49:$F$54</c:f>
              <c:numCache>
                <c:formatCode>General</c:formatCode>
                <c:ptCount val="6"/>
                <c:pt idx="0">
                  <c:v>2062</c:v>
                </c:pt>
                <c:pt idx="1">
                  <c:v>21</c:v>
                </c:pt>
                <c:pt idx="2">
                  <c:v>661</c:v>
                </c:pt>
                <c:pt idx="3">
                  <c:v>2</c:v>
                </c:pt>
                <c:pt idx="4">
                  <c:v>4</c:v>
                </c:pt>
                <c:pt idx="5">
                  <c:v>2750</c:v>
                </c:pt>
              </c:numCache>
            </c:numRef>
          </c:val>
          <c:extLst>
            <c:ext xmlns:c16="http://schemas.microsoft.com/office/drawing/2014/chart" uri="{C3380CC4-5D6E-409C-BE32-E72D297353CC}">
              <c16:uniqueId val="{00000006-274F-46B5-A5C1-10EC7EC8EFE9}"/>
            </c:ext>
          </c:extLst>
        </c:ser>
        <c:dLbls>
          <c:showLegendKey val="0"/>
          <c:showVal val="0"/>
          <c:showCatName val="0"/>
          <c:showSerName val="0"/>
          <c:showPercent val="0"/>
          <c:showBubbleSize val="0"/>
        </c:dLbls>
        <c:gapWidth val="150"/>
        <c:shape val="box"/>
        <c:axId val="189413152"/>
        <c:axId val="189411976"/>
        <c:axId val="0"/>
      </c:bar3DChart>
      <c:catAx>
        <c:axId val="1894131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89411976"/>
        <c:crosses val="autoZero"/>
        <c:auto val="1"/>
        <c:lblAlgn val="ctr"/>
        <c:lblOffset val="100"/>
        <c:noMultiLvlLbl val="0"/>
      </c:catAx>
      <c:valAx>
        <c:axId val="18941197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41315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800" b="1" i="0" baseline="0">
                <a:effectLst/>
              </a:rPr>
              <a:t>TOTAL PQRSD RADICADAS SEGUNDO SEMESTRE DEL AÑO 2021 POR SUBDIRECCIÓN</a:t>
            </a:r>
            <a:endParaRPr lang="es-CO">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SUBDERECCIONES!$H$30</c:f>
              <c:strCache>
                <c:ptCount val="1"/>
                <c:pt idx="0">
                  <c:v>TOTAL</c:v>
                </c:pt>
              </c:strCache>
            </c:strRef>
          </c:tx>
          <c:spPr>
            <a:solidFill>
              <a:srgbClr val="FFC000"/>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2A73-4095-A3C5-F3AAD892D6A8}"/>
              </c:ext>
            </c:extLst>
          </c:dPt>
          <c:dPt>
            <c:idx val="3"/>
            <c:invertIfNegative val="0"/>
            <c:bubble3D val="0"/>
            <c:spPr>
              <a:solidFill>
                <a:srgbClr val="00B050"/>
              </a:solidFill>
              <a:ln>
                <a:noFill/>
              </a:ln>
              <a:effectLst/>
            </c:spPr>
            <c:extLst>
              <c:ext xmlns:c16="http://schemas.microsoft.com/office/drawing/2014/chart" uri="{C3380CC4-5D6E-409C-BE32-E72D297353CC}">
                <c16:uniqueId val="{00000003-2A73-4095-A3C5-F3AAD892D6A8}"/>
              </c:ext>
            </c:extLst>
          </c:dPt>
          <c:dPt>
            <c:idx val="5"/>
            <c:invertIfNegative val="0"/>
            <c:bubble3D val="0"/>
            <c:spPr>
              <a:solidFill>
                <a:srgbClr val="00B050"/>
              </a:solidFill>
              <a:ln>
                <a:noFill/>
              </a:ln>
              <a:effectLst/>
            </c:spPr>
            <c:extLst>
              <c:ext xmlns:c16="http://schemas.microsoft.com/office/drawing/2014/chart" uri="{C3380CC4-5D6E-409C-BE32-E72D297353CC}">
                <c16:uniqueId val="{00000005-2A73-4095-A3C5-F3AAD892D6A8}"/>
              </c:ext>
            </c:extLst>
          </c:dPt>
          <c:dPt>
            <c:idx val="7"/>
            <c:invertIfNegative val="0"/>
            <c:bubble3D val="0"/>
            <c:spPr>
              <a:solidFill>
                <a:srgbClr val="00B050"/>
              </a:solidFill>
              <a:ln>
                <a:noFill/>
              </a:ln>
              <a:effectLst/>
            </c:spPr>
            <c:extLst>
              <c:ext xmlns:c16="http://schemas.microsoft.com/office/drawing/2014/chart" uri="{C3380CC4-5D6E-409C-BE32-E72D297353CC}">
                <c16:uniqueId val="{00000007-2A73-4095-A3C5-F3AAD892D6A8}"/>
              </c:ext>
            </c:extLst>
          </c:dPt>
          <c:cat>
            <c:strRef>
              <c:f>SUBDERECCIONES!$G$31:$G$38</c:f>
              <c:strCache>
                <c:ptCount val="8"/>
                <c:pt idx="0">
                  <c:v>TOTAL 2DO SEMESTRE</c:v>
                </c:pt>
                <c:pt idx="1">
                  <c:v>DIRECCION</c:v>
                </c:pt>
                <c:pt idx="2">
                  <c:v>PLANEACION</c:v>
                </c:pt>
                <c:pt idx="3">
                  <c:v>SANCIONATORIO</c:v>
                </c:pt>
                <c:pt idx="4">
                  <c:v>JURIDICA</c:v>
                </c:pt>
                <c:pt idx="5">
                  <c:v>FINANCIERA</c:v>
                </c:pt>
                <c:pt idx="6">
                  <c:v>G. AMBIENTAL</c:v>
                </c:pt>
                <c:pt idx="7">
                  <c:v>Regulación y Control</c:v>
                </c:pt>
              </c:strCache>
            </c:strRef>
          </c:cat>
          <c:val>
            <c:numRef>
              <c:f>SUBDERECCIONES!$H$31:$H$38</c:f>
              <c:numCache>
                <c:formatCode>General</c:formatCode>
                <c:ptCount val="8"/>
                <c:pt idx="0">
                  <c:v>2750</c:v>
                </c:pt>
                <c:pt idx="1">
                  <c:v>239</c:v>
                </c:pt>
                <c:pt idx="2">
                  <c:v>169</c:v>
                </c:pt>
                <c:pt idx="3">
                  <c:v>135</c:v>
                </c:pt>
                <c:pt idx="4">
                  <c:v>38</c:v>
                </c:pt>
                <c:pt idx="5">
                  <c:v>82</c:v>
                </c:pt>
                <c:pt idx="6">
                  <c:v>365</c:v>
                </c:pt>
                <c:pt idx="7">
                  <c:v>1722</c:v>
                </c:pt>
              </c:numCache>
            </c:numRef>
          </c:val>
          <c:extLst>
            <c:ext xmlns:c16="http://schemas.microsoft.com/office/drawing/2014/chart" uri="{C3380CC4-5D6E-409C-BE32-E72D297353CC}">
              <c16:uniqueId val="{00000008-2A73-4095-A3C5-F3AAD892D6A8}"/>
            </c:ext>
          </c:extLst>
        </c:ser>
        <c:dLbls>
          <c:showLegendKey val="0"/>
          <c:showVal val="0"/>
          <c:showCatName val="0"/>
          <c:showSerName val="0"/>
          <c:showPercent val="0"/>
          <c:showBubbleSize val="0"/>
        </c:dLbls>
        <c:gapWidth val="150"/>
        <c:axId val="189409624"/>
        <c:axId val="189410800"/>
      </c:barChart>
      <c:lineChart>
        <c:grouping val="standard"/>
        <c:varyColors val="0"/>
        <c:ser>
          <c:idx val="1"/>
          <c:order val="1"/>
          <c:tx>
            <c:strRef>
              <c:f>SUBDERECCIONES!$I$30</c:f>
              <c:strCache>
                <c:ptCount val="1"/>
                <c:pt idx="0">
                  <c:v>PORCENTAJE</c:v>
                </c:pt>
              </c:strCache>
            </c:strRef>
          </c:tx>
          <c:spPr>
            <a:ln w="28575" cap="rnd">
              <a:solidFill>
                <a:schemeClr val="tx1"/>
              </a:solidFill>
              <a:round/>
            </a:ln>
            <a:effectLst/>
          </c:spPr>
          <c:marker>
            <c:symbol val="none"/>
          </c:marker>
          <c:cat>
            <c:strRef>
              <c:f>SUBDERECCIONES!$G$31:$G$38</c:f>
              <c:strCache>
                <c:ptCount val="8"/>
                <c:pt idx="0">
                  <c:v>TOTAL 2DO SEMESTRE</c:v>
                </c:pt>
                <c:pt idx="1">
                  <c:v>DIRECCION</c:v>
                </c:pt>
                <c:pt idx="2">
                  <c:v>PLANEACION</c:v>
                </c:pt>
                <c:pt idx="3">
                  <c:v>SANCIONATORIO</c:v>
                </c:pt>
                <c:pt idx="4">
                  <c:v>JURIDICA</c:v>
                </c:pt>
                <c:pt idx="5">
                  <c:v>FINANCIERA</c:v>
                </c:pt>
                <c:pt idx="6">
                  <c:v>G. AMBIENTAL</c:v>
                </c:pt>
                <c:pt idx="7">
                  <c:v>Regulación y Control</c:v>
                </c:pt>
              </c:strCache>
            </c:strRef>
          </c:cat>
          <c:val>
            <c:numRef>
              <c:f>SUBDERECCIONES!$I$31:$I$38</c:f>
              <c:numCache>
                <c:formatCode>0%</c:formatCode>
                <c:ptCount val="8"/>
                <c:pt idx="0">
                  <c:v>1</c:v>
                </c:pt>
                <c:pt idx="1">
                  <c:v>8.6909090909090908E-2</c:v>
                </c:pt>
                <c:pt idx="2">
                  <c:v>6.1454545454545456E-2</c:v>
                </c:pt>
                <c:pt idx="3">
                  <c:v>4.9090909090909088E-2</c:v>
                </c:pt>
                <c:pt idx="4">
                  <c:v>1.3818181818181818E-2</c:v>
                </c:pt>
                <c:pt idx="5">
                  <c:v>2.9818181818181817E-2</c:v>
                </c:pt>
                <c:pt idx="6">
                  <c:v>0.13272727272727272</c:v>
                </c:pt>
                <c:pt idx="7">
                  <c:v>0.62618181818181817</c:v>
                </c:pt>
              </c:numCache>
            </c:numRef>
          </c:val>
          <c:smooth val="0"/>
          <c:extLst>
            <c:ext xmlns:c16="http://schemas.microsoft.com/office/drawing/2014/chart" uri="{C3380CC4-5D6E-409C-BE32-E72D297353CC}">
              <c16:uniqueId val="{00000009-2A73-4095-A3C5-F3AAD892D6A8}"/>
            </c:ext>
          </c:extLst>
        </c:ser>
        <c:dLbls>
          <c:showLegendKey val="0"/>
          <c:showVal val="0"/>
          <c:showCatName val="0"/>
          <c:showSerName val="0"/>
          <c:showPercent val="0"/>
          <c:showBubbleSize val="0"/>
        </c:dLbls>
        <c:marker val="1"/>
        <c:smooth val="0"/>
        <c:axId val="190013552"/>
        <c:axId val="190008064"/>
      </c:lineChart>
      <c:catAx>
        <c:axId val="189409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89410800"/>
        <c:crosses val="autoZero"/>
        <c:auto val="1"/>
        <c:lblAlgn val="ctr"/>
        <c:lblOffset val="100"/>
        <c:noMultiLvlLbl val="0"/>
      </c:catAx>
      <c:valAx>
        <c:axId val="18941080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89409624"/>
        <c:crosses val="autoZero"/>
        <c:crossBetween val="between"/>
      </c:valAx>
      <c:valAx>
        <c:axId val="190008064"/>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90013552"/>
        <c:crosses val="max"/>
        <c:crossBetween val="between"/>
      </c:valAx>
      <c:catAx>
        <c:axId val="190013552"/>
        <c:scaling>
          <c:orientation val="minMax"/>
        </c:scaling>
        <c:delete val="1"/>
        <c:axPos val="b"/>
        <c:numFmt formatCode="General" sourceLinked="1"/>
        <c:majorTickMark val="none"/>
        <c:minorTickMark val="none"/>
        <c:tickLblPos val="nextTo"/>
        <c:crossAx val="190008064"/>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600" dirty="0">
                <a:latin typeface="Arial Rounded MT Bold" panose="020F0704030504030204" pitchFamily="34" charset="0"/>
              </a:rPr>
              <a:t>TOTAL PQRSD RADICADAS POR LOS ENTES DE CONTROL POR SEMESTRE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lineChart>
        <c:grouping val="stacked"/>
        <c:varyColors val="0"/>
        <c:ser>
          <c:idx val="0"/>
          <c:order val="0"/>
          <c:tx>
            <c:strRef>
              <c:f>'ENTES DE CONTROL'!$C$3</c:f>
              <c:strCache>
                <c:ptCount val="1"/>
                <c:pt idx="0">
                  <c:v>PRIMER SEMESTRE</c:v>
                </c:pt>
              </c:strCache>
            </c:strRef>
          </c:tx>
          <c:spPr>
            <a:ln w="76200" cap="rnd">
              <a:solidFill>
                <a:srgbClr val="00B050"/>
              </a:solidFill>
              <a:round/>
            </a:ln>
            <a:effectLst/>
          </c:spPr>
          <c:marker>
            <c:symbol val="circle"/>
            <c:size val="5"/>
            <c:spPr>
              <a:solidFill>
                <a:schemeClr val="accent1"/>
              </a:solidFill>
              <a:ln w="76200">
                <a:solidFill>
                  <a:srgbClr val="00B050"/>
                </a:solidFill>
              </a:ln>
              <a:effectLst/>
            </c:spPr>
          </c:marker>
          <c:dLbls>
            <c:dLbl>
              <c:idx val="0"/>
              <c:layout>
                <c:manualLayout>
                  <c:x val="-4.0687500000000001E-2"/>
                  <c:y val="-2.26650811481534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82D-465A-B4D5-A8D821C41F58}"/>
                </c:ext>
              </c:extLst>
            </c:dLbl>
            <c:dLbl>
              <c:idx val="2"/>
              <c:layout>
                <c:manualLayout>
                  <c:x val="-8.1458333333333712E-3"/>
                  <c:y val="-3.84476332376068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2D-465A-B4D5-A8D821C41F58}"/>
                </c:ext>
              </c:extLst>
            </c:dLbl>
            <c:dLbl>
              <c:idx val="3"/>
              <c:layout>
                <c:manualLayout>
                  <c:x val="-1.4395833333333372E-2"/>
                  <c:y val="-5.51613797771187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82D-465A-B4D5-A8D821C41F58}"/>
                </c:ext>
              </c:extLst>
            </c:dLbl>
            <c:dLbl>
              <c:idx val="4"/>
              <c:layout>
                <c:manualLayout>
                  <c:x val="-1.2145833333333333E-2"/>
                  <c:y val="-5.51613797771187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82D-465A-B4D5-A8D821C41F58}"/>
                </c:ext>
              </c:extLst>
            </c:dLbl>
            <c:spPr>
              <a:noFill/>
              <a:ln w="57150">
                <a:solidFill>
                  <a:srgbClr val="00B050"/>
                </a:solid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'ENTES DE CONTROL'!$B$4:$B$15</c:f>
              <c:strCache>
                <c:ptCount val="11"/>
                <c:pt idx="0">
                  <c:v>GOBERNACION </c:v>
                </c:pt>
                <c:pt idx="1">
                  <c:v>ALCALDIAS</c:v>
                </c:pt>
                <c:pt idx="2">
                  <c:v>PROCURADURIA</c:v>
                </c:pt>
                <c:pt idx="3">
                  <c:v>CONTRALORIA</c:v>
                </c:pt>
                <c:pt idx="4">
                  <c:v>DEFENSORIA</c:v>
                </c:pt>
                <c:pt idx="5">
                  <c:v>FISCALIA</c:v>
                </c:pt>
                <c:pt idx="6">
                  <c:v>PERSONERIA</c:v>
                </c:pt>
                <c:pt idx="7">
                  <c:v>CONGRESO</c:v>
                </c:pt>
                <c:pt idx="8">
                  <c:v>EJERCITO</c:v>
                </c:pt>
                <c:pt idx="9">
                  <c:v>POLICIA</c:v>
                </c:pt>
                <c:pt idx="10">
                  <c:v>MINISTERIOS</c:v>
                </c:pt>
              </c:strCache>
            </c:strRef>
          </c:cat>
          <c:val>
            <c:numRef>
              <c:f>'ENTES DE CONTROL'!$C$4:$C$15</c:f>
              <c:numCache>
                <c:formatCode>General</c:formatCode>
                <c:ptCount val="11"/>
                <c:pt idx="0">
                  <c:v>42</c:v>
                </c:pt>
                <c:pt idx="1">
                  <c:v>283</c:v>
                </c:pt>
                <c:pt idx="2">
                  <c:v>94</c:v>
                </c:pt>
                <c:pt idx="3">
                  <c:v>18</c:v>
                </c:pt>
                <c:pt idx="4">
                  <c:v>6</c:v>
                </c:pt>
                <c:pt idx="5">
                  <c:v>11</c:v>
                </c:pt>
                <c:pt idx="6">
                  <c:v>10</c:v>
                </c:pt>
                <c:pt idx="7">
                  <c:v>2</c:v>
                </c:pt>
                <c:pt idx="8">
                  <c:v>3</c:v>
                </c:pt>
                <c:pt idx="9">
                  <c:v>24</c:v>
                </c:pt>
                <c:pt idx="10">
                  <c:v>55</c:v>
                </c:pt>
              </c:numCache>
            </c:numRef>
          </c:val>
          <c:smooth val="0"/>
          <c:extLst>
            <c:ext xmlns:c16="http://schemas.microsoft.com/office/drawing/2014/chart" uri="{C3380CC4-5D6E-409C-BE32-E72D297353CC}">
              <c16:uniqueId val="{00000004-482D-465A-B4D5-A8D821C41F58}"/>
            </c:ext>
          </c:extLst>
        </c:ser>
        <c:ser>
          <c:idx val="1"/>
          <c:order val="1"/>
          <c:tx>
            <c:strRef>
              <c:f>'ENTES DE CONTROL'!$D$3</c:f>
              <c:strCache>
                <c:ptCount val="1"/>
                <c:pt idx="0">
                  <c:v>SEGUNDO SEMESTRE</c:v>
                </c:pt>
              </c:strCache>
            </c:strRef>
          </c:tx>
          <c:spPr>
            <a:ln w="76200" cap="rnd">
              <a:solidFill>
                <a:srgbClr val="FFC000"/>
              </a:solidFill>
              <a:round/>
            </a:ln>
            <a:effectLst/>
          </c:spPr>
          <c:marker>
            <c:symbol val="circle"/>
            <c:size val="5"/>
            <c:spPr>
              <a:solidFill>
                <a:schemeClr val="accent2"/>
              </a:solidFill>
              <a:ln w="76200">
                <a:solidFill>
                  <a:srgbClr val="FFC000"/>
                </a:solidFill>
              </a:ln>
              <a:effectLst/>
            </c:spPr>
          </c:marker>
          <c:dLbls>
            <c:dLbl>
              <c:idx val="0"/>
              <c:layout>
                <c:manualLayout>
                  <c:x val="-4.0687500000000001E-2"/>
                  <c:y val="-5.13172180730309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82D-465A-B4D5-A8D821C41F58}"/>
                </c:ext>
              </c:extLst>
            </c:dLbl>
            <c:dLbl>
              <c:idx val="2"/>
              <c:layout>
                <c:manualLayout>
                  <c:x val="-4.145833333333333E-3"/>
                  <c:y val="-4.0835311314680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82D-465A-B4D5-A8D821C41F58}"/>
                </c:ext>
              </c:extLst>
            </c:dLbl>
            <c:dLbl>
              <c:idx val="3"/>
              <c:layout>
                <c:manualLayout>
                  <c:x val="-1.4645833333333334E-2"/>
                  <c:y val="-0.10145845769156651"/>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82D-465A-B4D5-A8D821C41F58}"/>
                </c:ext>
              </c:extLst>
            </c:dLbl>
            <c:dLbl>
              <c:idx val="4"/>
              <c:layout>
                <c:manualLayout>
                  <c:x val="-1.6729166666666666E-2"/>
                  <c:y val="-0.101458457691566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82D-465A-B4D5-A8D821C41F58}"/>
                </c:ext>
              </c:extLst>
            </c:dLbl>
            <c:dLbl>
              <c:idx val="5"/>
              <c:layout>
                <c:manualLayout>
                  <c:x val="-1.1229166666666667E-2"/>
                  <c:y val="-8.47447111520546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82D-465A-B4D5-A8D821C41F58}"/>
                </c:ext>
              </c:extLst>
            </c:dLbl>
            <c:dLbl>
              <c:idx val="6"/>
              <c:layout>
                <c:manualLayout>
                  <c:x val="-1.2270833333333333E-2"/>
                  <c:y val="-8.7132389229127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82D-465A-B4D5-A8D821C41F58}"/>
                </c:ext>
              </c:extLst>
            </c:dLbl>
            <c:dLbl>
              <c:idx val="7"/>
              <c:layout>
                <c:manualLayout>
                  <c:x val="-1.0187500000000077E-2"/>
                  <c:y val="-9.66831015374202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82D-465A-B4D5-A8D821C41F58}"/>
                </c:ext>
              </c:extLst>
            </c:dLbl>
            <c:dLbl>
              <c:idx val="8"/>
              <c:layout>
                <c:manualLayout>
                  <c:x val="-1.2270833333333486E-2"/>
                  <c:y val="-8.7132389229127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82D-465A-B4D5-A8D821C41F58}"/>
                </c:ext>
              </c:extLst>
            </c:dLbl>
            <c:dLbl>
              <c:idx val="9"/>
              <c:layout>
                <c:manualLayout>
                  <c:x val="-1.5687500000000153E-2"/>
                  <c:y val="-8.47447111520546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82D-465A-B4D5-A8D821C41F58}"/>
                </c:ext>
              </c:extLst>
            </c:dLbl>
            <c:spPr>
              <a:noFill/>
              <a:ln w="38100">
                <a:solidFill>
                  <a:srgbClr val="FFC000"/>
                </a:solid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'ENTES DE CONTROL'!$B$4:$B$15</c:f>
              <c:strCache>
                <c:ptCount val="11"/>
                <c:pt idx="0">
                  <c:v>GOBERNACION </c:v>
                </c:pt>
                <c:pt idx="1">
                  <c:v>ALCALDIAS</c:v>
                </c:pt>
                <c:pt idx="2">
                  <c:v>PROCURADURIA</c:v>
                </c:pt>
                <c:pt idx="3">
                  <c:v>CONTRALORIA</c:v>
                </c:pt>
                <c:pt idx="4">
                  <c:v>DEFENSORIA</c:v>
                </c:pt>
                <c:pt idx="5">
                  <c:v>FISCALIA</c:v>
                </c:pt>
                <c:pt idx="6">
                  <c:v>PERSONERIA</c:v>
                </c:pt>
                <c:pt idx="7">
                  <c:v>CONGRESO</c:v>
                </c:pt>
                <c:pt idx="8">
                  <c:v>EJERCITO</c:v>
                </c:pt>
                <c:pt idx="9">
                  <c:v>POLICIA</c:v>
                </c:pt>
                <c:pt idx="10">
                  <c:v>MINISTERIOS</c:v>
                </c:pt>
              </c:strCache>
            </c:strRef>
          </c:cat>
          <c:val>
            <c:numRef>
              <c:f>'ENTES DE CONTROL'!$D$4:$D$15</c:f>
              <c:numCache>
                <c:formatCode>General</c:formatCode>
                <c:ptCount val="11"/>
                <c:pt idx="0">
                  <c:v>32</c:v>
                </c:pt>
                <c:pt idx="1">
                  <c:v>276</c:v>
                </c:pt>
                <c:pt idx="2">
                  <c:v>109</c:v>
                </c:pt>
                <c:pt idx="3">
                  <c:v>17</c:v>
                </c:pt>
                <c:pt idx="4">
                  <c:v>11</c:v>
                </c:pt>
                <c:pt idx="5">
                  <c:v>7</c:v>
                </c:pt>
                <c:pt idx="6">
                  <c:v>9</c:v>
                </c:pt>
                <c:pt idx="7">
                  <c:v>1</c:v>
                </c:pt>
                <c:pt idx="8">
                  <c:v>4</c:v>
                </c:pt>
                <c:pt idx="9">
                  <c:v>22</c:v>
                </c:pt>
                <c:pt idx="10">
                  <c:v>70</c:v>
                </c:pt>
              </c:numCache>
            </c:numRef>
          </c:val>
          <c:smooth val="0"/>
          <c:extLst>
            <c:ext xmlns:c16="http://schemas.microsoft.com/office/drawing/2014/chart" uri="{C3380CC4-5D6E-409C-BE32-E72D297353CC}">
              <c16:uniqueId val="{0000000E-482D-465A-B4D5-A8D821C41F58}"/>
            </c:ext>
          </c:extLst>
        </c:ser>
        <c:dLbls>
          <c:dLblPos val="t"/>
          <c:showLegendKey val="0"/>
          <c:showVal val="1"/>
          <c:showCatName val="0"/>
          <c:showSerName val="0"/>
          <c:showPercent val="0"/>
          <c:showBubbleSize val="0"/>
        </c:dLbls>
        <c:marker val="1"/>
        <c:smooth val="0"/>
        <c:axId val="190010416"/>
        <c:axId val="190014728"/>
      </c:lineChart>
      <c:catAx>
        <c:axId val="19001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90014728"/>
        <c:crosses val="autoZero"/>
        <c:auto val="1"/>
        <c:lblAlgn val="ctr"/>
        <c:lblOffset val="100"/>
        <c:noMultiLvlLbl val="0"/>
      </c:catAx>
      <c:valAx>
        <c:axId val="19001472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900104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legend>
    <c:plotVisOnly val="1"/>
    <c:dispBlanksAs val="zero"/>
    <c:showDLblsOverMax val="0"/>
  </c:chart>
  <c:spPr>
    <a:noFill/>
    <a:ln>
      <a:noFill/>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n-US" sz="1600" dirty="0">
                <a:latin typeface="Arial Rounded MT Bold" panose="020F0704030504030204" pitchFamily="34" charset="0"/>
              </a:rPr>
              <a:t>PROMEDIO DIAS</a:t>
            </a:r>
            <a:r>
              <a:rPr lang="en-US" sz="1600" baseline="0" dirty="0">
                <a:latin typeface="Arial Rounded MT Bold" panose="020F0704030504030204" pitchFamily="34" charset="0"/>
              </a:rPr>
              <a:t> DE RESPUESTA SEGUNDO SEMESTRE DEL AÑO 2021 </a:t>
            </a:r>
            <a:endParaRPr lang="en-US" sz="1600" dirty="0">
              <a:latin typeface="Arial Rounded MT Bold" panose="020F0704030504030204" pitchFamily="34" charset="0"/>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Rounded MT Bold" panose="020F0704030504030204" pitchFamily="34" charset="0"/>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'TOTAL SUBDIRECCIONES'!$S$3</c:f>
              <c:strCache>
                <c:ptCount val="1"/>
                <c:pt idx="0">
                  <c:v>PROMEDIO</c:v>
                </c:pt>
              </c:strCache>
            </c:strRef>
          </c:tx>
          <c:spPr>
            <a:solidFill>
              <a:schemeClr val="accent1"/>
            </a:solidFill>
            <a:ln>
              <a:noFill/>
            </a:ln>
            <a:effectLst/>
            <a:sp3d/>
          </c:spPr>
          <c:invertIfNegative val="0"/>
          <c:dPt>
            <c:idx val="0"/>
            <c:invertIfNegative val="0"/>
            <c:bubble3D val="0"/>
            <c:spPr>
              <a:solidFill>
                <a:srgbClr val="0070C0"/>
              </a:solidFill>
              <a:ln>
                <a:noFill/>
              </a:ln>
              <a:effectLst/>
              <a:sp3d/>
            </c:spPr>
            <c:extLst>
              <c:ext xmlns:c16="http://schemas.microsoft.com/office/drawing/2014/chart" uri="{C3380CC4-5D6E-409C-BE32-E72D297353CC}">
                <c16:uniqueId val="{00000001-D61F-4F76-9E5E-D3E8DC7C64BB}"/>
              </c:ext>
            </c:extLst>
          </c:dPt>
          <c:dPt>
            <c:idx val="2"/>
            <c:invertIfNegative val="0"/>
            <c:bubble3D val="0"/>
            <c:spPr>
              <a:solidFill>
                <a:srgbClr val="00B050"/>
              </a:solidFill>
              <a:ln>
                <a:noFill/>
              </a:ln>
              <a:effectLst/>
              <a:sp3d/>
            </c:spPr>
            <c:extLst>
              <c:ext xmlns:c16="http://schemas.microsoft.com/office/drawing/2014/chart" uri="{C3380CC4-5D6E-409C-BE32-E72D297353CC}">
                <c16:uniqueId val="{00000003-D61F-4F76-9E5E-D3E8DC7C64BB}"/>
              </c:ext>
            </c:extLst>
          </c:dPt>
          <c:dPt>
            <c:idx val="3"/>
            <c:invertIfNegative val="0"/>
            <c:bubble3D val="0"/>
            <c:spPr>
              <a:solidFill>
                <a:srgbClr val="92D050"/>
              </a:solidFill>
              <a:ln>
                <a:noFill/>
              </a:ln>
              <a:effectLst/>
              <a:sp3d/>
            </c:spPr>
            <c:extLst>
              <c:ext xmlns:c16="http://schemas.microsoft.com/office/drawing/2014/chart" uri="{C3380CC4-5D6E-409C-BE32-E72D297353CC}">
                <c16:uniqueId val="{00000005-D61F-4F76-9E5E-D3E8DC7C64BB}"/>
              </c:ext>
            </c:extLst>
          </c:dPt>
          <c:dPt>
            <c:idx val="4"/>
            <c:invertIfNegative val="0"/>
            <c:bubble3D val="0"/>
            <c:spPr>
              <a:solidFill>
                <a:srgbClr val="FFFF00"/>
              </a:solidFill>
              <a:ln>
                <a:noFill/>
              </a:ln>
              <a:effectLst/>
              <a:sp3d/>
            </c:spPr>
            <c:extLst>
              <c:ext xmlns:c16="http://schemas.microsoft.com/office/drawing/2014/chart" uri="{C3380CC4-5D6E-409C-BE32-E72D297353CC}">
                <c16:uniqueId val="{00000007-D61F-4F76-9E5E-D3E8DC7C64BB}"/>
              </c:ext>
            </c:extLst>
          </c:dPt>
          <c:dPt>
            <c:idx val="5"/>
            <c:invertIfNegative val="0"/>
            <c:bubble3D val="0"/>
            <c:spPr>
              <a:solidFill>
                <a:srgbClr val="FFC000"/>
              </a:solidFill>
              <a:ln>
                <a:noFill/>
              </a:ln>
              <a:effectLst/>
              <a:sp3d/>
            </c:spPr>
            <c:extLst>
              <c:ext xmlns:c16="http://schemas.microsoft.com/office/drawing/2014/chart" uri="{C3380CC4-5D6E-409C-BE32-E72D297353CC}">
                <c16:uniqueId val="{00000009-D61F-4F76-9E5E-D3E8DC7C64BB}"/>
              </c:ext>
            </c:extLst>
          </c:dPt>
          <c:dPt>
            <c:idx val="6"/>
            <c:invertIfNegative val="0"/>
            <c:bubble3D val="0"/>
            <c:spPr>
              <a:solidFill>
                <a:schemeClr val="accent2"/>
              </a:solidFill>
              <a:ln>
                <a:noFill/>
              </a:ln>
              <a:effectLst/>
              <a:sp3d/>
            </c:spPr>
            <c:extLst>
              <c:ext xmlns:c16="http://schemas.microsoft.com/office/drawing/2014/chart" uri="{C3380CC4-5D6E-409C-BE32-E72D297353CC}">
                <c16:uniqueId val="{0000000B-D61F-4F76-9E5E-D3E8DC7C64BB}"/>
              </c:ext>
            </c:extLst>
          </c:dPt>
          <c:dLbls>
            <c:dLbl>
              <c:idx val="0"/>
              <c:layout>
                <c:manualLayout>
                  <c:x val="8.5935613418303917E-3"/>
                  <c:y val="-2.2011405721162978E-3"/>
                </c:manualLayout>
              </c:layout>
              <c:tx>
                <c:rich>
                  <a:bodyPr/>
                  <a:lstStyle/>
                  <a:p>
                    <a:r>
                      <a:rPr lang="en-US" dirty="0"/>
                      <a:t>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61F-4F76-9E5E-D3E8DC7C64BB}"/>
                </c:ext>
              </c:extLst>
            </c:dLbl>
            <c:dLbl>
              <c:idx val="1"/>
              <c:layout>
                <c:manualLayout>
                  <c:x val="3.222585503186426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61F-4F76-9E5E-D3E8DC7C64BB}"/>
                </c:ext>
              </c:extLst>
            </c:dLbl>
            <c:dLbl>
              <c:idx val="2"/>
              <c:layout>
                <c:manualLayout>
                  <c:x val="8.5935613418303136E-3"/>
                  <c:y val="-8.0707555303698339E-17"/>
                </c:manualLayout>
              </c:layout>
              <c:tx>
                <c:rich>
                  <a:bodyPr/>
                  <a:lstStyle/>
                  <a:p>
                    <a:r>
                      <a:rPr lang="en-US" dirty="0"/>
                      <a:t>12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D61F-4F76-9E5E-D3E8DC7C64BB}"/>
                </c:ext>
              </c:extLst>
            </c:dLbl>
            <c:dLbl>
              <c:idx val="3"/>
              <c:layout>
                <c:manualLayout>
                  <c:x val="9.6677565095592017E-3"/>
                  <c:y val="-6.603421716348893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1F-4F76-9E5E-D3E8DC7C64BB}"/>
                </c:ext>
              </c:extLst>
            </c:dLbl>
            <c:dLbl>
              <c:idx val="4"/>
              <c:layout>
                <c:manualLayout>
                  <c:x val="1.3964537180474437E-2"/>
                  <c:y val="0"/>
                </c:manualLayout>
              </c:layout>
              <c:tx>
                <c:rich>
                  <a:bodyPr/>
                  <a:lstStyle/>
                  <a:p>
                    <a:r>
                      <a:rPr lang="en-US" dirty="0"/>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61F-4F76-9E5E-D3E8DC7C64BB}"/>
                </c:ext>
              </c:extLst>
            </c:dLbl>
            <c:dLbl>
              <c:idx val="5"/>
              <c:layout>
                <c:manualLayout>
                  <c:x val="4.2967806709152357E-3"/>
                  <c:y val="-6.6034217163489341E-3"/>
                </c:manualLayout>
              </c:layout>
              <c:tx>
                <c:rich>
                  <a:bodyPr/>
                  <a:lstStyle/>
                  <a:p>
                    <a:r>
                      <a:rPr lang="en-US" dirty="0"/>
                      <a:t>15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61F-4F76-9E5E-D3E8DC7C64BB}"/>
                </c:ext>
              </c:extLst>
            </c:dLbl>
            <c:dLbl>
              <c:idx val="6"/>
              <c:layout>
                <c:manualLayout>
                  <c:x val="7.5193661741015045E-3"/>
                  <c:y val="-1.1005702860581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61F-4F76-9E5E-D3E8DC7C64BB}"/>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'TOTAL SUBDIRECCIONES'!$R$4:$R$10</c:f>
              <c:strCache>
                <c:ptCount val="7"/>
                <c:pt idx="0">
                  <c:v>Dirección</c:v>
                </c:pt>
                <c:pt idx="1">
                  <c:v>Planeación</c:v>
                </c:pt>
                <c:pt idx="2">
                  <c:v>Sancionatorio</c:v>
                </c:pt>
                <c:pt idx="3">
                  <c:v>Jurídica</c:v>
                </c:pt>
                <c:pt idx="4">
                  <c:v>Administrativa y Financiera</c:v>
                </c:pt>
                <c:pt idx="5">
                  <c:v>Gestión ambiental</c:v>
                </c:pt>
                <c:pt idx="6">
                  <c:v>Regulación y Control</c:v>
                </c:pt>
              </c:strCache>
            </c:strRef>
          </c:cat>
          <c:val>
            <c:numRef>
              <c:f>'TOTAL SUBDIRECCIONES'!$S$4:$S$10</c:f>
              <c:numCache>
                <c:formatCode>General</c:formatCode>
                <c:ptCount val="7"/>
                <c:pt idx="0">
                  <c:v>10</c:v>
                </c:pt>
                <c:pt idx="1">
                  <c:v>14</c:v>
                </c:pt>
                <c:pt idx="2">
                  <c:v>11</c:v>
                </c:pt>
                <c:pt idx="3">
                  <c:v>9</c:v>
                </c:pt>
                <c:pt idx="4">
                  <c:v>8.3000000000000007</c:v>
                </c:pt>
                <c:pt idx="5">
                  <c:v>12</c:v>
                </c:pt>
                <c:pt idx="6">
                  <c:v>16</c:v>
                </c:pt>
              </c:numCache>
            </c:numRef>
          </c:val>
          <c:extLst>
            <c:ext xmlns:c16="http://schemas.microsoft.com/office/drawing/2014/chart" uri="{C3380CC4-5D6E-409C-BE32-E72D297353CC}">
              <c16:uniqueId val="{0000000D-D61F-4F76-9E5E-D3E8DC7C64BB}"/>
            </c:ext>
          </c:extLst>
        </c:ser>
        <c:dLbls>
          <c:showLegendKey val="0"/>
          <c:showVal val="1"/>
          <c:showCatName val="0"/>
          <c:showSerName val="0"/>
          <c:showPercent val="0"/>
          <c:showBubbleSize val="0"/>
        </c:dLbls>
        <c:gapWidth val="150"/>
        <c:shape val="box"/>
        <c:axId val="190015512"/>
        <c:axId val="190012376"/>
        <c:axId val="0"/>
      </c:bar3DChart>
      <c:catAx>
        <c:axId val="1900155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90012376"/>
        <c:crosses val="autoZero"/>
        <c:auto val="1"/>
        <c:lblAlgn val="ctr"/>
        <c:lblOffset val="100"/>
        <c:noMultiLvlLbl val="0"/>
      </c:catAx>
      <c:valAx>
        <c:axId val="19001237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90015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600" dirty="0">
                <a:latin typeface="Arial Rounded MT Bold" panose="020F0704030504030204" pitchFamily="34" charset="0"/>
              </a:rPr>
              <a:t>CONSOLIDADO PQRSD CON RESPUESTA Y SIN</a:t>
            </a:r>
            <a:r>
              <a:rPr lang="es-CO" sz="1600" baseline="0" dirty="0">
                <a:latin typeface="Arial Rounded MT Bold" panose="020F0704030504030204" pitchFamily="34" charset="0"/>
              </a:rPr>
              <a:t> RESPUESTA</a:t>
            </a:r>
            <a:endParaRPr lang="es-CO" dirty="0">
              <a:latin typeface="Arial Rounded MT Bold" panose="020F070403050403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'C.R. &amp; S.R.'!$D$27</c:f>
              <c:strCache>
                <c:ptCount val="1"/>
                <c:pt idx="0">
                  <c:v>TOTAL</c:v>
                </c:pt>
              </c:strCache>
            </c:strRef>
          </c:tx>
          <c:spPr>
            <a:solidFill>
              <a:srgbClr val="FFC000"/>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4239-4462-B5A2-D9DADE72506D}"/>
              </c:ext>
            </c:extLst>
          </c:dPt>
          <c:cat>
            <c:strRef>
              <c:f>'C.R. &amp; S.R.'!$C$28:$C$30</c:f>
              <c:strCache>
                <c:ptCount val="3"/>
                <c:pt idx="0">
                  <c:v>TOTAL</c:v>
                </c:pt>
                <c:pt idx="1">
                  <c:v>CON RESPUESTA</c:v>
                </c:pt>
                <c:pt idx="2">
                  <c:v>SIN RESPUESTA</c:v>
                </c:pt>
              </c:strCache>
            </c:strRef>
          </c:cat>
          <c:val>
            <c:numRef>
              <c:f>'C.R. &amp; S.R.'!$D$28:$D$30</c:f>
              <c:numCache>
                <c:formatCode>General</c:formatCode>
                <c:ptCount val="3"/>
                <c:pt idx="0">
                  <c:v>2750</c:v>
                </c:pt>
                <c:pt idx="1">
                  <c:v>2498</c:v>
                </c:pt>
                <c:pt idx="2">
                  <c:v>252</c:v>
                </c:pt>
              </c:numCache>
            </c:numRef>
          </c:val>
          <c:extLst>
            <c:ext xmlns:c16="http://schemas.microsoft.com/office/drawing/2014/chart" uri="{C3380CC4-5D6E-409C-BE32-E72D297353CC}">
              <c16:uniqueId val="{00000002-4239-4462-B5A2-D9DADE72506D}"/>
            </c:ext>
          </c:extLst>
        </c:ser>
        <c:dLbls>
          <c:showLegendKey val="0"/>
          <c:showVal val="0"/>
          <c:showCatName val="0"/>
          <c:showSerName val="0"/>
          <c:showPercent val="0"/>
          <c:showBubbleSize val="0"/>
        </c:dLbls>
        <c:gapWidth val="150"/>
        <c:axId val="277038392"/>
        <c:axId val="277037216"/>
      </c:barChart>
      <c:lineChart>
        <c:grouping val="standard"/>
        <c:varyColors val="0"/>
        <c:ser>
          <c:idx val="1"/>
          <c:order val="1"/>
          <c:tx>
            <c:strRef>
              <c:f>'C.R. &amp; S.R.'!$E$27</c:f>
              <c:strCache>
                <c:ptCount val="1"/>
                <c:pt idx="0">
                  <c:v>PORCENTAJE</c:v>
                </c:pt>
              </c:strCache>
            </c:strRef>
          </c:tx>
          <c:spPr>
            <a:ln w="28575" cap="rnd">
              <a:solidFill>
                <a:schemeClr val="tx1"/>
              </a:solidFill>
              <a:round/>
            </a:ln>
            <a:effectLst/>
          </c:spPr>
          <c:marker>
            <c:symbol val="none"/>
          </c:marker>
          <c:cat>
            <c:strRef>
              <c:f>'C.R. &amp; S.R.'!$C$28:$C$30</c:f>
              <c:strCache>
                <c:ptCount val="3"/>
                <c:pt idx="0">
                  <c:v>TOTAL</c:v>
                </c:pt>
                <c:pt idx="1">
                  <c:v>CON RESPUESTA</c:v>
                </c:pt>
                <c:pt idx="2">
                  <c:v>SIN RESPUESTA</c:v>
                </c:pt>
              </c:strCache>
            </c:strRef>
          </c:cat>
          <c:val>
            <c:numRef>
              <c:f>'C.R. &amp; S.R.'!$E$28:$E$30</c:f>
              <c:numCache>
                <c:formatCode>0%</c:formatCode>
                <c:ptCount val="3"/>
                <c:pt idx="0">
                  <c:v>1</c:v>
                </c:pt>
                <c:pt idx="1">
                  <c:v>0.90836363636363637</c:v>
                </c:pt>
                <c:pt idx="2">
                  <c:v>9.1636363636363641E-2</c:v>
                </c:pt>
              </c:numCache>
            </c:numRef>
          </c:val>
          <c:smooth val="0"/>
          <c:extLst>
            <c:ext xmlns:c16="http://schemas.microsoft.com/office/drawing/2014/chart" uri="{C3380CC4-5D6E-409C-BE32-E72D297353CC}">
              <c16:uniqueId val="{00000003-4239-4462-B5A2-D9DADE72506D}"/>
            </c:ext>
          </c:extLst>
        </c:ser>
        <c:dLbls>
          <c:showLegendKey val="0"/>
          <c:showVal val="0"/>
          <c:showCatName val="0"/>
          <c:showSerName val="0"/>
          <c:showPercent val="0"/>
          <c:showBubbleSize val="0"/>
        </c:dLbls>
        <c:marker val="1"/>
        <c:smooth val="0"/>
        <c:axId val="277034472"/>
        <c:axId val="277038784"/>
      </c:lineChart>
      <c:catAx>
        <c:axId val="277038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277037216"/>
        <c:crosses val="autoZero"/>
        <c:auto val="1"/>
        <c:lblAlgn val="ctr"/>
        <c:lblOffset val="100"/>
        <c:noMultiLvlLbl val="0"/>
      </c:catAx>
      <c:valAx>
        <c:axId val="277037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277038392"/>
        <c:crosses val="autoZero"/>
        <c:crossBetween val="between"/>
      </c:valAx>
      <c:valAx>
        <c:axId val="277038784"/>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277034472"/>
        <c:crosses val="max"/>
        <c:crossBetween val="between"/>
      </c:valAx>
      <c:catAx>
        <c:axId val="277034472"/>
        <c:scaling>
          <c:orientation val="minMax"/>
        </c:scaling>
        <c:delete val="1"/>
        <c:axPos val="b"/>
        <c:numFmt formatCode="General" sourceLinked="1"/>
        <c:majorTickMark val="none"/>
        <c:minorTickMark val="none"/>
        <c:tickLblPos val="nextTo"/>
        <c:crossAx val="277038784"/>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600" dirty="0">
                <a:latin typeface="Arial Rounded MT Bold" panose="020F0704030504030204" pitchFamily="34" charset="0"/>
              </a:rPr>
              <a:t>CONSOLIDADO</a:t>
            </a:r>
            <a:r>
              <a:rPr lang="es-CO" sz="1600" baseline="0" dirty="0">
                <a:latin typeface="Arial Rounded MT Bold" panose="020F0704030504030204" pitchFamily="34" charset="0"/>
              </a:rPr>
              <a:t> TRASLADOS POR COMPETENCIA PRIMER Y SEGUNDO SEMESTRE DEL AÑO 2021</a:t>
            </a:r>
            <a:endParaRPr lang="es-CO" sz="1600" dirty="0">
              <a:latin typeface="Arial Rounded MT Bold" panose="020F070403050403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'TRASLADO X COMPETENCIA'!$C$23</c:f>
              <c:strCache>
                <c:ptCount val="1"/>
                <c:pt idx="0">
                  <c:v>TOTAL</c:v>
                </c:pt>
              </c:strCache>
            </c:strRef>
          </c:tx>
          <c:spPr>
            <a:solidFill>
              <a:srgbClr val="FFC000"/>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599E-47CC-993B-184638F44334}"/>
              </c:ext>
            </c:extLst>
          </c:dPt>
          <c:cat>
            <c:strRef>
              <c:f>'TRASLADO X COMPETENCIA'!$B$24:$B$26</c:f>
              <c:strCache>
                <c:ptCount val="3"/>
                <c:pt idx="0">
                  <c:v>TOTAL</c:v>
                </c:pt>
                <c:pt idx="1">
                  <c:v>PRIMER SEMESTRE</c:v>
                </c:pt>
                <c:pt idx="2">
                  <c:v>SEGUNDO SEMESTRE</c:v>
                </c:pt>
              </c:strCache>
            </c:strRef>
          </c:cat>
          <c:val>
            <c:numRef>
              <c:f>'TRASLADO X COMPETENCIA'!$C$24:$C$26</c:f>
              <c:numCache>
                <c:formatCode>General</c:formatCode>
                <c:ptCount val="3"/>
                <c:pt idx="0">
                  <c:v>157</c:v>
                </c:pt>
                <c:pt idx="1">
                  <c:v>123</c:v>
                </c:pt>
                <c:pt idx="2">
                  <c:v>34</c:v>
                </c:pt>
              </c:numCache>
            </c:numRef>
          </c:val>
          <c:extLst>
            <c:ext xmlns:c16="http://schemas.microsoft.com/office/drawing/2014/chart" uri="{C3380CC4-5D6E-409C-BE32-E72D297353CC}">
              <c16:uniqueId val="{00000002-599E-47CC-993B-184638F44334}"/>
            </c:ext>
          </c:extLst>
        </c:ser>
        <c:dLbls>
          <c:showLegendKey val="0"/>
          <c:showVal val="0"/>
          <c:showCatName val="0"/>
          <c:showSerName val="0"/>
          <c:showPercent val="0"/>
          <c:showBubbleSize val="0"/>
        </c:dLbls>
        <c:gapWidth val="150"/>
        <c:axId val="367270336"/>
        <c:axId val="367267200"/>
      </c:barChart>
      <c:lineChart>
        <c:grouping val="standard"/>
        <c:varyColors val="0"/>
        <c:ser>
          <c:idx val="1"/>
          <c:order val="1"/>
          <c:tx>
            <c:strRef>
              <c:f>'TRASLADO X COMPETENCIA'!$D$23</c:f>
              <c:strCache>
                <c:ptCount val="1"/>
                <c:pt idx="0">
                  <c:v>PORCENTAJE</c:v>
                </c:pt>
              </c:strCache>
            </c:strRef>
          </c:tx>
          <c:spPr>
            <a:ln w="28575" cap="rnd">
              <a:solidFill>
                <a:schemeClr val="tx1"/>
              </a:solidFill>
              <a:round/>
            </a:ln>
            <a:effectLst/>
          </c:spPr>
          <c:marker>
            <c:symbol val="none"/>
          </c:marker>
          <c:cat>
            <c:strRef>
              <c:f>'TRASLADO X COMPETENCIA'!$B$24:$B$26</c:f>
              <c:strCache>
                <c:ptCount val="3"/>
                <c:pt idx="0">
                  <c:v>TOTAL</c:v>
                </c:pt>
                <c:pt idx="1">
                  <c:v>PRIMER SEMESTRE</c:v>
                </c:pt>
                <c:pt idx="2">
                  <c:v>SEGUNDO SEMESTRE</c:v>
                </c:pt>
              </c:strCache>
            </c:strRef>
          </c:cat>
          <c:val>
            <c:numRef>
              <c:f>'TRASLADO X COMPETENCIA'!$D$24:$D$26</c:f>
              <c:numCache>
                <c:formatCode>0%</c:formatCode>
                <c:ptCount val="3"/>
                <c:pt idx="0">
                  <c:v>1</c:v>
                </c:pt>
                <c:pt idx="1">
                  <c:v>0.78343949044585992</c:v>
                </c:pt>
                <c:pt idx="2">
                  <c:v>0.21656050955414013</c:v>
                </c:pt>
              </c:numCache>
            </c:numRef>
          </c:val>
          <c:smooth val="0"/>
          <c:extLst>
            <c:ext xmlns:c16="http://schemas.microsoft.com/office/drawing/2014/chart" uri="{C3380CC4-5D6E-409C-BE32-E72D297353CC}">
              <c16:uniqueId val="{00000003-599E-47CC-993B-184638F44334}"/>
            </c:ext>
          </c:extLst>
        </c:ser>
        <c:dLbls>
          <c:showLegendKey val="0"/>
          <c:showVal val="0"/>
          <c:showCatName val="0"/>
          <c:showSerName val="0"/>
          <c:showPercent val="0"/>
          <c:showBubbleSize val="0"/>
        </c:dLbls>
        <c:marker val="1"/>
        <c:smooth val="0"/>
        <c:axId val="367272296"/>
        <c:axId val="367271512"/>
      </c:lineChart>
      <c:catAx>
        <c:axId val="36727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367267200"/>
        <c:crosses val="autoZero"/>
        <c:auto val="1"/>
        <c:lblAlgn val="ctr"/>
        <c:lblOffset val="100"/>
        <c:noMultiLvlLbl val="0"/>
      </c:catAx>
      <c:valAx>
        <c:axId val="36726720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367270336"/>
        <c:crosses val="autoZero"/>
        <c:crossBetween val="between"/>
      </c:valAx>
      <c:valAx>
        <c:axId val="3672715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367272296"/>
        <c:crosses val="max"/>
        <c:crossBetween val="between"/>
      </c:valAx>
      <c:catAx>
        <c:axId val="367272296"/>
        <c:scaling>
          <c:orientation val="minMax"/>
        </c:scaling>
        <c:delete val="1"/>
        <c:axPos val="b"/>
        <c:numFmt formatCode="General" sourceLinked="1"/>
        <c:majorTickMark val="none"/>
        <c:minorTickMark val="none"/>
        <c:tickLblPos val="nextTo"/>
        <c:crossAx val="367271512"/>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2685763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387958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2258103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3901143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63136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676445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11410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393891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160144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1905803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59CCD2E-865A-49D7-8395-4C0CD64E3542}" type="datetimeFigureOut">
              <a:rPr lang="es-CO" smtClean="0"/>
              <a:pPr/>
              <a:t>17/03/2022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6B08803D-52E5-4098-A494-87C6FE1C79C5}" type="slidenum">
              <a:rPr lang="es-CO" smtClean="0"/>
              <a:pPr/>
              <a:t>‹Nº›</a:t>
            </a:fld>
            <a:endParaRPr lang="es-CO"/>
          </a:p>
        </p:txBody>
      </p:sp>
    </p:spTree>
    <p:extLst>
      <p:ext uri="{BB962C8B-B14F-4D97-AF65-F5344CB8AC3E}">
        <p14:creationId xmlns:p14="http://schemas.microsoft.com/office/powerpoint/2010/main" val="3424377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CCD2E-865A-49D7-8395-4C0CD64E3542}" type="datetimeFigureOut">
              <a:rPr lang="es-CO" smtClean="0"/>
              <a:pPr/>
              <a:t>17/03/2022</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08803D-52E5-4098-A494-87C6FE1C79C5}" type="slidenum">
              <a:rPr lang="es-CO" smtClean="0"/>
              <a:pPr/>
              <a:t>‹Nº›</a:t>
            </a:fld>
            <a:endParaRPr lang="es-CO"/>
          </a:p>
        </p:txBody>
      </p:sp>
    </p:spTree>
    <p:extLst>
      <p:ext uri="{BB962C8B-B14F-4D97-AF65-F5344CB8AC3E}">
        <p14:creationId xmlns:p14="http://schemas.microsoft.com/office/powerpoint/2010/main" val="1889001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CO" dirty="0"/>
              <a:t>11111111111117777777777777777777777777777777777777U</a:t>
            </a:r>
          </a:p>
        </p:txBody>
      </p:sp>
      <p:sp>
        <p:nvSpPr>
          <p:cNvPr id="3" name="Subtítulo 2"/>
          <p:cNvSpPr>
            <a:spLocks noGrp="1"/>
          </p:cNvSpPr>
          <p:nvPr>
            <p:ph type="subTitle" idx="1"/>
          </p:nvPr>
        </p:nvSpPr>
        <p:spPr/>
        <p:txBody>
          <a:bodyPr/>
          <a:lstStyle/>
          <a:p>
            <a:endParaRPr lang="es-CO"/>
          </a:p>
        </p:txBody>
      </p:sp>
      <p:pic>
        <p:nvPicPr>
          <p:cNvPr id="5" name="Imagen 4">
            <a:extLst>
              <a:ext uri="{FF2B5EF4-FFF2-40B4-BE49-F238E27FC236}">
                <a16:creationId xmlns:a16="http://schemas.microsoft.com/office/drawing/2014/main" id="{228085FC-98C1-417B-BA18-F16E3A1694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820"/>
            <a:ext cx="12192000" cy="6856286"/>
          </a:xfrm>
          <a:prstGeom prst="rect">
            <a:avLst/>
          </a:prstGeom>
        </p:spPr>
      </p:pic>
      <p:sp>
        <p:nvSpPr>
          <p:cNvPr id="6" name="Rectángulo 5"/>
          <p:cNvSpPr/>
          <p:nvPr/>
        </p:nvSpPr>
        <p:spPr>
          <a:xfrm>
            <a:off x="1040776" y="2786688"/>
            <a:ext cx="10110460" cy="1446550"/>
          </a:xfrm>
          <a:prstGeom prst="rect">
            <a:avLst/>
          </a:prstGeom>
        </p:spPr>
        <p:txBody>
          <a:bodyPr wrap="none">
            <a:spAutoFit/>
          </a:bodyPr>
          <a:lstStyle/>
          <a:p>
            <a:pPr algn="ctr"/>
            <a:r>
              <a:rPr lang="es-CO" sz="4400" dirty="0">
                <a:solidFill>
                  <a:schemeClr val="bg1"/>
                </a:solidFill>
                <a:latin typeface="Baskerville Old Face" panose="02020602080505020303" pitchFamily="18" charset="0"/>
              </a:rPr>
              <a:t>INFORME PQRSD</a:t>
            </a:r>
          </a:p>
          <a:p>
            <a:pPr algn="ctr"/>
            <a:r>
              <a:rPr lang="es-CO" sz="4400" dirty="0">
                <a:solidFill>
                  <a:schemeClr val="bg1"/>
                </a:solidFill>
                <a:latin typeface="Baskerville Old Face" panose="02020602080505020303" pitchFamily="18" charset="0"/>
              </a:rPr>
              <a:t>SEGUNDO SEMESTRE DEL AÑO 2021 </a:t>
            </a:r>
          </a:p>
        </p:txBody>
      </p:sp>
    </p:spTree>
    <p:extLst>
      <p:ext uri="{BB962C8B-B14F-4D97-AF65-F5344CB8AC3E}">
        <p14:creationId xmlns:p14="http://schemas.microsoft.com/office/powerpoint/2010/main" val="3102842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116362"/>
            <a:ext cx="12201110" cy="6852883"/>
          </a:xfrm>
          <a:prstGeom prst="rect">
            <a:avLst/>
          </a:prstGeom>
        </p:spPr>
      </p:pic>
      <p:graphicFrame>
        <p:nvGraphicFramePr>
          <p:cNvPr id="7" name="Gráfico 6"/>
          <p:cNvGraphicFramePr>
            <a:graphicFrameLocks/>
          </p:cNvGraphicFramePr>
          <p:nvPr>
            <p:extLst>
              <p:ext uri="{D42A27DB-BD31-4B8C-83A1-F6EECF244321}">
                <p14:modId xmlns:p14="http://schemas.microsoft.com/office/powerpoint/2010/main" val="1877913828"/>
              </p:ext>
            </p:extLst>
          </p:nvPr>
        </p:nvGraphicFramePr>
        <p:xfrm>
          <a:off x="231819" y="721217"/>
          <a:ext cx="11822805" cy="51901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5904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83521"/>
            <a:ext cx="12201110" cy="6852883"/>
          </a:xfrm>
          <a:prstGeom prst="rect">
            <a:avLst/>
          </a:prstGeom>
        </p:spPr>
      </p:pic>
      <p:graphicFrame>
        <p:nvGraphicFramePr>
          <p:cNvPr id="6" name="Gráfico 5"/>
          <p:cNvGraphicFramePr>
            <a:graphicFrameLocks/>
          </p:cNvGraphicFramePr>
          <p:nvPr>
            <p:extLst>
              <p:ext uri="{D42A27DB-BD31-4B8C-83A1-F6EECF244321}">
                <p14:modId xmlns:p14="http://schemas.microsoft.com/office/powerpoint/2010/main" val="1204785606"/>
              </p:ext>
            </p:extLst>
          </p:nvPr>
        </p:nvGraphicFramePr>
        <p:xfrm>
          <a:off x="180305" y="682581"/>
          <a:ext cx="11848564" cy="51515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2360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1" y="175596"/>
            <a:ext cx="12201110" cy="6852883"/>
          </a:xfrm>
          <a:prstGeom prst="rect">
            <a:avLst/>
          </a:prstGeom>
        </p:spPr>
      </p:pic>
      <p:sp>
        <p:nvSpPr>
          <p:cNvPr id="5" name="6 CuadroTexto"/>
          <p:cNvSpPr txBox="1"/>
          <p:nvPr/>
        </p:nvSpPr>
        <p:spPr>
          <a:xfrm>
            <a:off x="276633" y="1600200"/>
            <a:ext cx="11629623" cy="4591129"/>
          </a:xfrm>
          <a:prstGeom prst="rect">
            <a:avLst/>
          </a:prstGeom>
          <a:noFill/>
          <a:ln w="38100">
            <a:solidFill>
              <a:srgbClr val="00B050"/>
            </a:solidFill>
          </a:ln>
        </p:spPr>
        <p:txBody>
          <a:bodyPr wrap="square" rtlCol="0">
            <a:spAutoFit/>
          </a:bodyPr>
          <a:lstStyle/>
          <a:p>
            <a:pPr marL="285750" lvl="0" indent="-285750" algn="just" defTabSz="457200">
              <a:lnSpc>
                <a:spcPct val="115000"/>
              </a:lnSpc>
              <a:spcBef>
                <a:spcPts val="500"/>
              </a:spcBef>
              <a:buClr>
                <a:srgbClr val="90C226"/>
              </a:buClr>
              <a:buSzPct val="80000"/>
              <a:buFont typeface="Wingdings" panose="05000000000000000000" pitchFamily="2" charset="2"/>
              <a:buChar char="ü"/>
            </a:pPr>
            <a:endParaRPr lang="es-CO" dirty="0">
              <a:latin typeface="Arial" panose="020B0604020202020204" pitchFamily="34" charset="0"/>
              <a:cs typeface="Arial" panose="020B0604020202020204" pitchFamily="34" charset="0"/>
            </a:endParaRPr>
          </a:p>
          <a:p>
            <a:pPr marL="285750" lvl="0" indent="-285750" algn="just" defTabSz="457200">
              <a:lnSpc>
                <a:spcPct val="115000"/>
              </a:lnSpc>
              <a:spcBef>
                <a:spcPts val="500"/>
              </a:spcBef>
              <a:buClr>
                <a:srgbClr val="90C226"/>
              </a:buClr>
              <a:buSzPct val="80000"/>
              <a:buFont typeface="Wingdings" panose="05000000000000000000" pitchFamily="2" charset="2"/>
              <a:buChar char="ü"/>
            </a:pPr>
            <a:r>
              <a:rPr lang="es-CO" dirty="0">
                <a:latin typeface="Arial" panose="020B0604020202020204" pitchFamily="34" charset="0"/>
                <a:cs typeface="Arial" panose="020B0604020202020204" pitchFamily="34" charset="0"/>
              </a:rPr>
              <a:t>Durante el segundo semestre del 2021 la Corporación Autónoma Regional del Quindío recibió un total de 2750 PQRSD, el mes de noviembre fue en el que se reciben más PQRSD con 597. En cuanto a los entes de control la Procuraduría y las Alcaldías son las entidades que más radicaron PQRSD durante el semestre.</a:t>
            </a:r>
          </a:p>
          <a:p>
            <a:pPr lvl="0" algn="just" defTabSz="457200">
              <a:lnSpc>
                <a:spcPct val="115000"/>
              </a:lnSpc>
              <a:spcBef>
                <a:spcPts val="500"/>
              </a:spcBef>
              <a:buClr>
                <a:srgbClr val="90C226"/>
              </a:buClr>
              <a:buSzPct val="80000"/>
            </a:pPr>
            <a:endParaRPr lang="es-CO" dirty="0">
              <a:latin typeface="Arial" panose="020B0604020202020204" pitchFamily="34" charset="0"/>
              <a:cs typeface="Arial" panose="020B0604020202020204" pitchFamily="34" charset="0"/>
            </a:endParaRPr>
          </a:p>
          <a:p>
            <a:pPr marL="285750" lvl="0" indent="-285750" algn="just" defTabSz="457200">
              <a:lnSpc>
                <a:spcPct val="115000"/>
              </a:lnSpc>
              <a:spcBef>
                <a:spcPts val="500"/>
              </a:spcBef>
              <a:buClr>
                <a:srgbClr val="90C226"/>
              </a:buClr>
              <a:buSzPct val="80000"/>
              <a:buFont typeface="Wingdings" panose="05000000000000000000" pitchFamily="2" charset="2"/>
              <a:buChar char="ü"/>
            </a:pPr>
            <a:r>
              <a:rPr lang="es-CO" dirty="0">
                <a:latin typeface="Arial" panose="020B0604020202020204" pitchFamily="34" charset="0"/>
                <a:cs typeface="Arial" panose="020B0604020202020204" pitchFamily="34" charset="0"/>
              </a:rPr>
              <a:t>A partir del análisis realizado a las PQRSD de la Corporación Autónoma Regional del Quindío recibidos durante el segundo semestre del año 2021, se identifica que las subdirecciones que tienen mayor número de PQRSD radicadas son Regulación y Control y Gestión Ambiental con un 63% y 13% respectivamente, con un promedio de respuesta de 15 días, promedio que se ha venido fortaleciendo generando credibilidad y confianza en la administración.</a:t>
            </a:r>
          </a:p>
          <a:p>
            <a:pPr marL="285750" lvl="0" indent="-285750" algn="just" defTabSz="457200">
              <a:lnSpc>
                <a:spcPct val="115000"/>
              </a:lnSpc>
              <a:spcBef>
                <a:spcPts val="500"/>
              </a:spcBef>
              <a:buClr>
                <a:srgbClr val="90C226"/>
              </a:buClr>
              <a:buSzPct val="80000"/>
              <a:buFont typeface="Wingdings" panose="05000000000000000000" pitchFamily="2" charset="2"/>
              <a:buChar char="ü"/>
            </a:pPr>
            <a:endParaRPr lang="es-CO" dirty="0">
              <a:latin typeface="Arial" panose="020B0604020202020204" pitchFamily="34" charset="0"/>
              <a:cs typeface="Arial" panose="020B0604020202020204" pitchFamily="34" charset="0"/>
            </a:endParaRPr>
          </a:p>
          <a:p>
            <a:pPr marL="285750" lvl="0" indent="-285750" algn="just" defTabSz="457200">
              <a:lnSpc>
                <a:spcPct val="115000"/>
              </a:lnSpc>
              <a:spcBef>
                <a:spcPts val="500"/>
              </a:spcBef>
              <a:buClr>
                <a:srgbClr val="90C226"/>
              </a:buClr>
              <a:buSzPct val="80000"/>
              <a:buFont typeface="Wingdings" panose="05000000000000000000" pitchFamily="2" charset="2"/>
              <a:buChar char="ü"/>
            </a:pPr>
            <a:endParaRPr lang="es-CO" dirty="0">
              <a:latin typeface="Arial" panose="020B0604020202020204" pitchFamily="34" charset="0"/>
              <a:cs typeface="Arial" panose="020B0604020202020204" pitchFamily="34" charset="0"/>
            </a:endParaRPr>
          </a:p>
          <a:p>
            <a:pPr lvl="0" algn="just" defTabSz="457200">
              <a:lnSpc>
                <a:spcPct val="115000"/>
              </a:lnSpc>
              <a:spcBef>
                <a:spcPts val="500"/>
              </a:spcBef>
              <a:buClr>
                <a:srgbClr val="90C226"/>
              </a:buClr>
              <a:buSzPct val="80000"/>
            </a:pPr>
            <a:endParaRPr lang="es-C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441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116362"/>
            <a:ext cx="12201110" cy="6852883"/>
          </a:xfrm>
          <a:prstGeom prst="rect">
            <a:avLst/>
          </a:prstGeom>
        </p:spPr>
      </p:pic>
      <p:sp>
        <p:nvSpPr>
          <p:cNvPr id="5" name="Rectángulo 4"/>
          <p:cNvSpPr/>
          <p:nvPr/>
        </p:nvSpPr>
        <p:spPr>
          <a:xfrm>
            <a:off x="2156347" y="1783047"/>
            <a:ext cx="8434316" cy="2585323"/>
          </a:xfrm>
          <a:prstGeom prst="rect">
            <a:avLst/>
          </a:prstGeom>
          <a:ln w="76200">
            <a:solidFill>
              <a:schemeClr val="tx1"/>
            </a:solidFill>
          </a:ln>
        </p:spPr>
        <p:txBody>
          <a:bodyPr wrap="square">
            <a:spAutoFit/>
          </a:bodyPr>
          <a:lstStyle/>
          <a:p>
            <a:r>
              <a:rPr lang="es-CO" dirty="0"/>
              <a:t>Teniendo en cuenta el Decreto 417 del 2020, “Por el cual se declara un Estado de Emergencia Económica, Social y Ecológica en todo el territorio Nacional”, el Decreto Legislativo 491 de 2020, en el artículo 5. Ampliación de términos para atender peticiones (...), y los Decretos 457, 531, 593, 636, 689, 749, 878, 990, que ordenan el aislamiento preventivo obligatorio y 1168 de 2020, que decreta el aislamiento selectivo con distanciamiento individual responsable", la oficina de atención a los usuarios de la Corporación Autónoma Regional del Quindío (CRQ) se realizó a través del canal presencial, garantizando todos los protocolos de bioseguridad impartidos por el gobierno nacional.</a:t>
            </a:r>
          </a:p>
        </p:txBody>
      </p:sp>
    </p:spTree>
    <p:extLst>
      <p:ext uri="{BB962C8B-B14F-4D97-AF65-F5344CB8AC3E}">
        <p14:creationId xmlns:p14="http://schemas.microsoft.com/office/powerpoint/2010/main" val="2933544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935" y="0"/>
            <a:ext cx="12201110" cy="6852883"/>
          </a:xfrm>
          <a:prstGeom prst="rect">
            <a:avLst/>
          </a:prstGeom>
        </p:spPr>
      </p:pic>
      <p:sp>
        <p:nvSpPr>
          <p:cNvPr id="10" name="CuadroTexto 9"/>
          <p:cNvSpPr txBox="1"/>
          <p:nvPr/>
        </p:nvSpPr>
        <p:spPr>
          <a:xfrm>
            <a:off x="-90580" y="982072"/>
            <a:ext cx="5499279" cy="1323439"/>
          </a:xfrm>
          <a:prstGeom prst="rect">
            <a:avLst/>
          </a:prstGeom>
          <a:noFill/>
        </p:spPr>
        <p:txBody>
          <a:bodyPr wrap="square" rtlCol="0">
            <a:spAutoFit/>
          </a:bodyPr>
          <a:lstStyle/>
          <a:p>
            <a:r>
              <a:rPr lang="es-CO" sz="8000" dirty="0">
                <a:latin typeface="Arial Rounded MT Bold" panose="020F0704030504030204" pitchFamily="34" charset="0"/>
              </a:rPr>
              <a:t>PQRSD</a:t>
            </a:r>
          </a:p>
        </p:txBody>
      </p:sp>
      <p:sp>
        <p:nvSpPr>
          <p:cNvPr id="11" name="CuadroTexto 10"/>
          <p:cNvSpPr txBox="1"/>
          <p:nvPr/>
        </p:nvSpPr>
        <p:spPr>
          <a:xfrm>
            <a:off x="425003" y="2487344"/>
            <a:ext cx="3309870" cy="646331"/>
          </a:xfrm>
          <a:prstGeom prst="rect">
            <a:avLst/>
          </a:prstGeom>
          <a:noFill/>
        </p:spPr>
        <p:txBody>
          <a:bodyPr wrap="square" rtlCol="0">
            <a:spAutoFit/>
          </a:bodyPr>
          <a:lstStyle/>
          <a:p>
            <a:r>
              <a:rPr lang="es-CO" dirty="0"/>
              <a:t>Recibidas por modalidad de petición.  </a:t>
            </a:r>
          </a:p>
        </p:txBody>
      </p:sp>
      <p:sp>
        <p:nvSpPr>
          <p:cNvPr id="12" name="CuadroTexto 11"/>
          <p:cNvSpPr txBox="1"/>
          <p:nvPr/>
        </p:nvSpPr>
        <p:spPr>
          <a:xfrm>
            <a:off x="6148490" y="898499"/>
            <a:ext cx="2291011" cy="923330"/>
          </a:xfrm>
          <a:prstGeom prst="rect">
            <a:avLst/>
          </a:prstGeom>
          <a:noFill/>
          <a:ln w="38100">
            <a:solidFill>
              <a:srgbClr val="00B050"/>
            </a:solidFill>
          </a:ln>
        </p:spPr>
        <p:txBody>
          <a:bodyPr wrap="square" rtlCol="0">
            <a:spAutoFit/>
          </a:bodyPr>
          <a:lstStyle/>
          <a:p>
            <a:pPr algn="ctr"/>
            <a:r>
              <a:rPr lang="es-CO" dirty="0"/>
              <a:t>PETICIONES </a:t>
            </a:r>
          </a:p>
          <a:p>
            <a:pPr algn="ctr"/>
            <a:r>
              <a:rPr lang="es-CO" dirty="0"/>
              <a:t>2.062</a:t>
            </a:r>
          </a:p>
          <a:p>
            <a:pPr algn="ctr"/>
            <a:r>
              <a:rPr lang="es-CO" dirty="0">
                <a:solidFill>
                  <a:srgbClr val="FF0000"/>
                </a:solidFill>
              </a:rPr>
              <a:t> </a:t>
            </a:r>
            <a:r>
              <a:rPr lang="es-CO" dirty="0"/>
              <a:t>(82%)</a:t>
            </a:r>
          </a:p>
        </p:txBody>
      </p:sp>
      <p:sp>
        <p:nvSpPr>
          <p:cNvPr id="13" name="CuadroTexto 12"/>
          <p:cNvSpPr txBox="1"/>
          <p:nvPr/>
        </p:nvSpPr>
        <p:spPr>
          <a:xfrm>
            <a:off x="285934" y="4586602"/>
            <a:ext cx="3013656" cy="1200329"/>
          </a:xfrm>
          <a:prstGeom prst="rect">
            <a:avLst/>
          </a:prstGeom>
          <a:noFill/>
          <a:ln w="38100">
            <a:solidFill>
              <a:srgbClr val="0000FF"/>
            </a:solidFill>
          </a:ln>
        </p:spPr>
        <p:txBody>
          <a:bodyPr wrap="square" rtlCol="0">
            <a:spAutoFit/>
          </a:bodyPr>
          <a:lstStyle/>
          <a:p>
            <a:pPr algn="ctr"/>
            <a:r>
              <a:rPr lang="es-CO" dirty="0"/>
              <a:t>SOLICITUDES, SOLICITUDES DE INFORMACION.</a:t>
            </a:r>
          </a:p>
          <a:p>
            <a:pPr algn="ctr"/>
            <a:r>
              <a:rPr lang="es-CO" dirty="0"/>
              <a:t>408</a:t>
            </a:r>
          </a:p>
          <a:p>
            <a:pPr algn="ctr"/>
            <a:r>
              <a:rPr lang="es-CO" dirty="0"/>
              <a:t>(15%) </a:t>
            </a:r>
          </a:p>
        </p:txBody>
      </p:sp>
      <p:sp>
        <p:nvSpPr>
          <p:cNvPr id="14" name="CuadroTexto 13"/>
          <p:cNvSpPr txBox="1"/>
          <p:nvPr/>
        </p:nvSpPr>
        <p:spPr>
          <a:xfrm>
            <a:off x="9195824" y="2992982"/>
            <a:ext cx="2330768" cy="923330"/>
          </a:xfrm>
          <a:prstGeom prst="rect">
            <a:avLst/>
          </a:prstGeom>
          <a:noFill/>
          <a:ln w="38100">
            <a:solidFill>
              <a:schemeClr val="accent4"/>
            </a:solidFill>
          </a:ln>
        </p:spPr>
        <p:txBody>
          <a:bodyPr wrap="square" rtlCol="0">
            <a:spAutoFit/>
          </a:bodyPr>
          <a:lstStyle/>
          <a:p>
            <a:pPr algn="ctr"/>
            <a:r>
              <a:rPr lang="es-CO" dirty="0"/>
              <a:t>DENUNCIAS </a:t>
            </a:r>
          </a:p>
          <a:p>
            <a:pPr algn="ctr"/>
            <a:r>
              <a:rPr lang="es-CO" dirty="0"/>
              <a:t>661</a:t>
            </a:r>
          </a:p>
          <a:p>
            <a:pPr algn="ctr"/>
            <a:r>
              <a:rPr lang="es-CO" dirty="0"/>
              <a:t>(16%)</a:t>
            </a:r>
          </a:p>
        </p:txBody>
      </p:sp>
      <p:sp>
        <p:nvSpPr>
          <p:cNvPr id="16" name="Elipse 15"/>
          <p:cNvSpPr/>
          <p:nvPr/>
        </p:nvSpPr>
        <p:spPr>
          <a:xfrm>
            <a:off x="5859887" y="2329531"/>
            <a:ext cx="2868218" cy="2075044"/>
          </a:xfrm>
          <a:prstGeom prst="ellipse">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2.750</a:t>
            </a:r>
          </a:p>
          <a:p>
            <a:pPr algn="ctr"/>
            <a:r>
              <a:rPr lang="es-CO" dirty="0">
                <a:solidFill>
                  <a:schemeClr val="tx1"/>
                </a:solidFill>
              </a:rPr>
              <a:t>EN EL SEGUNDO SEMESTRE DEL AÑO 2021</a:t>
            </a:r>
          </a:p>
          <a:p>
            <a:pPr algn="ctr"/>
            <a:r>
              <a:rPr lang="es-CO" dirty="0">
                <a:solidFill>
                  <a:schemeClr val="tx1"/>
                </a:solidFill>
              </a:rPr>
              <a:t>(100%)</a:t>
            </a:r>
          </a:p>
        </p:txBody>
      </p:sp>
      <p:sp>
        <p:nvSpPr>
          <p:cNvPr id="17" name="CuadroTexto 16"/>
          <p:cNvSpPr txBox="1"/>
          <p:nvPr/>
        </p:nvSpPr>
        <p:spPr>
          <a:xfrm>
            <a:off x="3351367" y="2992982"/>
            <a:ext cx="2291012" cy="923330"/>
          </a:xfrm>
          <a:prstGeom prst="rect">
            <a:avLst/>
          </a:prstGeom>
          <a:noFill/>
          <a:ln w="38100">
            <a:solidFill>
              <a:srgbClr val="0070C0"/>
            </a:solidFill>
          </a:ln>
        </p:spPr>
        <p:txBody>
          <a:bodyPr wrap="square" rtlCol="0">
            <a:spAutoFit/>
          </a:bodyPr>
          <a:lstStyle/>
          <a:p>
            <a:pPr algn="ctr"/>
            <a:r>
              <a:rPr lang="es-CO" dirty="0"/>
              <a:t>QUEJAS </a:t>
            </a:r>
          </a:p>
          <a:p>
            <a:pPr algn="ctr"/>
            <a:r>
              <a:rPr lang="es-CO" dirty="0"/>
              <a:t>21</a:t>
            </a:r>
          </a:p>
          <a:p>
            <a:pPr algn="ctr"/>
            <a:r>
              <a:rPr lang="es-CO" dirty="0"/>
              <a:t>1%</a:t>
            </a:r>
          </a:p>
        </p:txBody>
      </p:sp>
      <p:sp>
        <p:nvSpPr>
          <p:cNvPr id="15" name="CuadroTexto 14"/>
          <p:cNvSpPr txBox="1"/>
          <p:nvPr/>
        </p:nvSpPr>
        <p:spPr>
          <a:xfrm>
            <a:off x="8481412" y="4863601"/>
            <a:ext cx="2288051" cy="923330"/>
          </a:xfrm>
          <a:prstGeom prst="rect">
            <a:avLst/>
          </a:prstGeom>
          <a:noFill/>
          <a:ln w="38100">
            <a:solidFill>
              <a:srgbClr val="0070C0"/>
            </a:solidFill>
          </a:ln>
        </p:spPr>
        <p:txBody>
          <a:bodyPr wrap="square" rtlCol="0">
            <a:spAutoFit/>
          </a:bodyPr>
          <a:lstStyle/>
          <a:p>
            <a:pPr algn="ctr"/>
            <a:r>
              <a:rPr lang="es-CO" dirty="0"/>
              <a:t>RECLAMOS </a:t>
            </a:r>
          </a:p>
          <a:p>
            <a:pPr algn="ctr"/>
            <a:r>
              <a:rPr lang="es-CO" dirty="0"/>
              <a:t>4</a:t>
            </a:r>
          </a:p>
          <a:p>
            <a:pPr algn="ctr"/>
            <a:r>
              <a:rPr lang="es-CO" dirty="0"/>
              <a:t>0,1%</a:t>
            </a:r>
          </a:p>
        </p:txBody>
      </p:sp>
      <p:sp>
        <p:nvSpPr>
          <p:cNvPr id="18" name="CuadroTexto 17"/>
          <p:cNvSpPr txBox="1"/>
          <p:nvPr/>
        </p:nvSpPr>
        <p:spPr>
          <a:xfrm>
            <a:off x="4263193" y="4863601"/>
            <a:ext cx="2291012" cy="923330"/>
          </a:xfrm>
          <a:prstGeom prst="rect">
            <a:avLst/>
          </a:prstGeom>
          <a:noFill/>
          <a:ln w="38100">
            <a:solidFill>
              <a:schemeClr val="accent4"/>
            </a:solidFill>
          </a:ln>
        </p:spPr>
        <p:txBody>
          <a:bodyPr wrap="square" rtlCol="0">
            <a:spAutoFit/>
          </a:bodyPr>
          <a:lstStyle/>
          <a:p>
            <a:pPr algn="ctr"/>
            <a:r>
              <a:rPr lang="es-CO" dirty="0"/>
              <a:t>SUGERENCIAS </a:t>
            </a:r>
          </a:p>
          <a:p>
            <a:pPr algn="ctr"/>
            <a:r>
              <a:rPr lang="es-CO" dirty="0"/>
              <a:t>2</a:t>
            </a:r>
          </a:p>
          <a:p>
            <a:pPr algn="ctr"/>
            <a:r>
              <a:rPr lang="es-CO" dirty="0"/>
              <a:t>(0,1%)</a:t>
            </a:r>
          </a:p>
        </p:txBody>
      </p:sp>
    </p:spTree>
    <p:extLst>
      <p:ext uri="{BB962C8B-B14F-4D97-AF65-F5344CB8AC3E}">
        <p14:creationId xmlns:p14="http://schemas.microsoft.com/office/powerpoint/2010/main" val="819234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201110" cy="6852883"/>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2159805724"/>
              </p:ext>
            </p:extLst>
          </p:nvPr>
        </p:nvGraphicFramePr>
        <p:xfrm>
          <a:off x="0" y="721217"/>
          <a:ext cx="12028867" cy="48038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05114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9279"/>
            <a:ext cx="12201110" cy="6852883"/>
          </a:xfrm>
          <a:prstGeom prst="rect">
            <a:avLst/>
          </a:prstGeom>
        </p:spPr>
      </p:pic>
      <p:graphicFrame>
        <p:nvGraphicFramePr>
          <p:cNvPr id="6" name="Gráfico 5"/>
          <p:cNvGraphicFramePr>
            <a:graphicFrameLocks/>
          </p:cNvGraphicFramePr>
          <p:nvPr>
            <p:extLst>
              <p:ext uri="{D42A27DB-BD31-4B8C-83A1-F6EECF244321}">
                <p14:modId xmlns:p14="http://schemas.microsoft.com/office/powerpoint/2010/main" val="18450599"/>
              </p:ext>
            </p:extLst>
          </p:nvPr>
        </p:nvGraphicFramePr>
        <p:xfrm>
          <a:off x="1" y="875763"/>
          <a:ext cx="12093262" cy="49841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0689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116362"/>
            <a:ext cx="12201110" cy="6852883"/>
          </a:xfrm>
          <a:prstGeom prst="rect">
            <a:avLst/>
          </a:prstGeom>
        </p:spPr>
      </p:pic>
      <p:sp>
        <p:nvSpPr>
          <p:cNvPr id="6" name="CuadroTexto 5"/>
          <p:cNvSpPr txBox="1"/>
          <p:nvPr/>
        </p:nvSpPr>
        <p:spPr>
          <a:xfrm>
            <a:off x="2782388" y="283335"/>
            <a:ext cx="9220721" cy="646331"/>
          </a:xfrm>
          <a:prstGeom prst="rect">
            <a:avLst/>
          </a:prstGeom>
          <a:noFill/>
          <a:ln w="57150">
            <a:solidFill>
              <a:schemeClr val="accent1">
                <a:lumMod val="75000"/>
              </a:schemeClr>
            </a:solidFill>
          </a:ln>
        </p:spPr>
        <p:txBody>
          <a:bodyPr wrap="square" rtlCol="0">
            <a:spAutoFit/>
          </a:bodyPr>
          <a:lstStyle/>
          <a:p>
            <a:r>
              <a:rPr lang="es-CO" dirty="0"/>
              <a:t>A continuación se detalla el porcentaje de PQRSD recibidas, radicadas y asignadas por dependencia durante el segundo semestre del año 2021.</a:t>
            </a:r>
          </a:p>
        </p:txBody>
      </p:sp>
      <p:graphicFrame>
        <p:nvGraphicFramePr>
          <p:cNvPr id="8" name="8 Tabla"/>
          <p:cNvGraphicFramePr>
            <a:graphicFrameLocks noGrp="1"/>
          </p:cNvGraphicFramePr>
          <p:nvPr>
            <p:extLst>
              <p:ext uri="{D42A27DB-BD31-4B8C-83A1-F6EECF244321}">
                <p14:modId xmlns:p14="http://schemas.microsoft.com/office/powerpoint/2010/main" val="1966808541"/>
              </p:ext>
            </p:extLst>
          </p:nvPr>
        </p:nvGraphicFramePr>
        <p:xfrm>
          <a:off x="386368" y="1122363"/>
          <a:ext cx="11307650" cy="4896304"/>
        </p:xfrm>
        <a:graphic>
          <a:graphicData uri="http://schemas.openxmlformats.org/drawingml/2006/table">
            <a:tbl>
              <a:tblPr>
                <a:tableStyleId>{E269D01E-BC32-4049-B463-5C60D7B0CCD2}</a:tableStyleId>
              </a:tblPr>
              <a:tblGrid>
                <a:gridCol w="3050541">
                  <a:extLst>
                    <a:ext uri="{9D8B030D-6E8A-4147-A177-3AD203B41FA5}">
                      <a16:colId xmlns:a16="http://schemas.microsoft.com/office/drawing/2014/main" val="20000"/>
                    </a:ext>
                  </a:extLst>
                </a:gridCol>
                <a:gridCol w="1376185">
                  <a:extLst>
                    <a:ext uri="{9D8B030D-6E8A-4147-A177-3AD203B41FA5}">
                      <a16:colId xmlns:a16="http://schemas.microsoft.com/office/drawing/2014/main" val="20001"/>
                    </a:ext>
                  </a:extLst>
                </a:gridCol>
                <a:gridCol w="1201340">
                  <a:extLst>
                    <a:ext uri="{9D8B030D-6E8A-4147-A177-3AD203B41FA5}">
                      <a16:colId xmlns:a16="http://schemas.microsoft.com/office/drawing/2014/main" val="20002"/>
                    </a:ext>
                  </a:extLst>
                </a:gridCol>
                <a:gridCol w="1790163">
                  <a:extLst>
                    <a:ext uri="{9D8B030D-6E8A-4147-A177-3AD203B41FA5}">
                      <a16:colId xmlns:a16="http://schemas.microsoft.com/office/drawing/2014/main" val="20003"/>
                    </a:ext>
                  </a:extLst>
                </a:gridCol>
                <a:gridCol w="1287888">
                  <a:extLst>
                    <a:ext uri="{9D8B030D-6E8A-4147-A177-3AD203B41FA5}">
                      <a16:colId xmlns:a16="http://schemas.microsoft.com/office/drawing/2014/main" val="20004"/>
                    </a:ext>
                  </a:extLst>
                </a:gridCol>
                <a:gridCol w="1225348">
                  <a:extLst>
                    <a:ext uri="{9D8B030D-6E8A-4147-A177-3AD203B41FA5}">
                      <a16:colId xmlns:a16="http://schemas.microsoft.com/office/drawing/2014/main" val="20005"/>
                    </a:ext>
                  </a:extLst>
                </a:gridCol>
                <a:gridCol w="1376185">
                  <a:extLst>
                    <a:ext uri="{9D8B030D-6E8A-4147-A177-3AD203B41FA5}">
                      <a16:colId xmlns:a16="http://schemas.microsoft.com/office/drawing/2014/main" val="20006"/>
                    </a:ext>
                  </a:extLst>
                </a:gridCol>
              </a:tblGrid>
              <a:tr h="564936">
                <a:tc>
                  <a:txBody>
                    <a:bodyPr/>
                    <a:lstStyle/>
                    <a:p>
                      <a:pPr algn="ctr" fontAlgn="b"/>
                      <a:r>
                        <a:rPr lang="es-CO" sz="2000" b="1" u="none" strike="noStrike" dirty="0">
                          <a:solidFill>
                            <a:schemeClr val="tx1"/>
                          </a:solidFill>
                        </a:rPr>
                        <a:t> </a:t>
                      </a:r>
                      <a:r>
                        <a:rPr lang="es-CO" sz="1800" b="1" u="none" strike="noStrike" dirty="0">
                          <a:solidFill>
                            <a:schemeClr val="tx1"/>
                          </a:solidFill>
                        </a:rPr>
                        <a:t>SUBDIRECCIÓN</a:t>
                      </a:r>
                      <a:endParaRPr lang="es-CO" sz="18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Julio</a:t>
                      </a: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Agosto</a:t>
                      </a: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Septiembre</a:t>
                      </a: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Octubre</a:t>
                      </a: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Noviembre</a:t>
                      </a:r>
                    </a:p>
                  </a:txBody>
                  <a:tcPr marL="0" marR="0" marT="0" marB="0" anchor="b">
                    <a:solidFill>
                      <a:schemeClr val="accent4"/>
                    </a:solidFill>
                  </a:tcPr>
                </a:tc>
                <a:tc>
                  <a:txBody>
                    <a:bodyPr/>
                    <a:lstStyle/>
                    <a:p>
                      <a:pPr algn="ctr" fontAlgn="b"/>
                      <a:r>
                        <a:rPr lang="es-CO" sz="1800" b="1" i="0" u="none" strike="noStrike" dirty="0">
                          <a:solidFill>
                            <a:schemeClr val="tx1"/>
                          </a:solidFill>
                          <a:latin typeface="Arial Rounded MT Bold" panose="020F0704030504030204" pitchFamily="34" charset="0"/>
                        </a:rPr>
                        <a:t>Diciembre</a:t>
                      </a:r>
                    </a:p>
                  </a:txBody>
                  <a:tcPr marL="0" marR="0" marT="0" marB="0" anchor="b">
                    <a:solidFill>
                      <a:schemeClr val="accent4"/>
                    </a:solidFill>
                  </a:tcPr>
                </a:tc>
                <a:extLst>
                  <a:ext uri="{0D108BD9-81ED-4DB2-BD59-A6C34878D82A}">
                    <a16:rowId xmlns:a16="http://schemas.microsoft.com/office/drawing/2014/main" val="10000"/>
                  </a:ext>
                </a:extLst>
              </a:tr>
              <a:tr h="453939">
                <a:tc>
                  <a:txBody>
                    <a:bodyPr/>
                    <a:lstStyle/>
                    <a:p>
                      <a:pPr algn="ctr" fontAlgn="b"/>
                      <a:r>
                        <a:rPr lang="es-CO" sz="2000" b="1" u="none" strike="noStrike" dirty="0">
                          <a:solidFill>
                            <a:schemeClr val="tx1"/>
                          </a:solidFill>
                        </a:rPr>
                        <a:t>Dirección</a:t>
                      </a:r>
                      <a:endParaRPr lang="es-CO" sz="20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14%</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12%</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12%</a:t>
                      </a:r>
                    </a:p>
                  </a:txBody>
                  <a:tcPr marL="9525" marR="9525" marT="9525" marB="0" anchor="b">
                    <a:solidFill>
                      <a:schemeClr val="accent4"/>
                    </a:solidFill>
                  </a:tcPr>
                </a:tc>
                <a:extLst>
                  <a:ext uri="{0D108BD9-81ED-4DB2-BD59-A6C34878D82A}">
                    <a16:rowId xmlns:a16="http://schemas.microsoft.com/office/drawing/2014/main" val="10001"/>
                  </a:ext>
                </a:extLst>
              </a:tr>
              <a:tr h="453939">
                <a:tc>
                  <a:txBody>
                    <a:bodyPr/>
                    <a:lstStyle/>
                    <a:p>
                      <a:pPr algn="ctr" fontAlgn="b"/>
                      <a:r>
                        <a:rPr lang="es-CO" sz="2000" b="1" u="none" strike="noStrike" dirty="0">
                          <a:solidFill>
                            <a:schemeClr val="tx1"/>
                          </a:solidFill>
                        </a:rPr>
                        <a:t>Planeación</a:t>
                      </a:r>
                      <a:endParaRPr lang="es-CO" sz="20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8%</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8%</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extLst>
                  <a:ext uri="{0D108BD9-81ED-4DB2-BD59-A6C34878D82A}">
                    <a16:rowId xmlns:a16="http://schemas.microsoft.com/office/drawing/2014/main" val="10002"/>
                  </a:ext>
                </a:extLst>
              </a:tr>
              <a:tr h="453939">
                <a:tc>
                  <a:txBody>
                    <a:bodyPr/>
                    <a:lstStyle/>
                    <a:p>
                      <a:pPr algn="ctr" fontAlgn="b"/>
                      <a:r>
                        <a:rPr lang="es-CO" sz="2000" b="1" u="none" strike="noStrike" dirty="0">
                          <a:solidFill>
                            <a:schemeClr val="tx1"/>
                          </a:solidFill>
                        </a:rPr>
                        <a:t>Sancionatorio</a:t>
                      </a:r>
                      <a:endParaRPr lang="es-CO" sz="20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4%</a:t>
                      </a:r>
                    </a:p>
                  </a:txBody>
                  <a:tcPr marL="9525" marR="9525" marT="9525" marB="0" anchor="b">
                    <a:solidFill>
                      <a:schemeClr val="accent4"/>
                    </a:solidFill>
                  </a:tcPr>
                </a:tc>
                <a:extLst>
                  <a:ext uri="{0D108BD9-81ED-4DB2-BD59-A6C34878D82A}">
                    <a16:rowId xmlns:a16="http://schemas.microsoft.com/office/drawing/2014/main" val="10003"/>
                  </a:ext>
                </a:extLst>
              </a:tr>
              <a:tr h="402391">
                <a:tc>
                  <a:txBody>
                    <a:bodyPr/>
                    <a:lstStyle/>
                    <a:p>
                      <a:pPr algn="ctr" fontAlgn="b"/>
                      <a:r>
                        <a:rPr lang="es-CO" sz="2000" b="1" u="none" strike="noStrike" dirty="0">
                          <a:solidFill>
                            <a:schemeClr val="tx1"/>
                          </a:solidFill>
                        </a:rPr>
                        <a:t>Jurídica</a:t>
                      </a:r>
                      <a:endParaRPr lang="es-CO" sz="20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a:t>
                      </a:r>
                    </a:p>
                  </a:txBody>
                  <a:tcPr marL="9525" marR="9525" marT="9525" marB="0" anchor="b">
                    <a:solidFill>
                      <a:schemeClr val="accent4"/>
                    </a:solidFill>
                  </a:tcPr>
                </a:tc>
                <a:extLst>
                  <a:ext uri="{0D108BD9-81ED-4DB2-BD59-A6C34878D82A}">
                    <a16:rowId xmlns:a16="http://schemas.microsoft.com/office/drawing/2014/main" val="10004"/>
                  </a:ext>
                </a:extLst>
              </a:tr>
              <a:tr h="704407">
                <a:tc>
                  <a:txBody>
                    <a:bodyPr/>
                    <a:lstStyle/>
                    <a:p>
                      <a:pPr algn="ctr" fontAlgn="b"/>
                      <a:r>
                        <a:rPr lang="es-CO" sz="1800" b="1" u="none" strike="noStrike" dirty="0">
                          <a:solidFill>
                            <a:schemeClr val="tx1"/>
                          </a:solidFill>
                        </a:rPr>
                        <a:t>Administrativa y Financiera</a:t>
                      </a:r>
                      <a:endParaRPr lang="es-CO" sz="18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2%</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3%</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2%</a:t>
                      </a:r>
                    </a:p>
                  </a:txBody>
                  <a:tcPr marL="9525" marR="9525" marT="9525" marB="0" anchor="b">
                    <a:solidFill>
                      <a:schemeClr val="accent4"/>
                    </a:solidFill>
                  </a:tcPr>
                </a:tc>
                <a:extLst>
                  <a:ext uri="{0D108BD9-81ED-4DB2-BD59-A6C34878D82A}">
                    <a16:rowId xmlns:a16="http://schemas.microsoft.com/office/drawing/2014/main" val="10005"/>
                  </a:ext>
                </a:extLst>
              </a:tr>
              <a:tr h="704407">
                <a:tc>
                  <a:txBody>
                    <a:bodyPr/>
                    <a:lstStyle/>
                    <a:p>
                      <a:pPr algn="ctr" fontAlgn="b"/>
                      <a:r>
                        <a:rPr lang="es-CO" sz="1800" b="1" u="none" strike="noStrike" dirty="0">
                          <a:solidFill>
                            <a:schemeClr val="tx1"/>
                          </a:solidFill>
                        </a:rPr>
                        <a:t>Gestión ambiental</a:t>
                      </a:r>
                      <a:endParaRPr lang="es-CO" sz="18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11%</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13%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9%</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11%</a:t>
                      </a:r>
                    </a:p>
                  </a:txBody>
                  <a:tcPr marL="9525" marR="9525" marT="9525" marB="0" anchor="b">
                    <a:solidFill>
                      <a:schemeClr val="accent4"/>
                    </a:solidFill>
                  </a:tcPr>
                </a:tc>
                <a:extLst>
                  <a:ext uri="{0D108BD9-81ED-4DB2-BD59-A6C34878D82A}">
                    <a16:rowId xmlns:a16="http://schemas.microsoft.com/office/drawing/2014/main" val="10006"/>
                  </a:ext>
                </a:extLst>
              </a:tr>
              <a:tr h="704407">
                <a:tc>
                  <a:txBody>
                    <a:bodyPr/>
                    <a:lstStyle/>
                    <a:p>
                      <a:pPr algn="ctr" fontAlgn="b"/>
                      <a:r>
                        <a:rPr lang="es-CO" sz="1800" b="1" u="none" strike="noStrike" dirty="0">
                          <a:solidFill>
                            <a:schemeClr val="tx1"/>
                          </a:solidFill>
                        </a:rPr>
                        <a:t>Regulación y Control</a:t>
                      </a:r>
                      <a:endParaRPr lang="es-CO" sz="18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63%</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64%</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61%</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66%</a:t>
                      </a:r>
                    </a:p>
                  </a:txBody>
                  <a:tcPr marL="9525" marR="9525" marT="9525" marB="0" anchor="b">
                    <a:solidFill>
                      <a:schemeClr val="accent4"/>
                    </a:solidFill>
                  </a:tcPr>
                </a:tc>
                <a:tc>
                  <a:txBody>
                    <a:bodyPr/>
                    <a:lstStyle/>
                    <a:p>
                      <a:pPr algn="ctr" fontAlgn="b"/>
                      <a:r>
                        <a:rPr lang="es-CO" sz="2000" b="1" i="0" u="none" strike="noStrike" dirty="0">
                          <a:solidFill>
                            <a:srgbClr val="000000"/>
                          </a:solidFill>
                          <a:effectLst/>
                          <a:latin typeface="Arial Rounded MT Bold" panose="020F0704030504030204" pitchFamily="34" charset="0"/>
                        </a:rPr>
                        <a:t>65%</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65%</a:t>
                      </a:r>
                    </a:p>
                  </a:txBody>
                  <a:tcPr marL="9525" marR="9525" marT="9525" marB="0" anchor="b">
                    <a:solidFill>
                      <a:schemeClr val="accent4"/>
                    </a:solidFill>
                  </a:tcPr>
                </a:tc>
                <a:extLst>
                  <a:ext uri="{0D108BD9-81ED-4DB2-BD59-A6C34878D82A}">
                    <a16:rowId xmlns:a16="http://schemas.microsoft.com/office/drawing/2014/main" val="10007"/>
                  </a:ext>
                </a:extLst>
              </a:tr>
              <a:tr h="453939">
                <a:tc>
                  <a:txBody>
                    <a:bodyPr/>
                    <a:lstStyle/>
                    <a:p>
                      <a:pPr algn="ctr" fontAlgn="b"/>
                      <a:r>
                        <a:rPr lang="es-CO" sz="2000" b="1" u="none" strike="noStrike" dirty="0">
                          <a:solidFill>
                            <a:schemeClr val="tx1"/>
                          </a:solidFill>
                        </a:rPr>
                        <a:t>Total</a:t>
                      </a:r>
                      <a:endParaRPr lang="es-CO" sz="2000" b="1" i="0" u="none" strike="noStrike" dirty="0">
                        <a:solidFill>
                          <a:schemeClr val="tx1"/>
                        </a:solidFill>
                        <a:latin typeface="Calibri"/>
                      </a:endParaRPr>
                    </a:p>
                  </a:txBody>
                  <a:tcPr marL="0" marR="0" marT="0"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tc>
                  <a:txBody>
                    <a:bodyPr/>
                    <a:lstStyle/>
                    <a:p>
                      <a:pPr algn="ctr" fontAlgn="b"/>
                      <a:r>
                        <a:rPr lang="es-CO" sz="1800" b="1" i="0" u="none" strike="noStrike" dirty="0">
                          <a:solidFill>
                            <a:srgbClr val="000000"/>
                          </a:solidFill>
                          <a:effectLst/>
                          <a:latin typeface="Arial Rounded MT Bold" panose="020F0704030504030204" pitchFamily="34" charset="0"/>
                        </a:rPr>
                        <a:t>100%</a:t>
                      </a:r>
                    </a:p>
                  </a:txBody>
                  <a:tcPr marL="9525" marR="9525" marT="9525" marB="0" anchor="b">
                    <a:solidFill>
                      <a:schemeClr val="accent4"/>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54365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116362"/>
            <a:ext cx="12201110" cy="6852883"/>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3361204427"/>
              </p:ext>
            </p:extLst>
          </p:nvPr>
        </p:nvGraphicFramePr>
        <p:xfrm>
          <a:off x="0" y="463639"/>
          <a:ext cx="12067504" cy="513867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44339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521"/>
            <a:ext cx="12201110" cy="6852883"/>
          </a:xfrm>
          <a:prstGeom prst="rect">
            <a:avLst/>
          </a:prstGeom>
        </p:spPr>
      </p:pic>
      <p:graphicFrame>
        <p:nvGraphicFramePr>
          <p:cNvPr id="7" name="Gráfico 6"/>
          <p:cNvGraphicFramePr>
            <a:graphicFrameLocks/>
          </p:cNvGraphicFramePr>
          <p:nvPr>
            <p:extLst>
              <p:ext uri="{D42A27DB-BD31-4B8C-83A1-F6EECF244321}">
                <p14:modId xmlns:p14="http://schemas.microsoft.com/office/powerpoint/2010/main" val="3464247540"/>
              </p:ext>
            </p:extLst>
          </p:nvPr>
        </p:nvGraphicFramePr>
        <p:xfrm>
          <a:off x="103031" y="785611"/>
          <a:ext cx="11938715" cy="5267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8991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83521"/>
            <a:ext cx="12201110" cy="6852883"/>
          </a:xfrm>
          <a:prstGeom prst="rect">
            <a:avLst/>
          </a:prstGeom>
        </p:spPr>
      </p:pic>
      <p:graphicFrame>
        <p:nvGraphicFramePr>
          <p:cNvPr id="6" name="Gráfico 5"/>
          <p:cNvGraphicFramePr>
            <a:graphicFrameLocks/>
          </p:cNvGraphicFramePr>
          <p:nvPr>
            <p:extLst>
              <p:ext uri="{D42A27DB-BD31-4B8C-83A1-F6EECF244321}">
                <p14:modId xmlns:p14="http://schemas.microsoft.com/office/powerpoint/2010/main" val="3534028075"/>
              </p:ext>
            </p:extLst>
          </p:nvPr>
        </p:nvGraphicFramePr>
        <p:xfrm>
          <a:off x="0" y="824247"/>
          <a:ext cx="12192000" cy="53189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74369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10" y="-116362"/>
            <a:ext cx="12201110" cy="6852883"/>
          </a:xfrm>
          <a:prstGeom prst="rect">
            <a:avLst/>
          </a:prstGeom>
        </p:spPr>
      </p:pic>
      <p:graphicFrame>
        <p:nvGraphicFramePr>
          <p:cNvPr id="7" name="Gráfico 6"/>
          <p:cNvGraphicFramePr>
            <a:graphicFrameLocks/>
          </p:cNvGraphicFramePr>
          <p:nvPr>
            <p:extLst>
              <p:ext uri="{D42A27DB-BD31-4B8C-83A1-F6EECF244321}">
                <p14:modId xmlns:p14="http://schemas.microsoft.com/office/powerpoint/2010/main" val="3571591068"/>
              </p:ext>
            </p:extLst>
          </p:nvPr>
        </p:nvGraphicFramePr>
        <p:xfrm>
          <a:off x="-9109" y="-1"/>
          <a:ext cx="12201110" cy="57697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88067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25767</TotalTime>
  <Words>541</Words>
  <Application>Microsoft Office PowerPoint</Application>
  <PresentationFormat>Panorámica</PresentationFormat>
  <Paragraphs>124</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Arial Rounded MT Bold</vt:lpstr>
      <vt:lpstr>Baskerville Old Face</vt:lpstr>
      <vt:lpstr>Calibri</vt:lpstr>
      <vt:lpstr>Calibri Light</vt:lpstr>
      <vt:lpstr>Wingdings</vt:lpstr>
      <vt:lpstr>Tema de Office</vt:lpstr>
      <vt:lpstr>11111111111117777777777777777777777777777777777777U</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Cuenta Microsoft</dc:creator>
  <cp:lastModifiedBy>MXL90116XX</cp:lastModifiedBy>
  <cp:revision>418</cp:revision>
  <dcterms:created xsi:type="dcterms:W3CDTF">2021-03-03T14:36:52Z</dcterms:created>
  <dcterms:modified xsi:type="dcterms:W3CDTF">2022-03-17T20:11:27Z</dcterms:modified>
</cp:coreProperties>
</file>