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323" r:id="rId4"/>
    <p:sldId id="269" r:id="rId5"/>
    <p:sldId id="262" r:id="rId6"/>
    <p:sldId id="289" r:id="rId7"/>
    <p:sldId id="324" r:id="rId8"/>
    <p:sldId id="258" r:id="rId9"/>
    <p:sldId id="271" r:id="rId10"/>
    <p:sldId id="325" r:id="rId11"/>
    <p:sldId id="327" r:id="rId12"/>
    <p:sldId id="268" r:id="rId13"/>
    <p:sldId id="266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63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udiante\Downloads\SEGUIMIENTO%20Y%20CONTROL-22_03_2022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udiante\Downloads\SEGUIMIENTO%20Y%20CONTROL-22_03_2022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udiante\Downloads\SEGUIMIENTO%20Y%20CONTROL-22_03_2022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udiante\Downloads\SEGUIMIENTO%20Y%20CONTROL-22_03_2022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OneDrive\Escritorio\CRQ\2022\GRAFICOS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TOTAL PQRSD RADICADAS EN EL PRIMER TRIMESTRE DEL AÑO 2022</a:t>
            </a:r>
          </a:p>
        </c:rich>
      </c:tx>
      <c:layout>
        <c:manualLayout>
          <c:xMode val="edge"/>
          <c:yMode val="edge"/>
          <c:x val="0.16156933508311458"/>
          <c:y val="2.8335301062573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22053815148106487"/>
          <c:y val="0.18370233356003274"/>
          <c:w val="0.65703365204349451"/>
          <c:h val="0.659165554132470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'[SEGUIMIENTO Y CONTROL-22_03_2022.xls]Hoja2'!$B$6</c:f>
              <c:strCache>
                <c:ptCount val="1"/>
                <c:pt idx="0">
                  <c:v>PQRSD RADICADOS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47-454D-963D-1815D86666B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47-454D-963D-1815D86666B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B47-454D-963D-1815D86666B7}"/>
              </c:ext>
            </c:extLst>
          </c:dPt>
          <c:cat>
            <c:strRef>
              <c:f>'[SEGUIMIENTO Y CONTROL-22_03_2022.xls]Hoja2'!$C$5:$E$5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'[SEGUIMIENTO Y CONTROL-22_03_2022.xls]Hoja2'!$C$6:$E$6</c:f>
              <c:numCache>
                <c:formatCode>General</c:formatCode>
                <c:ptCount val="3"/>
                <c:pt idx="0">
                  <c:v>420</c:v>
                </c:pt>
                <c:pt idx="1">
                  <c:v>642</c:v>
                </c:pt>
                <c:pt idx="2">
                  <c:v>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47-454D-963D-1815D8666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39938240"/>
        <c:axId val="539930752"/>
      </c:barChart>
      <c:lineChart>
        <c:grouping val="standard"/>
        <c:varyColors val="0"/>
        <c:ser>
          <c:idx val="1"/>
          <c:order val="1"/>
          <c:tx>
            <c:strRef>
              <c:f>'[SEGUIMIENTO Y CONTROL-22_03_2022.xls]Hoja2'!$B$7</c:f>
              <c:strCache>
                <c:ptCount val="1"/>
                <c:pt idx="0">
                  <c:v>% PARTICIPACIÓN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'[SEGUIMIENTO Y CONTROL-22_03_2022.xls]Hoja2'!$C$5:$E$5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'[SEGUIMIENTO Y CONTROL-22_03_2022.xls]Hoja2'!$C$7:$E$7</c:f>
              <c:numCache>
                <c:formatCode>0.00%</c:formatCode>
                <c:ptCount val="3"/>
                <c:pt idx="0">
                  <c:v>0.23476802683063164</c:v>
                </c:pt>
                <c:pt idx="1">
                  <c:v>0.35885969815539409</c:v>
                </c:pt>
                <c:pt idx="2">
                  <c:v>0.40637227501397427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B47-454D-963D-1815D8666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7083984"/>
        <c:axId val="477083152"/>
      </c:lineChart>
      <c:catAx>
        <c:axId val="53993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39930752"/>
        <c:crosses val="autoZero"/>
        <c:auto val="1"/>
        <c:lblAlgn val="ctr"/>
        <c:lblOffset val="100"/>
        <c:noMultiLvlLbl val="0"/>
      </c:catAx>
      <c:valAx>
        <c:axId val="53993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39938240"/>
        <c:crosses val="autoZero"/>
        <c:crossBetween val="between"/>
      </c:valAx>
      <c:valAx>
        <c:axId val="4770831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77083984"/>
        <c:crosses val="max"/>
        <c:crossBetween val="between"/>
      </c:valAx>
      <c:catAx>
        <c:axId val="4770839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708315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COMPARATIVO PQRSD RADICADAS EN EL PRIMER TRIMESTRE DE 2021 VS 2022</a:t>
            </a:r>
          </a:p>
        </c:rich>
      </c:tx>
      <c:layout>
        <c:manualLayout>
          <c:xMode val="edge"/>
          <c:yMode val="edge"/>
          <c:x val="0.1285397685525602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'[SEGUIMIENTO Y CONTROL-22_03_2022.xls]Hoja2'!$B$23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584-4391-A3C0-DC6C4D6FA8D4}"/>
              </c:ext>
            </c:extLst>
          </c:dPt>
          <c:cat>
            <c:strRef>
              <c:f>'[SEGUIMIENTO Y CONTROL-22_03_2022.xls]Hoja2'!$C$22:$D$22</c:f>
              <c:strCache>
                <c:ptCount val="2"/>
                <c:pt idx="0">
                  <c:v>1ER TRIMESTRE 2021</c:v>
                </c:pt>
                <c:pt idx="1">
                  <c:v>1ER TRIMESTRE 2022</c:v>
                </c:pt>
              </c:strCache>
            </c:strRef>
          </c:cat>
          <c:val>
            <c:numRef>
              <c:f>'[SEGUIMIENTO Y CONTROL-22_03_2022.xls]Hoja2'!$C$23:$D$23</c:f>
              <c:numCache>
                <c:formatCode>General</c:formatCode>
                <c:ptCount val="2"/>
                <c:pt idx="0">
                  <c:v>1235</c:v>
                </c:pt>
                <c:pt idx="1">
                  <c:v>1789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84-4391-A3C0-DC6C4D6FA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7074000"/>
        <c:axId val="477081072"/>
      </c:barChart>
      <c:catAx>
        <c:axId val="47707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77081072"/>
        <c:crosses val="autoZero"/>
        <c:auto val="1"/>
        <c:lblAlgn val="ctr"/>
        <c:lblOffset val="100"/>
        <c:noMultiLvlLbl val="0"/>
      </c:catAx>
      <c:valAx>
        <c:axId val="477081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770740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CONSOLIDADO PQRSD PRIMER TRIMESTRE DE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0"/>
      <c:rotY val="1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9F1-4857-B7E5-CDF8D2B40E02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A9F1-4857-B7E5-CDF8D2B40E0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9F1-4857-B7E5-CDF8D2B40E0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A9F1-4857-B7E5-CDF8D2B40E02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A9F1-4857-B7E5-CDF8D2B40E02}"/>
              </c:ext>
            </c:extLst>
          </c:dPt>
          <c:dLbls>
            <c:dLbl>
              <c:idx val="0"/>
              <c:layout>
                <c:manualLayout>
                  <c:x val="8.8566817169235205E-3"/>
                  <c:y val="-3.7407420127835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F1-4857-B7E5-CDF8D2B40E02}"/>
                </c:ext>
              </c:extLst>
            </c:dLbl>
            <c:dLbl>
              <c:idx val="1"/>
              <c:layout>
                <c:manualLayout>
                  <c:x val="1.1070852146154426E-2"/>
                  <c:y val="-3.5211297839045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F1-4857-B7E5-CDF8D2B40E02}"/>
                </c:ext>
              </c:extLst>
            </c:dLbl>
            <c:dLbl>
              <c:idx val="2"/>
              <c:layout>
                <c:manualLayout>
                  <c:x val="1.4392107790000672E-2"/>
                  <c:y val="-3.0440719903089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F1-4857-B7E5-CDF8D2B40E02}"/>
                </c:ext>
              </c:extLst>
            </c:dLbl>
            <c:dLbl>
              <c:idx val="3"/>
              <c:layout>
                <c:manualLayout>
                  <c:x val="1.4392107790000672E-2"/>
                  <c:y val="-2.5594654176478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F1-4857-B7E5-CDF8D2B40E02}"/>
                </c:ext>
              </c:extLst>
            </c:dLbl>
            <c:dLbl>
              <c:idx val="4"/>
              <c:layout>
                <c:manualLayout>
                  <c:x val="1.3285022575385311E-2"/>
                  <c:y val="-2.8168930942624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F1-4857-B7E5-CDF8D2B40E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'[SEGUIMIENTO Y CONTROL-22_03_2022.xls]Hoja3'!$C$4:$C$8</c:f>
              <c:strCache>
                <c:ptCount val="5"/>
                <c:pt idx="0">
                  <c:v>PETICIONES</c:v>
                </c:pt>
                <c:pt idx="1">
                  <c:v>QUEJAS</c:v>
                </c:pt>
                <c:pt idx="2">
                  <c:v>RECLAMOS</c:v>
                </c:pt>
                <c:pt idx="3">
                  <c:v>SUGERENCIAS</c:v>
                </c:pt>
                <c:pt idx="4">
                  <c:v>DENUNCIAS</c:v>
                </c:pt>
              </c:strCache>
            </c:strRef>
          </c:cat>
          <c:val>
            <c:numRef>
              <c:f>'[SEGUIMIENTO Y CONTROL-22_03_2022.xls]Hoja3'!$D$4:$D$8</c:f>
              <c:numCache>
                <c:formatCode>General</c:formatCode>
                <c:ptCount val="5"/>
                <c:pt idx="0">
                  <c:v>1306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F1-4857-B7E5-CDF8D2B40E0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shape val="box"/>
        <c:axId val="537954848"/>
        <c:axId val="537955264"/>
        <c:axId val="0"/>
      </c:bar3DChart>
      <c:dateAx>
        <c:axId val="53795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37955264"/>
        <c:crosses val="autoZero"/>
        <c:auto val="0"/>
        <c:lblOffset val="100"/>
        <c:baseTimeUnit val="days"/>
      </c:dateAx>
      <c:valAx>
        <c:axId val="537955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37954848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TOTAL PQRSD RADICADAS POR SUBDIRECCIÓN</a:t>
            </a:r>
          </a:p>
        </c:rich>
      </c:tx>
      <c:layout>
        <c:manualLayout>
          <c:xMode val="edge"/>
          <c:yMode val="edge"/>
          <c:x val="0.27047720613313403"/>
          <c:y val="2.423395421232874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9325577225923682"/>
          <c:y val="0.10502511613529225"/>
          <c:w val="0.73298626287098723"/>
          <c:h val="0.669308512008518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'[SEGUIMIENTO Y CONTROL-22_03_2022.xls]Hoja2'!$D$39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2CD-48D6-B0D6-B48131F086B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2CD-48D6-B0D6-B48131F086B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2CD-48D6-B0D6-B48131F086B4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2CD-48D6-B0D6-B48131F086B4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2CD-48D6-B0D6-B48131F086B4}"/>
              </c:ext>
            </c:extLst>
          </c:dPt>
          <c:cat>
            <c:strRef>
              <c:f>'[SEGUIMIENTO Y CONTROL-22_03_2022.xls]Hoja2'!$C$40:$C$47</c:f>
              <c:strCache>
                <c:ptCount val="8"/>
                <c:pt idx="0">
                  <c:v>Total</c:v>
                </c:pt>
                <c:pt idx="1">
                  <c:v>Regulación y Control</c:v>
                </c:pt>
                <c:pt idx="2">
                  <c:v>Gestión Ambiental</c:v>
                </c:pt>
                <c:pt idx="3">
                  <c:v>Dirección</c:v>
                </c:pt>
                <c:pt idx="4">
                  <c:v>Planeación</c:v>
                </c:pt>
                <c:pt idx="5">
                  <c:v>Admin y Finan</c:v>
                </c:pt>
                <c:pt idx="6">
                  <c:v>Sancionatorio</c:v>
                </c:pt>
                <c:pt idx="7">
                  <c:v>Juridica</c:v>
                </c:pt>
              </c:strCache>
            </c:strRef>
          </c:cat>
          <c:val>
            <c:numRef>
              <c:f>'[SEGUIMIENTO Y CONTROL-22_03_2022.xls]Hoja2'!$D$40:$D$47</c:f>
              <c:numCache>
                <c:formatCode>General</c:formatCode>
                <c:ptCount val="8"/>
                <c:pt idx="0">
                  <c:v>1789</c:v>
                </c:pt>
                <c:pt idx="1">
                  <c:v>1116</c:v>
                </c:pt>
                <c:pt idx="2">
                  <c:v>226</c:v>
                </c:pt>
                <c:pt idx="3">
                  <c:v>217</c:v>
                </c:pt>
                <c:pt idx="4">
                  <c:v>77</c:v>
                </c:pt>
                <c:pt idx="5">
                  <c:v>62</c:v>
                </c:pt>
                <c:pt idx="6">
                  <c:v>53</c:v>
                </c:pt>
                <c:pt idx="7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2CD-48D6-B0D6-B48131F08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60840624"/>
        <c:axId val="2060841040"/>
      </c:barChart>
      <c:lineChart>
        <c:grouping val="standard"/>
        <c:varyColors val="0"/>
        <c:ser>
          <c:idx val="1"/>
          <c:order val="1"/>
          <c:tx>
            <c:strRef>
              <c:f>'[SEGUIMIENTO Y CONTROL-22_03_2022.xls]Hoja2'!$E$39</c:f>
              <c:strCache>
                <c:ptCount val="1"/>
                <c:pt idx="0">
                  <c:v>Porcentaje</c:v>
                </c:pt>
              </c:strCache>
            </c:strRef>
          </c:tx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'[SEGUIMIENTO Y CONTROL-22_03_2022.xls]Hoja2'!$C$40:$C$47</c:f>
              <c:strCache>
                <c:ptCount val="8"/>
                <c:pt idx="0">
                  <c:v>Total</c:v>
                </c:pt>
                <c:pt idx="1">
                  <c:v>Regulación y Control</c:v>
                </c:pt>
                <c:pt idx="2">
                  <c:v>Gestión Ambiental</c:v>
                </c:pt>
                <c:pt idx="3">
                  <c:v>Dirección</c:v>
                </c:pt>
                <c:pt idx="4">
                  <c:v>Planeación</c:v>
                </c:pt>
                <c:pt idx="5">
                  <c:v>Admin y Finan</c:v>
                </c:pt>
                <c:pt idx="6">
                  <c:v>Sancionatorio</c:v>
                </c:pt>
                <c:pt idx="7">
                  <c:v>Juridica</c:v>
                </c:pt>
              </c:strCache>
            </c:strRef>
          </c:cat>
          <c:val>
            <c:numRef>
              <c:f>'[SEGUIMIENTO Y CONTROL-22_03_2022.xls]Hoja2'!$E$40:$E$47</c:f>
              <c:numCache>
                <c:formatCode>0%</c:formatCode>
                <c:ptCount val="8"/>
                <c:pt idx="0">
                  <c:v>1</c:v>
                </c:pt>
                <c:pt idx="1">
                  <c:v>0.62381218557853546</c:v>
                </c:pt>
                <c:pt idx="2">
                  <c:v>0.12632755729457798</c:v>
                </c:pt>
                <c:pt idx="3">
                  <c:v>0.12129681386249301</c:v>
                </c:pt>
                <c:pt idx="4">
                  <c:v>4.3040804918949134E-2</c:v>
                </c:pt>
                <c:pt idx="5">
                  <c:v>3.4656232532140861E-2</c:v>
                </c:pt>
                <c:pt idx="6">
                  <c:v>2.9625489100055896E-2</c:v>
                </c:pt>
                <c:pt idx="7">
                  <c:v>2.1240916713247623E-2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2CD-48D6-B0D6-B48131F08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2864656"/>
        <c:axId val="692864240"/>
      </c:lineChart>
      <c:catAx>
        <c:axId val="206084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0841040"/>
        <c:crosses val="autoZero"/>
        <c:auto val="1"/>
        <c:lblAlgn val="ctr"/>
        <c:lblOffset val="100"/>
        <c:noMultiLvlLbl val="0"/>
      </c:catAx>
      <c:valAx>
        <c:axId val="2060841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0840624"/>
        <c:crosses val="autoZero"/>
        <c:crossBetween val="between"/>
      </c:valAx>
      <c:valAx>
        <c:axId val="69286424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92864656"/>
        <c:crosses val="max"/>
        <c:crossBetween val="between"/>
      </c:valAx>
      <c:catAx>
        <c:axId val="692864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9286424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TOTAL PQRSD RADICADAS POR ENTES GUBERNAMENTALES Y DE CONTROL </a:t>
            </a:r>
          </a:p>
        </c:rich>
      </c:tx>
      <c:layout>
        <c:manualLayout>
          <c:xMode val="edge"/>
          <c:yMode val="edge"/>
          <c:x val="0.13953828101527549"/>
          <c:y val="4.441941723123629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Hoja1!$K$2</c:f>
              <c:strCache>
                <c:ptCount val="1"/>
                <c:pt idx="0">
                  <c:v>ENERO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rgbClr val="FFC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662617555521084E-2"/>
                  <c:y val="-1.36773597979935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F-4B97-B239-81108EA151AF}"/>
                </c:ext>
              </c:extLst>
            </c:dLbl>
            <c:dLbl>
              <c:idx val="2"/>
              <c:layout>
                <c:manualLayout>
                  <c:x val="-1.4625348226600209E-2"/>
                  <c:y val="-9.69738633114994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4F-4B97-B239-81108EA151AF}"/>
                </c:ext>
              </c:extLst>
            </c:dLbl>
            <c:dLbl>
              <c:idx val="3"/>
              <c:layout>
                <c:manualLayout>
                  <c:x val="-1.1873078057846126E-2"/>
                  <c:y val="-0.106934581220439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4F-4B97-B239-81108EA151AF}"/>
                </c:ext>
              </c:extLst>
            </c:dLbl>
            <c:dLbl>
              <c:idx val="4"/>
              <c:layout>
                <c:manualLayout>
                  <c:x val="-1.4019130622277592E-2"/>
                  <c:y val="-8.20327864480902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4F-4B97-B239-81108EA151AF}"/>
                </c:ext>
              </c:extLst>
            </c:dLbl>
            <c:dLbl>
              <c:idx val="5"/>
              <c:layout>
                <c:manualLayout>
                  <c:x val="-1.1873078057846086E-2"/>
                  <c:y val="-9.19935043570297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04F-4B97-B239-81108EA151AF}"/>
                </c:ext>
              </c:extLst>
            </c:dLbl>
            <c:dLbl>
              <c:idx val="7"/>
              <c:layout>
                <c:manualLayout>
                  <c:x val="-9.7270254934146601E-3"/>
                  <c:y val="-4.96604532440371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4F-4B97-B239-81108EA151AF}"/>
                </c:ext>
              </c:extLst>
            </c:dLbl>
            <c:dLbl>
              <c:idx val="8"/>
              <c:layout>
                <c:manualLayout>
                  <c:x val="-1.616518318670894E-2"/>
                  <c:y val="-4.96604532440371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04F-4B97-B239-81108EA151AF}"/>
                </c:ext>
              </c:extLst>
            </c:dLbl>
            <c:dLbl>
              <c:idx val="9"/>
              <c:layout>
                <c:manualLayout>
                  <c:x val="-1.080005177563053E-2"/>
                  <c:y val="-4.71702737668023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04F-4B97-B239-81108EA151AF}"/>
                </c:ext>
              </c:extLst>
            </c:dLbl>
            <c:spPr>
              <a:noFill/>
              <a:ln w="38100">
                <a:solidFill>
                  <a:srgbClr val="FFC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Hoja1!$J$3:$J$13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Hoja1!$K$3:$K$13</c:f>
              <c:numCache>
                <c:formatCode>General</c:formatCode>
                <c:ptCount val="11"/>
                <c:pt idx="0">
                  <c:v>3</c:v>
                </c:pt>
                <c:pt idx="1">
                  <c:v>34</c:v>
                </c:pt>
                <c:pt idx="2">
                  <c:v>13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8</c:v>
                </c:pt>
                <c:pt idx="10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04F-4B97-B239-81108EA151AF}"/>
            </c:ext>
          </c:extLst>
        </c:ser>
        <c:ser>
          <c:idx val="1"/>
          <c:order val="1"/>
          <c:tx>
            <c:strRef>
              <c:f>Hoja1!$L$2</c:f>
              <c:strCache>
                <c:ptCount val="1"/>
                <c:pt idx="0">
                  <c:v>FEBRERO</c:v>
                </c:pt>
              </c:strCache>
            </c:strRef>
          </c:tx>
          <c:spPr>
            <a:ln w="571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8735643837736798E-2"/>
                  <c:y val="-4.60496930020467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04F-4B97-B239-81108EA151AF}"/>
                </c:ext>
              </c:extLst>
            </c:dLbl>
            <c:dLbl>
              <c:idx val="2"/>
              <c:layout>
                <c:manualLayout>
                  <c:x val="-1.4625348226600209E-2"/>
                  <c:y val="-0.1417970939017270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04F-4B97-B239-81108EA151AF}"/>
                </c:ext>
              </c:extLst>
            </c:dLbl>
            <c:dLbl>
              <c:idx val="3"/>
              <c:layout>
                <c:manualLayout>
                  <c:x val="-1.2946104340061878E-2"/>
                  <c:y val="-0.1293461965155527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04F-4B97-B239-81108EA151AF}"/>
                </c:ext>
              </c:extLst>
            </c:dLbl>
            <c:dLbl>
              <c:idx val="4"/>
              <c:layout>
                <c:manualLayout>
                  <c:x val="-1.4019130622277592E-2"/>
                  <c:y val="-0.124365837561083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04F-4B97-B239-81108EA151AF}"/>
                </c:ext>
              </c:extLst>
            </c:dLbl>
            <c:dLbl>
              <c:idx val="5"/>
              <c:layout>
                <c:manualLayout>
                  <c:x val="-1.0800051775630452E-2"/>
                  <c:y val="-0.1393069144244919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04F-4B97-B239-81108EA151AF}"/>
                </c:ext>
              </c:extLst>
            </c:dLbl>
            <c:dLbl>
              <c:idx val="6"/>
              <c:layout>
                <c:manualLayout>
                  <c:x val="-1.294610434006172E-2"/>
                  <c:y val="-5.71309916757416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04F-4B97-B239-81108EA151AF}"/>
                </c:ext>
              </c:extLst>
            </c:dLbl>
            <c:dLbl>
              <c:idx val="7"/>
              <c:layout>
                <c:manualLayout>
                  <c:x val="-9.7270254934146601E-3"/>
                  <c:y val="-9.69738633114994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04F-4B97-B239-81108EA151AF}"/>
                </c:ext>
              </c:extLst>
            </c:dLbl>
            <c:dLbl>
              <c:idx val="8"/>
              <c:layout>
                <c:manualLayout>
                  <c:x val="-1.616518318670894E-2"/>
                  <c:y val="-9.19935043570297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04F-4B97-B239-81108EA151AF}"/>
                </c:ext>
              </c:extLst>
            </c:dLbl>
            <c:dLbl>
              <c:idx val="9"/>
              <c:layout>
                <c:manualLayout>
                  <c:x val="-1.1873078057846244E-2"/>
                  <c:y val="-0.1119149401749087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04F-4B97-B239-81108EA151AF}"/>
                </c:ext>
              </c:extLst>
            </c:dLbl>
            <c:dLbl>
              <c:idx val="10"/>
              <c:layout>
                <c:manualLayout>
                  <c:x val="-1.7844427073247307E-2"/>
                  <c:y val="-0.1218756580838480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04F-4B97-B239-81108EA151AF}"/>
                </c:ext>
              </c:extLst>
            </c:dLbl>
            <c:spPr>
              <a:noFill/>
              <a:ln w="38100">
                <a:solidFill>
                  <a:srgbClr val="00B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Hoja1!$J$3:$J$13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Hoja1!$L$3:$L$13</c:f>
              <c:numCache>
                <c:formatCode>General</c:formatCode>
                <c:ptCount val="11"/>
                <c:pt idx="0">
                  <c:v>5</c:v>
                </c:pt>
                <c:pt idx="1">
                  <c:v>60</c:v>
                </c:pt>
                <c:pt idx="2">
                  <c:v>15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6</c:v>
                </c:pt>
                <c:pt idx="7">
                  <c:v>1</c:v>
                </c:pt>
                <c:pt idx="8">
                  <c:v>1</c:v>
                </c:pt>
                <c:pt idx="9">
                  <c:v>5</c:v>
                </c:pt>
                <c:pt idx="10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F04F-4B97-B239-81108EA151AF}"/>
            </c:ext>
          </c:extLst>
        </c:ser>
        <c:ser>
          <c:idx val="2"/>
          <c:order val="2"/>
          <c:tx>
            <c:strRef>
              <c:f>Hoja1!$M$2</c:f>
              <c:strCache>
                <c:ptCount val="1"/>
                <c:pt idx="0">
                  <c:v>MARZO</c:v>
                </c:pt>
              </c:strCache>
            </c:strRef>
          </c:tx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rgbClr val="0070C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662617555521084E-2"/>
                  <c:y val="-5.850059038822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04F-4B97-B239-81108EA151AF}"/>
                </c:ext>
              </c:extLst>
            </c:dLbl>
            <c:dLbl>
              <c:idx val="2"/>
              <c:layout>
                <c:manualLayout>
                  <c:x val="-1.4625348226600209E-2"/>
                  <c:y val="-0.1916006834464240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04F-4B97-B239-81108EA151AF}"/>
                </c:ext>
              </c:extLst>
            </c:dLbl>
            <c:dLbl>
              <c:idx val="3"/>
              <c:layout>
                <c:manualLayout>
                  <c:x val="-1.2946104340061878E-2"/>
                  <c:y val="-0.1517578118106663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04F-4B97-B239-81108EA151AF}"/>
                </c:ext>
              </c:extLst>
            </c:dLbl>
            <c:dLbl>
              <c:idx val="4"/>
              <c:layout>
                <c:manualLayout>
                  <c:x val="-1.5092156904493226E-2"/>
                  <c:y val="-0.1816399655374846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04F-4B97-B239-81108EA151AF}"/>
                </c:ext>
              </c:extLst>
            </c:dLbl>
            <c:dLbl>
              <c:idx val="5"/>
              <c:layout>
                <c:manualLayout>
                  <c:x val="-1.0800051775630452E-2"/>
                  <c:y val="-0.1542479912879013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04F-4B97-B239-81108EA151AF}"/>
                </c:ext>
              </c:extLst>
            </c:dLbl>
            <c:dLbl>
              <c:idx val="6"/>
              <c:layout>
                <c:manualLayout>
                  <c:x val="-1.1567223322285387E-2"/>
                  <c:y val="-9.33631030695089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F04F-4B97-B239-81108EA151AF}"/>
                </c:ext>
              </c:extLst>
            </c:dLbl>
            <c:dLbl>
              <c:idx val="7"/>
              <c:layout>
                <c:manualLayout>
                  <c:x val="-9.4211707578541175E-3"/>
                  <c:y val="-0.1506372310459106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F04F-4B97-B239-81108EA151AF}"/>
                </c:ext>
              </c:extLst>
            </c:dLbl>
            <c:dLbl>
              <c:idx val="8"/>
              <c:layout>
                <c:manualLayout>
                  <c:x val="-1.4786302168932527E-2"/>
                  <c:y val="-0.1556175900003803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F04F-4B97-B239-81108EA151AF}"/>
                </c:ext>
              </c:extLst>
            </c:dLbl>
            <c:dLbl>
              <c:idx val="9"/>
              <c:layout>
                <c:manualLayout>
                  <c:x val="-1.080005177563053E-2"/>
                  <c:y val="-0.1716792476285453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F04F-4B97-B239-81108EA151AF}"/>
                </c:ext>
              </c:extLst>
            </c:dLbl>
            <c:dLbl>
              <c:idx val="10"/>
              <c:layout>
                <c:manualLayout>
                  <c:x val="-1.9990479637678891E-2"/>
                  <c:y val="-0.1666988886740755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F04F-4B97-B239-81108EA151AF}"/>
                </c:ext>
              </c:extLst>
            </c:dLbl>
            <c:spPr>
              <a:noFill/>
              <a:ln w="38100">
                <a:solidFill>
                  <a:srgbClr val="0070C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Hoja1!$J$3:$J$13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Hoja1!$M$3:$M$13</c:f>
              <c:numCache>
                <c:formatCode>General</c:formatCode>
                <c:ptCount val="11"/>
                <c:pt idx="0">
                  <c:v>10</c:v>
                </c:pt>
                <c:pt idx="1">
                  <c:v>43</c:v>
                </c:pt>
                <c:pt idx="2">
                  <c:v>16</c:v>
                </c:pt>
                <c:pt idx="3">
                  <c:v>6</c:v>
                </c:pt>
                <c:pt idx="4">
                  <c:v>1</c:v>
                </c:pt>
                <c:pt idx="5">
                  <c:v>4</c:v>
                </c:pt>
                <c:pt idx="6">
                  <c:v>9</c:v>
                </c:pt>
                <c:pt idx="7">
                  <c:v>1</c:v>
                </c:pt>
                <c:pt idx="8">
                  <c:v>0</c:v>
                </c:pt>
                <c:pt idx="9">
                  <c:v>7</c:v>
                </c:pt>
                <c:pt idx="10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F04F-4B97-B239-81108EA151A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5050448"/>
        <c:axId val="195044568"/>
      </c:lineChart>
      <c:catAx>
        <c:axId val="195050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95044568"/>
        <c:crosses val="autoZero"/>
        <c:auto val="1"/>
        <c:lblAlgn val="ctr"/>
        <c:lblOffset val="100"/>
        <c:noMultiLvlLbl val="0"/>
      </c:catAx>
      <c:valAx>
        <c:axId val="195044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95050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50485835884094"/>
          <c:y val="0.91917073494019841"/>
          <c:w val="0.24981336101910123"/>
          <c:h val="4.34765729012786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PROMEDIO DIAS DE RESPUESTA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'PROMEDIO DIAS '!$D$46</c:f>
              <c:strCache>
                <c:ptCount val="1"/>
                <c:pt idx="0">
                  <c:v>PROMEDIO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B15-455F-801E-C4CE4CD8F8F9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4B15-455F-801E-C4CE4CD8F8F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4B15-455F-801E-C4CE4CD8F8F9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4B15-455F-801E-C4CE4CD8F8F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4B15-455F-801E-C4CE4CD8F8F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4B15-455F-801E-C4CE4CD8F8F9}"/>
              </c:ext>
            </c:extLst>
          </c:dPt>
          <c:dLbls>
            <c:dLbl>
              <c:idx val="0"/>
              <c:layout>
                <c:manualLayout>
                  <c:x val="0.41215507546692948"/>
                  <c:y val="-2.34788349395383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B15-455F-801E-C4CE4CD8F8F9}"/>
                </c:ext>
              </c:extLst>
            </c:dLbl>
            <c:dLbl>
              <c:idx val="1"/>
              <c:layout>
                <c:manualLayout>
                  <c:x val="0.34656010324407582"/>
                  <c:y val="-1.1739417469769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15-455F-801E-C4CE4CD8F8F9}"/>
                </c:ext>
              </c:extLst>
            </c:dLbl>
            <c:dLbl>
              <c:idx val="2"/>
              <c:layout>
                <c:manualLayout>
                  <c:x val="0.28205838055826993"/>
                  <c:y val="-7.04365048186157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15-455F-801E-C4CE4CD8F8F9}"/>
                </c:ext>
              </c:extLst>
            </c:dLbl>
            <c:dLbl>
              <c:idx val="3"/>
              <c:layout>
                <c:manualLayout>
                  <c:x val="0.27987188148417491"/>
                  <c:y val="-7.04365048186149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15-455F-801E-C4CE4CD8F8F9}"/>
                </c:ext>
              </c:extLst>
            </c:dLbl>
            <c:dLbl>
              <c:idx val="4"/>
              <c:layout>
                <c:manualLayout>
                  <c:x val="0.21537015879836899"/>
                  <c:y val="-1.1739417469769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15-455F-801E-C4CE4CD8F8F9}"/>
                </c:ext>
              </c:extLst>
            </c:dLbl>
            <c:dLbl>
              <c:idx val="5"/>
              <c:layout>
                <c:manualLayout>
                  <c:x val="0.21646340833541652"/>
                  <c:y val="-7.04365048186149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15-455F-801E-C4CE4CD8F8F9}"/>
                </c:ext>
              </c:extLst>
            </c:dLbl>
            <c:dLbl>
              <c:idx val="6"/>
              <c:layout>
                <c:manualLayout>
                  <c:x val="0.18366592222398978"/>
                  <c:y val="-1.4087300963722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B15-455F-801E-C4CE4CD8F8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'PROMEDIO DIAS '!$C$47:$C$53</c:f>
              <c:strCache>
                <c:ptCount val="7"/>
                <c:pt idx="0">
                  <c:v>REGULACION Y CONTROL</c:v>
                </c:pt>
                <c:pt idx="1">
                  <c:v>GESTION AMBIENTTAL</c:v>
                </c:pt>
                <c:pt idx="2">
                  <c:v>PLANEACION</c:v>
                </c:pt>
                <c:pt idx="3">
                  <c:v>ADMINISTRATIVA</c:v>
                </c:pt>
                <c:pt idx="4">
                  <c:v>SANCIONATORIO</c:v>
                </c:pt>
                <c:pt idx="5">
                  <c:v>DIRECCION</c:v>
                </c:pt>
                <c:pt idx="6">
                  <c:v>JURIDICA</c:v>
                </c:pt>
              </c:strCache>
            </c:strRef>
          </c:cat>
          <c:val>
            <c:numRef>
              <c:f>'PROMEDIO DIAS '!$D$47:$D$53</c:f>
              <c:numCache>
                <c:formatCode>General</c:formatCode>
                <c:ptCount val="7"/>
                <c:pt idx="0">
                  <c:v>12</c:v>
                </c:pt>
                <c:pt idx="1">
                  <c:v>10</c:v>
                </c:pt>
                <c:pt idx="2">
                  <c:v>8</c:v>
                </c:pt>
                <c:pt idx="3">
                  <c:v>8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B15-455F-801E-C4CE4CD8F8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5163560"/>
        <c:axId val="195458272"/>
        <c:axId val="0"/>
      </c:bar3DChart>
      <c:catAx>
        <c:axId val="195163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195458272"/>
        <c:crosses val="autoZero"/>
        <c:auto val="1"/>
        <c:lblAlgn val="ctr"/>
        <c:lblOffset val="100"/>
        <c:noMultiLvlLbl val="0"/>
      </c:catAx>
      <c:valAx>
        <c:axId val="1954582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5163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1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CONSOLIDADO PQRSD CON RESPUESTA Y SIN RESPUESTA PRIMER TRIMESTRE DE 2022</a:t>
            </a:r>
          </a:p>
        </c:rich>
      </c:tx>
      <c:layout>
        <c:manualLayout>
          <c:xMode val="edge"/>
          <c:yMode val="edge"/>
          <c:x val="0.15163887386982119"/>
          <c:y val="2.18639568367617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5898785200815113"/>
          <c:y val="0.13452175323677615"/>
          <c:w val="0.74904934790203048"/>
          <c:h val="0.710150152682502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Hoja2!$D$39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A32-4028-8668-14EED432290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A32-4028-8668-14EED432290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A32-4028-8668-14EED432290F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A32-4028-8668-14EED432290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A32-4028-8668-14EED432290F}"/>
              </c:ext>
            </c:extLst>
          </c:dPt>
          <c:cat>
            <c:strRef>
              <c:f>Hoja2!$C$77:$C$79</c:f>
              <c:strCache>
                <c:ptCount val="3"/>
                <c:pt idx="0">
                  <c:v>CON RESPUESTA</c:v>
                </c:pt>
                <c:pt idx="1">
                  <c:v>SIN RESPUESTA</c:v>
                </c:pt>
                <c:pt idx="2">
                  <c:v>TOTAL</c:v>
                </c:pt>
              </c:strCache>
            </c:strRef>
          </c:cat>
          <c:val>
            <c:numRef>
              <c:f>Hoja2!$D$77:$D$79</c:f>
              <c:numCache>
                <c:formatCode>General</c:formatCode>
                <c:ptCount val="3"/>
                <c:pt idx="0">
                  <c:v>1582</c:v>
                </c:pt>
                <c:pt idx="1">
                  <c:v>207</c:v>
                </c:pt>
                <c:pt idx="2">
                  <c:v>1789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A32-4028-8668-14EED43229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60840624"/>
        <c:axId val="2060841040"/>
      </c:barChart>
      <c:lineChart>
        <c:grouping val="standard"/>
        <c:varyColors val="0"/>
        <c:ser>
          <c:idx val="1"/>
          <c:order val="1"/>
          <c:tx>
            <c:strRef>
              <c:f>Hoja2!$E$39</c:f>
              <c:strCache>
                <c:ptCount val="1"/>
                <c:pt idx="0">
                  <c:v>Porcentaje</c:v>
                </c:pt>
              </c:strCache>
            </c:strRef>
          </c:tx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Hoja2!$C$77:$C$79</c:f>
              <c:strCache>
                <c:ptCount val="3"/>
                <c:pt idx="0">
                  <c:v>CON RESPUESTA</c:v>
                </c:pt>
                <c:pt idx="1">
                  <c:v>SIN RESPUESTA</c:v>
                </c:pt>
                <c:pt idx="2">
                  <c:v>TOTAL</c:v>
                </c:pt>
              </c:strCache>
            </c:strRef>
          </c:cat>
          <c:val>
            <c:numRef>
              <c:f>Hoja2!$E$77:$E$79</c:f>
              <c:numCache>
                <c:formatCode>0%</c:formatCode>
                <c:ptCount val="3"/>
                <c:pt idx="0">
                  <c:v>0.88429290106204583</c:v>
                </c:pt>
                <c:pt idx="1">
                  <c:v>0.11570709893795417</c:v>
                </c:pt>
                <c:pt idx="2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2A32-4028-8668-14EED43229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2864656"/>
        <c:axId val="692864240"/>
      </c:lineChart>
      <c:catAx>
        <c:axId val="206084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0841040"/>
        <c:crosses val="autoZero"/>
        <c:auto val="1"/>
        <c:lblAlgn val="ctr"/>
        <c:lblOffset val="100"/>
        <c:noMultiLvlLbl val="0"/>
      </c:catAx>
      <c:valAx>
        <c:axId val="2060841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0840624"/>
        <c:crosses val="autoZero"/>
        <c:crossBetween val="between"/>
      </c:valAx>
      <c:valAx>
        <c:axId val="69286424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92864656"/>
        <c:crosses val="max"/>
        <c:crossBetween val="between"/>
      </c:valAx>
      <c:catAx>
        <c:axId val="692864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9286424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0.38988</cdr:x>
      <cdr:y>0.92381</cdr:y>
    </cdr:from>
    <cdr:to>
      <cdr:x>0.53379</cdr:x>
      <cdr:y>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407401D2-3775-498C-82F6-8C8AACDC3589}"/>
            </a:ext>
          </a:extLst>
        </cdr:cNvPr>
        <cdr:cNvSpPr txBox="1"/>
      </cdr:nvSpPr>
      <cdr:spPr>
        <a:xfrm xmlns:a="http://schemas.openxmlformats.org/drawingml/2006/main">
          <a:off x="4529135" y="4997003"/>
          <a:ext cx="1671782" cy="4121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CO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rPr>
            <a:t>PROMEDIO 8 DÍAS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576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958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810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114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136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44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10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891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144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580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437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CCD2E-865A-49D7-8395-4C0CD64E3542}" type="datetimeFigureOut">
              <a:rPr lang="es-CO" smtClean="0"/>
              <a:pPr/>
              <a:t>11/04/2022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900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dirty="0"/>
              <a:t>11111111111117777777777777777777777777777777777777U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28085FC-98C1-417B-BA18-F16E3A1694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820"/>
            <a:ext cx="12192000" cy="6856286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231535" y="2786688"/>
            <a:ext cx="972894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INFORME PQRSD</a:t>
            </a:r>
          </a:p>
          <a:p>
            <a:pPr algn="ctr"/>
            <a:r>
              <a:rPr lang="es-C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PRIMER TRIMESTRE DEL AÑO 2022 </a:t>
            </a:r>
          </a:p>
        </p:txBody>
      </p:sp>
    </p:spTree>
    <p:extLst>
      <p:ext uri="{BB962C8B-B14F-4D97-AF65-F5344CB8AC3E}">
        <p14:creationId xmlns:p14="http://schemas.microsoft.com/office/powerpoint/2010/main" val="310284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8DFC45A1-3921-4FFE-94ED-744CD8EE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486" y="1030288"/>
            <a:ext cx="1043793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 dirty="0">
                <a:ln>
                  <a:noFill/>
                </a:ln>
                <a:effectLst/>
                <a:latin typeface="Arial Nova" panose="020B05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Dando cumplimiento a lo requerido en el anexo técnico 2 de la Resolución 1519 de 2020 expedida por el  MINTIC en el ítem 4.10,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 dirty="0">
                <a:ln>
                  <a:noFill/>
                </a:ln>
                <a:effectLst/>
                <a:latin typeface="Arial Nova" panose="020B05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me permito remitir el informe trimestral de la vigencia 2022 respecto a las solicitudes radicadas en la oficina de atención al cliente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 dirty="0">
                <a:ln>
                  <a:noFill/>
                </a:ln>
                <a:effectLst/>
                <a:latin typeface="Arial Nova" panose="020B05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pero que por la naturaleza de la petición no corresponde a la corporación conocer, siendo que esta acción garantiza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 dirty="0">
                <a:ln>
                  <a:noFill/>
                </a:ln>
                <a:effectLst/>
                <a:latin typeface="Arial Nova" panose="020B05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que se de trámite de manera oportuna a la petición y se corra traslado por competencia a la autoridad competente ( Ley 1755 de 2015 articulo 21). </a:t>
            </a:r>
            <a:endParaRPr kumimoji="0" lang="es-CO" altLang="es-CO" sz="1400" b="0" i="0" u="none" strike="noStrike" cap="none" normalizeH="0" baseline="0" dirty="0">
              <a:ln>
                <a:noFill/>
              </a:ln>
              <a:effectLst/>
              <a:latin typeface="Arial Nova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CB9D301A-CE99-415E-9BED-E7387FFB14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532297"/>
              </p:ext>
            </p:extLst>
          </p:nvPr>
        </p:nvGraphicFramePr>
        <p:xfrm>
          <a:off x="2235200" y="2833416"/>
          <a:ext cx="7038109" cy="18678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7699">
                  <a:extLst>
                    <a:ext uri="{9D8B030D-6E8A-4147-A177-3AD203B41FA5}">
                      <a16:colId xmlns:a16="http://schemas.microsoft.com/office/drawing/2014/main" val="308467306"/>
                    </a:ext>
                  </a:extLst>
                </a:gridCol>
                <a:gridCol w="1247735">
                  <a:extLst>
                    <a:ext uri="{9D8B030D-6E8A-4147-A177-3AD203B41FA5}">
                      <a16:colId xmlns:a16="http://schemas.microsoft.com/office/drawing/2014/main" val="120050032"/>
                    </a:ext>
                  </a:extLst>
                </a:gridCol>
                <a:gridCol w="2449168">
                  <a:extLst>
                    <a:ext uri="{9D8B030D-6E8A-4147-A177-3AD203B41FA5}">
                      <a16:colId xmlns:a16="http://schemas.microsoft.com/office/drawing/2014/main" val="3966517063"/>
                    </a:ext>
                  </a:extLst>
                </a:gridCol>
                <a:gridCol w="2103507">
                  <a:extLst>
                    <a:ext uri="{9D8B030D-6E8A-4147-A177-3AD203B41FA5}">
                      <a16:colId xmlns:a16="http://schemas.microsoft.com/office/drawing/2014/main" val="3229260808"/>
                    </a:ext>
                  </a:extLst>
                </a:gridCol>
              </a:tblGrid>
              <a:tr h="9339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ova" panose="020B0504020202020204" pitchFamily="34" charset="0"/>
                        </a:rPr>
                        <a:t>NÚMERO DE SOLICITUDES RECIBIDAS</a:t>
                      </a:r>
                      <a:endParaRPr lang="es-CO" sz="12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ova" panose="020B0504020202020204" pitchFamily="34" charset="0"/>
                        </a:rPr>
                        <a:t>NÚMERO DE SOLICITUDES QUE FUERON TRASLADADAS </a:t>
                      </a:r>
                      <a:endParaRPr lang="es-CO" sz="12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ova" panose="020B0504020202020204" pitchFamily="34" charset="0"/>
                        </a:rPr>
                        <a:t>TIEMPO DE RESPUESTA</a:t>
                      </a:r>
                      <a:endParaRPr lang="es-CO" sz="12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470413"/>
                  </a:ext>
                </a:extLst>
              </a:tr>
              <a:tr h="4564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PQRS</a:t>
                      </a:r>
                      <a:endParaRPr lang="es-CO" sz="1200" b="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18</a:t>
                      </a:r>
                      <a:endParaRPr lang="es-CO" sz="1200" b="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30</a:t>
                      </a:r>
                      <a:endParaRPr lang="es-CO" sz="1200" b="1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1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5</a:t>
                      </a:r>
                      <a:r>
                        <a:rPr lang="es-CO" sz="1200" b="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 DÍAS HABILES ( Ley 1755 de 2015, articulo 21)</a:t>
                      </a:r>
                      <a:endParaRPr lang="es-CO" sz="1200" b="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882194"/>
                  </a:ext>
                </a:extLst>
              </a:tr>
              <a:tr h="4775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DENUNCIAS </a:t>
                      </a:r>
                      <a:endParaRPr lang="es-CO" sz="1200" b="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b="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12</a:t>
                      </a:r>
                      <a:endParaRPr lang="es-CO" sz="1200" b="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472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904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6162835-3419-4F6E-9E14-D36CCAF2E9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3113318"/>
              </p:ext>
            </p:extLst>
          </p:nvPr>
        </p:nvGraphicFramePr>
        <p:xfrm>
          <a:off x="371795" y="480291"/>
          <a:ext cx="11448410" cy="5227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E64CD501-3BA9-4B2F-A06A-7DCBDF4405CA}"/>
              </a:ext>
            </a:extLst>
          </p:cNvPr>
          <p:cNvSpPr txBox="1"/>
          <p:nvPr/>
        </p:nvSpPr>
        <p:spPr>
          <a:xfrm>
            <a:off x="3313546" y="5876049"/>
            <a:ext cx="6165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b="0" i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GRAFICA NO</a:t>
            </a:r>
            <a:r>
              <a:rPr lang="es-CO" sz="9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7 CONSOLIDADO PQRSD CON RESPUESTA Y SIN RESPUESTA PRIMER TRIMESTRE DE 2022</a:t>
            </a:r>
          </a:p>
        </p:txBody>
      </p:sp>
    </p:spTree>
    <p:extLst>
      <p:ext uri="{BB962C8B-B14F-4D97-AF65-F5344CB8AC3E}">
        <p14:creationId xmlns:p14="http://schemas.microsoft.com/office/powerpoint/2010/main" val="920964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5" name="6 CuadroTexto"/>
          <p:cNvSpPr txBox="1"/>
          <p:nvPr/>
        </p:nvSpPr>
        <p:spPr>
          <a:xfrm>
            <a:off x="276633" y="1205366"/>
            <a:ext cx="11629623" cy="561089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A partir del análisis realizado de los </a:t>
            </a:r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cs typeface="Arial" panose="020B0604020202020204" pitchFamily="34" charset="0"/>
              </a:rPr>
              <a:t>PQRSD</a:t>
            </a: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 de la </a:t>
            </a:r>
            <a:r>
              <a:rPr lang="es-CO" b="1" dirty="0">
                <a:latin typeface="Arial Nova" panose="020B0504020202020204" pitchFamily="34" charset="0"/>
                <a:cs typeface="Arial" panose="020B0604020202020204" pitchFamily="34" charset="0"/>
              </a:rPr>
              <a:t>Corporación Autónoma Regional del Quindío </a:t>
            </a: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recibidos durante el primer trimestre del año 2022, identificamos que de las 1789 recibidas,  la Subdirección de Regulación y Control (SRYC) continua siendo la  dependencia con mas PQRSD radicadas en la corporación con un total de 1116 correspondientes al 62% de todas las PQRSD radicadas durante el trimestre, y un tiempo de respuesta de 12 días. </a:t>
            </a: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De las </a:t>
            </a:r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cs typeface="Arial" panose="020B0604020202020204" pitchFamily="34" charset="0"/>
              </a:rPr>
              <a:t>PQRSD</a:t>
            </a: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 recibidas por diferentes entidades encontramos que son las Alcaldías las que mas solicitudes realizan, para el periodo se reciben 137 de este tipo. </a:t>
            </a: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El tiempo de respuesta de las </a:t>
            </a:r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cs typeface="Arial" panose="020B0604020202020204" pitchFamily="34" charset="0"/>
              </a:rPr>
              <a:t>PQRSD</a:t>
            </a: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 durante el trimestre tiene un promedio de 8 días.</a:t>
            </a: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endParaRPr lang="es-CO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lvl="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r>
              <a:rPr lang="es-CO" dirty="0">
                <a:latin typeface="Arial Nova" panose="020B0504020202020204" pitchFamily="34" charset="0"/>
                <a:cs typeface="Arial" panose="020B0604020202020204" pitchFamily="34" charset="0"/>
              </a:rPr>
              <a:t>Recomendación: Todas las dependencias de la Corporación son las responsables de hacer seguimiento y control a las PQRSD radicadas a su dependencia, se recomienda mantener actualizada al área de servicio al ciudadano de todas las novedades que se presenten durante el proceso, con el fin de garantizar poder contar con la información actualizada y un cierre oportuno. </a:t>
            </a:r>
          </a:p>
          <a:p>
            <a:pPr lvl="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endParaRPr lang="es-CO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endParaRPr lang="es-CO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lvl="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1644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156347" y="1783047"/>
            <a:ext cx="8434316" cy="2585323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O" dirty="0"/>
              <a:t>Teniendo en cuenta el Decreto 417 del 2020, “Por el cual se declara un Estado de Emergencia Económica, Social y Ecológica en todo el territorio Nacional”, el Decreto Legislativo 491 de 2020, en el artículo 5. Ampliación de términos para atender peticiones (...), y los Decretos 457, 531, 593, 636, 689, 749, 878, 990, que ordenan el aislamiento preventivo obligatorio y 1168 de 2020, que decreta el aislamiento selectivo con distanciamiento individual responsable", la oficina de atención a los usuarios de la Corporación Autónoma Regional del Quindío (CRQ) se realizó a través del canal presencial, garantizando todos los protocolos de bioseguridad impartidos por el gobierno nacional.</a:t>
            </a:r>
          </a:p>
        </p:txBody>
      </p:sp>
    </p:spTree>
    <p:extLst>
      <p:ext uri="{BB962C8B-B14F-4D97-AF65-F5344CB8AC3E}">
        <p14:creationId xmlns:p14="http://schemas.microsoft.com/office/powerpoint/2010/main" val="2933544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" y="-4517"/>
            <a:ext cx="12201110" cy="685288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143100" y="633986"/>
            <a:ext cx="54992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PQRSD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53665" y="2049500"/>
            <a:ext cx="3309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Recibidas en el primer trimestre del 2022. 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6148490" y="939029"/>
            <a:ext cx="2291011" cy="83099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latin typeface="Arial Nova" panose="020B0604020202020204" pitchFamily="34" charset="0"/>
              </a:rPr>
              <a:t>PETICIONES</a:t>
            </a:r>
            <a:r>
              <a:rPr lang="es-CO" sz="1600" dirty="0">
                <a:latin typeface="Arial Nova" panose="020B0604020202020204" pitchFamily="34" charset="0"/>
              </a:rPr>
              <a:t> </a:t>
            </a:r>
          </a:p>
          <a:p>
            <a:pPr algn="ctr"/>
            <a:r>
              <a:rPr lang="es-CO" sz="1600" dirty="0">
                <a:latin typeface="Arial Nova" panose="020B0604020202020204" pitchFamily="34" charset="0"/>
              </a:rPr>
              <a:t>1.306</a:t>
            </a:r>
          </a:p>
          <a:p>
            <a:pPr algn="ctr"/>
            <a:r>
              <a:rPr lang="es-CO" sz="1600" dirty="0">
                <a:solidFill>
                  <a:srgbClr val="FF0000"/>
                </a:solidFill>
                <a:latin typeface="Arial Nova" panose="020B0604020202020204" pitchFamily="34" charset="0"/>
              </a:rPr>
              <a:t> </a:t>
            </a:r>
            <a:r>
              <a:rPr lang="es-CO" sz="1600" dirty="0">
                <a:latin typeface="Arial Nova" panose="020B0604020202020204" pitchFamily="34" charset="0"/>
              </a:rPr>
              <a:t>(73%)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386407" y="4118082"/>
            <a:ext cx="2158184" cy="830997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latin typeface="Arial Nova" panose="020B0504020202020204" pitchFamily="34" charset="0"/>
              </a:rPr>
              <a:t>SOLICITUDES DE INFORMACION.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 81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9216332" y="2473303"/>
            <a:ext cx="2191459" cy="83099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latin typeface="Arial Nova" panose="020B0504020202020204" pitchFamily="34" charset="0"/>
              </a:rPr>
              <a:t>DENUNCIAS</a:t>
            </a:r>
            <a:r>
              <a:rPr lang="es-CO" sz="1600" dirty="0">
                <a:latin typeface="Arial Nova" panose="020B0504020202020204" pitchFamily="34" charset="0"/>
              </a:rPr>
              <a:t> 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479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(26,77%)</a:t>
            </a:r>
          </a:p>
        </p:txBody>
      </p:sp>
      <p:sp>
        <p:nvSpPr>
          <p:cNvPr id="16" name="Elipse 15"/>
          <p:cNvSpPr/>
          <p:nvPr/>
        </p:nvSpPr>
        <p:spPr>
          <a:xfrm>
            <a:off x="5948345" y="2422347"/>
            <a:ext cx="2868218" cy="2075044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Total trimestre</a:t>
            </a:r>
          </a:p>
          <a:p>
            <a:pPr algn="ctr"/>
            <a:r>
              <a:rPr lang="es-CO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1.789</a:t>
            </a:r>
            <a:r>
              <a:rPr lang="es-CO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 PQRSD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351367" y="2531317"/>
            <a:ext cx="2291012" cy="83099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latin typeface="Arial Nova" panose="020B0504020202020204" pitchFamily="34" charset="0"/>
              </a:rPr>
              <a:t>QUEJAS</a:t>
            </a:r>
            <a:r>
              <a:rPr lang="es-CO" sz="1600" dirty="0">
                <a:latin typeface="Arial Nova" panose="020B0504020202020204" pitchFamily="34" charset="0"/>
              </a:rPr>
              <a:t> 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2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0,11%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331508" y="4725547"/>
            <a:ext cx="2191459" cy="830997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latin typeface="Arial Nova" panose="020B0504020202020204" pitchFamily="34" charset="0"/>
              </a:rPr>
              <a:t>SUGERENCIAS</a:t>
            </a:r>
            <a:r>
              <a:rPr lang="es-CO" sz="1600" dirty="0">
                <a:latin typeface="Arial Nova" panose="020B0504020202020204" pitchFamily="34" charset="0"/>
              </a:rPr>
              <a:t> 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1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0,06%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148118" y="4796135"/>
            <a:ext cx="2191459" cy="83099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latin typeface="Arial Nova" panose="020B0504020202020204" pitchFamily="34" charset="0"/>
              </a:rPr>
              <a:t>RECLAMOS 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1</a:t>
            </a:r>
          </a:p>
          <a:p>
            <a:pPr algn="ctr"/>
            <a:r>
              <a:rPr lang="es-CO" sz="1600" dirty="0">
                <a:latin typeface="Arial Nova" panose="020B0504020202020204" pitchFamily="34" charset="0"/>
              </a:rPr>
              <a:t>0,06%</a:t>
            </a:r>
          </a:p>
        </p:txBody>
      </p:sp>
    </p:spTree>
    <p:extLst>
      <p:ext uri="{BB962C8B-B14F-4D97-AF65-F5344CB8AC3E}">
        <p14:creationId xmlns:p14="http://schemas.microsoft.com/office/powerpoint/2010/main" val="81923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" y="-4517"/>
            <a:ext cx="12201110" cy="6852883"/>
          </a:xfrm>
          <a:prstGeom prst="rect">
            <a:avLst/>
          </a:prstGeom>
        </p:spPr>
      </p:pic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1383853"/>
              </p:ext>
            </p:extLst>
          </p:nvPr>
        </p:nvGraphicFramePr>
        <p:xfrm>
          <a:off x="346364" y="623455"/>
          <a:ext cx="10643853" cy="5202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E8EA76FF-59EC-4B14-8649-1AFCC9A5226B}"/>
              </a:ext>
            </a:extLst>
          </p:cNvPr>
          <p:cNvSpPr txBox="1"/>
          <p:nvPr/>
        </p:nvSpPr>
        <p:spPr>
          <a:xfrm>
            <a:off x="3200400" y="5890400"/>
            <a:ext cx="610470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b="0" i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GRAFICA NO. </a:t>
            </a:r>
            <a:r>
              <a:rPr lang="es-ES" sz="9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s-CO" sz="900" i="1" dirty="0">
                <a:latin typeface="Arial" panose="020B0604020202020204" pitchFamily="34" charset="0"/>
                <a:cs typeface="Arial" panose="020B0604020202020204" pitchFamily="34" charset="0"/>
              </a:rPr>
              <a:t>TOTAL PQRSD RADICADAS EN EL PRIMER TRIMESTRE DEL AÑO 2022</a:t>
            </a:r>
          </a:p>
        </p:txBody>
      </p:sp>
    </p:spTree>
    <p:extLst>
      <p:ext uri="{BB962C8B-B14F-4D97-AF65-F5344CB8AC3E}">
        <p14:creationId xmlns:p14="http://schemas.microsoft.com/office/powerpoint/2010/main" val="300511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" y="-4517"/>
            <a:ext cx="12201110" cy="6852883"/>
          </a:xfrm>
          <a:prstGeom prst="rect">
            <a:avLst/>
          </a:prstGeom>
        </p:spPr>
      </p:pic>
      <p:cxnSp>
        <p:nvCxnSpPr>
          <p:cNvPr id="7" name="Conector recto de flecha 6"/>
          <p:cNvCxnSpPr/>
          <p:nvPr/>
        </p:nvCxnSpPr>
        <p:spPr>
          <a:xfrm flipV="1">
            <a:off x="5125792" y="1981200"/>
            <a:ext cx="3034535" cy="105821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5207812"/>
              </p:ext>
            </p:extLst>
          </p:nvPr>
        </p:nvGraphicFramePr>
        <p:xfrm>
          <a:off x="1009062" y="789314"/>
          <a:ext cx="10695258" cy="5001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ángulo 5"/>
          <p:cNvSpPr/>
          <p:nvPr/>
        </p:nvSpPr>
        <p:spPr>
          <a:xfrm rot="20424818">
            <a:off x="5933376" y="2173966"/>
            <a:ext cx="6511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554</a:t>
            </a:r>
          </a:p>
        </p:txBody>
      </p:sp>
      <p:pic>
        <p:nvPicPr>
          <p:cNvPr id="8" name="chart">
            <a:extLst>
              <a:ext uri="{FF2B5EF4-FFF2-40B4-BE49-F238E27FC236}">
                <a16:creationId xmlns:a16="http://schemas.microsoft.com/office/drawing/2014/main" id="{5011915E-8EEF-4625-A77D-78B2CA59B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266" y="5944846"/>
            <a:ext cx="5517358" cy="2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8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1343372"/>
              </p:ext>
            </p:extLst>
          </p:nvPr>
        </p:nvGraphicFramePr>
        <p:xfrm>
          <a:off x="625628" y="498765"/>
          <a:ext cx="10931634" cy="5092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64F02854-3D46-4254-8B82-BFFE8F1F1647}"/>
              </a:ext>
            </a:extLst>
          </p:cNvPr>
          <p:cNvSpPr txBox="1"/>
          <p:nvPr/>
        </p:nvSpPr>
        <p:spPr>
          <a:xfrm>
            <a:off x="3185160" y="5777189"/>
            <a:ext cx="616131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b="0" i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GRAFICA NO</a:t>
            </a:r>
            <a:r>
              <a:rPr lang="es-CO" sz="9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3 CONSOLIDADO PQRSD PRIMER TRIMESTRE DE 2022</a:t>
            </a:r>
          </a:p>
        </p:txBody>
      </p:sp>
    </p:spTree>
    <p:extLst>
      <p:ext uri="{BB962C8B-B14F-4D97-AF65-F5344CB8AC3E}">
        <p14:creationId xmlns:p14="http://schemas.microsoft.com/office/powerpoint/2010/main" val="2344339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" y="-4517"/>
            <a:ext cx="12201110" cy="6852883"/>
          </a:xfrm>
          <a:prstGeom prst="rect">
            <a:avLst/>
          </a:prstGeom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1993780"/>
              </p:ext>
            </p:extLst>
          </p:nvPr>
        </p:nvGraphicFramePr>
        <p:xfrm>
          <a:off x="109247" y="689956"/>
          <a:ext cx="11490569" cy="5240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AE4DF934-DDA1-4BF0-8D05-290F3B7BB04D}"/>
              </a:ext>
            </a:extLst>
          </p:cNvPr>
          <p:cNvSpPr txBox="1"/>
          <p:nvPr/>
        </p:nvSpPr>
        <p:spPr>
          <a:xfrm>
            <a:off x="3024643" y="6158619"/>
            <a:ext cx="616131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b="0" i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GRAFICA NO</a:t>
            </a:r>
            <a:r>
              <a:rPr lang="es-CO" sz="9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4 TOTAL PQRSD RADICADAS POR SUBDIRECCIÓN</a:t>
            </a:r>
          </a:p>
        </p:txBody>
      </p:sp>
    </p:spTree>
    <p:extLst>
      <p:ext uri="{BB962C8B-B14F-4D97-AF65-F5344CB8AC3E}">
        <p14:creationId xmlns:p14="http://schemas.microsoft.com/office/powerpoint/2010/main" val="298991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" y="-4517"/>
            <a:ext cx="12201110" cy="685288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369803"/>
              </p:ext>
            </p:extLst>
          </p:nvPr>
        </p:nvGraphicFramePr>
        <p:xfrm>
          <a:off x="375696" y="977199"/>
          <a:ext cx="11650842" cy="4735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EACFBE7B-1D6F-47B2-8D5B-4A013C1A8ED5}"/>
              </a:ext>
            </a:extLst>
          </p:cNvPr>
          <p:cNvSpPr txBox="1"/>
          <p:nvPr/>
        </p:nvSpPr>
        <p:spPr>
          <a:xfrm>
            <a:off x="3376749" y="5765385"/>
            <a:ext cx="616131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b="0" i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GRAFICA NO</a:t>
            </a:r>
            <a:r>
              <a:rPr lang="es-CO" sz="9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5 TOTAL PQRSD RADICADAS POR ENTES DE GUBERNAMENTALES Y DE CONTROL </a:t>
            </a:r>
          </a:p>
        </p:txBody>
      </p:sp>
    </p:spTree>
    <p:extLst>
      <p:ext uri="{BB962C8B-B14F-4D97-AF65-F5344CB8AC3E}">
        <p14:creationId xmlns:p14="http://schemas.microsoft.com/office/powerpoint/2010/main" val="1574369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" y="-4517"/>
            <a:ext cx="12201110" cy="685288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277997"/>
              </p:ext>
            </p:extLst>
          </p:nvPr>
        </p:nvGraphicFramePr>
        <p:xfrm>
          <a:off x="513806" y="727596"/>
          <a:ext cx="11329851" cy="5046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A402F04D-C634-4DDE-962A-7B1AA461BAB5}"/>
              </a:ext>
            </a:extLst>
          </p:cNvPr>
          <p:cNvSpPr txBox="1"/>
          <p:nvPr/>
        </p:nvSpPr>
        <p:spPr>
          <a:xfrm>
            <a:off x="3098074" y="5941743"/>
            <a:ext cx="616131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b="0" i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GRAFICA NO</a:t>
            </a:r>
            <a:r>
              <a:rPr lang="es-CO" sz="9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6 PROMEDIO DÍAS DE RESPUESTA</a:t>
            </a:r>
            <a:endParaRPr lang="es-ES" sz="900" b="0" i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806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" y="-4517"/>
            <a:ext cx="12201110" cy="6852883"/>
          </a:xfrm>
          <a:prstGeom prst="rect">
            <a:avLst/>
          </a:prstGeom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838200" y="90037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ova" panose="020B0504020202020204" pitchFamily="34" charset="0"/>
                <a:ea typeface="+mj-ea"/>
                <a:cs typeface="+mj-cs"/>
              </a:rPr>
              <a:t>Solicitudes de información recurrentes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305959" y="2382652"/>
            <a:ext cx="5343895" cy="1323439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sz="2000" b="1" dirty="0">
                <a:latin typeface="Arial Nova" panose="020B0504020202020204" pitchFamily="34" charset="0"/>
              </a:rPr>
              <a:t>81  </a:t>
            </a:r>
            <a:r>
              <a:rPr lang="es-CO" sz="2000" dirty="0">
                <a:latin typeface="Arial Nova" panose="020B0504020202020204" pitchFamily="34" charset="0"/>
              </a:rPr>
              <a:t>Solicitudes de información fueron  radicadas en la Corporación Autónoma Regional del Quindío (CRQ) en el primer trimestre del año 2022.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D5D772F-5AE9-4B32-B372-22E168878A6A}"/>
              </a:ext>
            </a:extLst>
          </p:cNvPr>
          <p:cNvSpPr txBox="1"/>
          <p:nvPr/>
        </p:nvSpPr>
        <p:spPr>
          <a:xfrm>
            <a:off x="3366325" y="4002459"/>
            <a:ext cx="6299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ova" panose="020B0504020202020204" pitchFamily="34" charset="0"/>
              </a:rPr>
              <a:t>La solicitudes mas recurrentes son:</a:t>
            </a:r>
          </a:p>
          <a:p>
            <a:pPr algn="just"/>
            <a:r>
              <a:rPr lang="es-CO" dirty="0">
                <a:latin typeface="Arial Nova" panose="020B0504020202020204" pitchFamily="34" charset="0"/>
              </a:rPr>
              <a:t>•Solicitudes de información permisos de     </a:t>
            </a:r>
          </a:p>
          <a:p>
            <a:pPr algn="just"/>
            <a:r>
              <a:rPr lang="es-CO" dirty="0">
                <a:latin typeface="Arial Nova" panose="020B0504020202020204" pitchFamily="34" charset="0"/>
              </a:rPr>
              <a:t>vertimientos (</a:t>
            </a:r>
            <a:r>
              <a:rPr lang="es-CO" b="1" dirty="0">
                <a:latin typeface="Arial Nova" panose="020B0504020202020204" pitchFamily="34" charset="0"/>
              </a:rPr>
              <a:t>56</a:t>
            </a:r>
            <a:r>
              <a:rPr lang="es-CO" dirty="0">
                <a:latin typeface="Arial Nova" panose="020B0504020202020204" pitchFamily="34" charset="0"/>
              </a:rPr>
              <a:t>).</a:t>
            </a:r>
          </a:p>
          <a:p>
            <a:pPr algn="just"/>
            <a:r>
              <a:rPr lang="es-CO" dirty="0">
                <a:latin typeface="Arial Nova" panose="020B0504020202020204" pitchFamily="34" charset="0"/>
              </a:rPr>
              <a:t>•Solicitud de información Aprovechamiento (</a:t>
            </a:r>
            <a:r>
              <a:rPr lang="es-CO" b="1" dirty="0">
                <a:latin typeface="Arial Nova" panose="020B0504020202020204" pitchFamily="34" charset="0"/>
              </a:rPr>
              <a:t>29</a:t>
            </a:r>
            <a:r>
              <a:rPr lang="es-CO" sz="1600" dirty="0">
                <a:latin typeface="Arial Nova" panose="020B0504020202020204" pitchFamily="34" charset="0"/>
              </a:rPr>
              <a:t>).</a:t>
            </a:r>
          </a:p>
          <a:p>
            <a:pPr algn="just"/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193CFE7-1964-41D2-8E77-EDA62AA5BC1B}"/>
              </a:ext>
            </a:extLst>
          </p:cNvPr>
          <p:cNvSpPr/>
          <p:nvPr/>
        </p:nvSpPr>
        <p:spPr>
          <a:xfrm>
            <a:off x="3305959" y="3884423"/>
            <a:ext cx="5357091" cy="155170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n>
                <a:solidFill>
                  <a:srgbClr val="92D05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6361303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26178</TotalTime>
  <Words>708</Words>
  <Application>Microsoft Office PowerPoint</Application>
  <PresentationFormat>Panorámica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Arial Nova</vt:lpstr>
      <vt:lpstr>Arial Rounded MT Bold</vt:lpstr>
      <vt:lpstr>Calibri</vt:lpstr>
      <vt:lpstr>Calibri Light</vt:lpstr>
      <vt:lpstr>Wingdings</vt:lpstr>
      <vt:lpstr>Tema de Office</vt:lpstr>
      <vt:lpstr>11111111111117777777777777777777777777777777777777U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MXL90116XX</cp:lastModifiedBy>
  <cp:revision>427</cp:revision>
  <dcterms:created xsi:type="dcterms:W3CDTF">2021-03-03T14:36:52Z</dcterms:created>
  <dcterms:modified xsi:type="dcterms:W3CDTF">2022-04-11T22:35:56Z</dcterms:modified>
</cp:coreProperties>
</file>