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0" r:id="rId5"/>
    <p:sldId id="268" r:id="rId6"/>
    <p:sldId id="269" r:id="rId7"/>
    <p:sldId id="271" r:id="rId8"/>
    <p:sldId id="278" r:id="rId9"/>
    <p:sldId id="272" r:id="rId10"/>
    <p:sldId id="274" r:id="rId11"/>
    <p:sldId id="275" r:id="rId12"/>
    <p:sldId id="276"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A38"/>
    <a:srgbClr val="00B334"/>
    <a:srgbClr val="8CC914"/>
    <a:srgbClr val="3CBB2D"/>
    <a:srgbClr val="EEA100"/>
    <a:srgbClr val="008FCA"/>
    <a:srgbClr val="84D600"/>
    <a:srgbClr val="7CD600"/>
    <a:srgbClr val="71AFCD"/>
    <a:srgbClr val="F4E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3a0a72f5e5882196/Documentos/CRQ/GRAFICO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3a0a72f5e5882196/Documentos/CRQ/GRA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3a0a72f5e5882196/Documentos/CRQ/GRAFICO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3a0a72f5e5882196/Documentos/CRQ/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3a0a72f5e5882196/Documentos/CRQ/GRAFI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Raleway Medium"/>
                <a:ea typeface="+mn-ea"/>
                <a:cs typeface="+mn-cs"/>
              </a:defRPr>
            </a:pPr>
            <a:r>
              <a:rPr lang="es-CO" sz="2000" dirty="0">
                <a:effectLst>
                  <a:outerShdw blurRad="38100" dist="38100" dir="2700000" algn="tl">
                    <a:srgbClr val="000000">
                      <a:alpha val="43137"/>
                    </a:srgbClr>
                  </a:outerShdw>
                </a:effectLst>
              </a:rPr>
              <a:t>TOTAL PQRSD RADICADAS EN LA CRQ DURANTE EL PRIMER SEMESTRE DEL AÑO 2022</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Raleway Medium"/>
              <a:ea typeface="+mn-ea"/>
              <a:cs typeface="+mn-cs"/>
            </a:defRPr>
          </a:pPr>
          <a:endParaRPr lang="es-CO"/>
        </a:p>
      </c:txPr>
    </c:title>
    <c:autoTitleDeleted val="0"/>
    <c:plotArea>
      <c:layout/>
      <c:barChart>
        <c:barDir val="col"/>
        <c:grouping val="clustered"/>
        <c:varyColors val="0"/>
        <c:ser>
          <c:idx val="0"/>
          <c:order val="0"/>
          <c:tx>
            <c:strRef>
              <c:f>Hoja1!$K$41</c:f>
              <c:strCache>
                <c:ptCount val="1"/>
                <c:pt idx="0">
                  <c:v>1er semestre</c:v>
                </c:pt>
              </c:strCache>
            </c:strRef>
          </c:tx>
          <c:spPr>
            <a:solidFill>
              <a:schemeClr val="accent4"/>
            </a:solidFill>
            <a:ln>
              <a:noFill/>
            </a:ln>
            <a:effectLst/>
          </c:spPr>
          <c:invertIfNegative val="0"/>
          <c:dPt>
            <c:idx val="4"/>
            <c:invertIfNegative val="0"/>
            <c:bubble3D val="0"/>
            <c:spPr>
              <a:solidFill>
                <a:srgbClr val="00B050"/>
              </a:solidFill>
              <a:ln>
                <a:noFill/>
              </a:ln>
              <a:effectLst/>
            </c:spPr>
            <c:extLst>
              <c:ext xmlns:c16="http://schemas.microsoft.com/office/drawing/2014/chart" uri="{C3380CC4-5D6E-409C-BE32-E72D297353CC}">
                <c16:uniqueId val="{00000003-3504-4C88-B929-ACB0DF40F033}"/>
              </c:ext>
            </c:extLst>
          </c:dPt>
          <c:cat>
            <c:strRef>
              <c:f>Hoja1!$J$42:$J$47</c:f>
              <c:strCache>
                <c:ptCount val="6"/>
                <c:pt idx="0">
                  <c:v>PETICIONES</c:v>
                </c:pt>
                <c:pt idx="1">
                  <c:v>QUEJAS</c:v>
                </c:pt>
                <c:pt idx="2">
                  <c:v>RECLAMOS</c:v>
                </c:pt>
                <c:pt idx="3">
                  <c:v>SUGERENCIAS</c:v>
                </c:pt>
                <c:pt idx="4">
                  <c:v>DENUNCIAS</c:v>
                </c:pt>
                <c:pt idx="5">
                  <c:v>TOTAL</c:v>
                </c:pt>
              </c:strCache>
            </c:strRef>
          </c:cat>
          <c:val>
            <c:numRef>
              <c:f>Hoja1!$K$42:$K$47</c:f>
              <c:numCache>
                <c:formatCode>General</c:formatCode>
                <c:ptCount val="6"/>
                <c:pt idx="0" formatCode="#,##0">
                  <c:v>2434</c:v>
                </c:pt>
                <c:pt idx="1">
                  <c:v>6</c:v>
                </c:pt>
                <c:pt idx="2">
                  <c:v>2</c:v>
                </c:pt>
                <c:pt idx="3">
                  <c:v>2</c:v>
                </c:pt>
                <c:pt idx="4">
                  <c:v>885</c:v>
                </c:pt>
                <c:pt idx="5" formatCode="#,##0">
                  <c:v>3329</c:v>
                </c:pt>
              </c:numCache>
            </c:numRef>
          </c:val>
          <c:extLst>
            <c:ext xmlns:c16="http://schemas.microsoft.com/office/drawing/2014/chart" uri="{C3380CC4-5D6E-409C-BE32-E72D297353CC}">
              <c16:uniqueId val="{00000000-3504-4C88-B929-ACB0DF40F033}"/>
            </c:ext>
          </c:extLst>
        </c:ser>
        <c:dLbls>
          <c:showLegendKey val="0"/>
          <c:showVal val="0"/>
          <c:showCatName val="0"/>
          <c:showSerName val="0"/>
          <c:showPercent val="0"/>
          <c:showBubbleSize val="0"/>
        </c:dLbls>
        <c:gapWidth val="150"/>
        <c:axId val="105994960"/>
        <c:axId val="105994128"/>
      </c:barChart>
      <c:lineChart>
        <c:grouping val="standard"/>
        <c:varyColors val="0"/>
        <c:ser>
          <c:idx val="1"/>
          <c:order val="1"/>
          <c:tx>
            <c:strRef>
              <c:f>Hoja1!$L$41</c:f>
              <c:strCache>
                <c:ptCount val="1"/>
                <c:pt idx="0">
                  <c:v>porcentaje </c:v>
                </c:pt>
              </c:strCache>
            </c:strRef>
          </c:tx>
          <c:spPr>
            <a:ln w="28575" cap="rnd">
              <a:solidFill>
                <a:schemeClr val="tx1"/>
              </a:solidFill>
              <a:round/>
            </a:ln>
            <a:effectLst/>
          </c:spPr>
          <c:marker>
            <c:symbol val="none"/>
          </c:marker>
          <c:cat>
            <c:strRef>
              <c:f>Hoja1!$J$42:$J$47</c:f>
              <c:strCache>
                <c:ptCount val="6"/>
                <c:pt idx="0">
                  <c:v>PETICIONES</c:v>
                </c:pt>
                <c:pt idx="1">
                  <c:v>QUEJAS</c:v>
                </c:pt>
                <c:pt idx="2">
                  <c:v>RECLAMOS</c:v>
                </c:pt>
                <c:pt idx="3">
                  <c:v>SUGERENCIAS</c:v>
                </c:pt>
                <c:pt idx="4">
                  <c:v>DENUNCIAS</c:v>
                </c:pt>
                <c:pt idx="5">
                  <c:v>TOTAL</c:v>
                </c:pt>
              </c:strCache>
            </c:strRef>
          </c:cat>
          <c:val>
            <c:numRef>
              <c:f>Hoja1!$L$42:$L$47</c:f>
              <c:numCache>
                <c:formatCode>0%</c:formatCode>
                <c:ptCount val="6"/>
                <c:pt idx="0">
                  <c:v>0.73115049564433765</c:v>
                </c:pt>
                <c:pt idx="1">
                  <c:v>1.8023430459597476E-3</c:v>
                </c:pt>
                <c:pt idx="2">
                  <c:v>6.007810153199159E-4</c:v>
                </c:pt>
                <c:pt idx="3">
                  <c:v>6.007810153199159E-4</c:v>
                </c:pt>
                <c:pt idx="4">
                  <c:v>0.26584559927906276</c:v>
                </c:pt>
                <c:pt idx="5">
                  <c:v>1</c:v>
                </c:pt>
              </c:numCache>
            </c:numRef>
          </c:val>
          <c:smooth val="0"/>
          <c:extLst>
            <c:ext xmlns:c16="http://schemas.microsoft.com/office/drawing/2014/chart" uri="{C3380CC4-5D6E-409C-BE32-E72D297353CC}">
              <c16:uniqueId val="{00000001-3504-4C88-B929-ACB0DF40F033}"/>
            </c:ext>
          </c:extLst>
        </c:ser>
        <c:dLbls>
          <c:showLegendKey val="0"/>
          <c:showVal val="0"/>
          <c:showCatName val="0"/>
          <c:showSerName val="0"/>
          <c:showPercent val="0"/>
          <c:showBubbleSize val="0"/>
        </c:dLbls>
        <c:marker val="1"/>
        <c:smooth val="0"/>
        <c:axId val="105992464"/>
        <c:axId val="105995376"/>
      </c:lineChart>
      <c:catAx>
        <c:axId val="1059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Medium"/>
                <a:ea typeface="+mn-ea"/>
                <a:cs typeface="+mn-cs"/>
              </a:defRPr>
            </a:pPr>
            <a:endParaRPr lang="es-CO"/>
          </a:p>
        </c:txPr>
        <c:crossAx val="105994128"/>
        <c:crosses val="autoZero"/>
        <c:auto val="1"/>
        <c:lblAlgn val="ctr"/>
        <c:lblOffset val="100"/>
        <c:noMultiLvlLbl val="0"/>
      </c:catAx>
      <c:valAx>
        <c:axId val="105994128"/>
        <c:scaling>
          <c:orientation val="minMax"/>
        </c:scaling>
        <c:delete val="0"/>
        <c:axPos val="l"/>
        <c:numFmt formatCode="#,##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05994960"/>
        <c:crosses val="autoZero"/>
        <c:crossBetween val="between"/>
      </c:valAx>
      <c:valAx>
        <c:axId val="10599537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Medium"/>
                <a:ea typeface="+mn-ea"/>
                <a:cs typeface="+mn-cs"/>
              </a:defRPr>
            </a:pPr>
            <a:endParaRPr lang="es-CO"/>
          </a:p>
        </c:txPr>
        <c:crossAx val="105992464"/>
        <c:crosses val="max"/>
        <c:crossBetween val="between"/>
      </c:valAx>
      <c:catAx>
        <c:axId val="105992464"/>
        <c:scaling>
          <c:orientation val="minMax"/>
        </c:scaling>
        <c:delete val="1"/>
        <c:axPos val="b"/>
        <c:numFmt formatCode="General" sourceLinked="1"/>
        <c:majorTickMark val="none"/>
        <c:minorTickMark val="none"/>
        <c:tickLblPos val="nextTo"/>
        <c:crossAx val="10599537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Raleway Medium"/>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Medium"/>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CO" dirty="0">
                <a:effectLst>
                  <a:outerShdw blurRad="38100" dist="38100" dir="2700000" algn="tl">
                    <a:srgbClr val="000000">
                      <a:alpha val="43137"/>
                    </a:srgbClr>
                  </a:outerShdw>
                </a:effectLst>
                <a:latin typeface="Raleway Medium" pitchFamily="2" charset="0"/>
              </a:rPr>
              <a:t>CONSOLIDADO PQRSD PRIMER SEMESTRE DEL AÑO 2022 POR SUBDIRECCIÓN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'TOTAL SUBDIRECCIONES'!$S$3</c:f>
              <c:strCache>
                <c:ptCount val="1"/>
                <c:pt idx="0">
                  <c:v>1ER SEMESTRE</c:v>
                </c:pt>
              </c:strCache>
            </c:strRef>
          </c:tx>
          <c:spPr>
            <a:solidFill>
              <a:srgbClr val="00B050"/>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FB6-4563-8414-311AE7CB6770}"/>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7FB6-4563-8414-311AE7CB677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7FB6-4563-8414-311AE7CB6770}"/>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7-7FB6-4563-8414-311AE7CB6770}"/>
              </c:ext>
            </c:extLst>
          </c:dPt>
          <c:cat>
            <c:strRef>
              <c:f>'TOTAL SUBDIRECCIONES'!$R$4:$R$11</c:f>
              <c:strCache>
                <c:ptCount val="8"/>
                <c:pt idx="0">
                  <c:v>Dirección</c:v>
                </c:pt>
                <c:pt idx="1">
                  <c:v>Planeación</c:v>
                </c:pt>
                <c:pt idx="2">
                  <c:v>Sancionatorio</c:v>
                </c:pt>
                <c:pt idx="3">
                  <c:v>Jurídica</c:v>
                </c:pt>
                <c:pt idx="4">
                  <c:v>Administrativa y Financiera</c:v>
                </c:pt>
                <c:pt idx="5">
                  <c:v>Gestión ambiental</c:v>
                </c:pt>
                <c:pt idx="6">
                  <c:v>Regulación y Control</c:v>
                </c:pt>
                <c:pt idx="7">
                  <c:v>Total</c:v>
                </c:pt>
              </c:strCache>
            </c:strRef>
          </c:cat>
          <c:val>
            <c:numRef>
              <c:f>'TOTAL SUBDIRECCIONES'!$S$4:$S$11</c:f>
              <c:numCache>
                <c:formatCode>General</c:formatCode>
                <c:ptCount val="8"/>
                <c:pt idx="0">
                  <c:v>374</c:v>
                </c:pt>
                <c:pt idx="1">
                  <c:v>152</c:v>
                </c:pt>
                <c:pt idx="2">
                  <c:v>117</c:v>
                </c:pt>
                <c:pt idx="3">
                  <c:v>52</c:v>
                </c:pt>
                <c:pt idx="4">
                  <c:v>109</c:v>
                </c:pt>
                <c:pt idx="5">
                  <c:v>426</c:v>
                </c:pt>
                <c:pt idx="6">
                  <c:v>2099</c:v>
                </c:pt>
                <c:pt idx="7">
                  <c:v>3329</c:v>
                </c:pt>
              </c:numCache>
            </c:numRef>
          </c:val>
          <c:extLst>
            <c:ext xmlns:c16="http://schemas.microsoft.com/office/drawing/2014/chart" uri="{C3380CC4-5D6E-409C-BE32-E72D297353CC}">
              <c16:uniqueId val="{00000008-7FB6-4563-8414-311AE7CB6770}"/>
            </c:ext>
          </c:extLst>
        </c:ser>
        <c:dLbls>
          <c:showLegendKey val="0"/>
          <c:showVal val="0"/>
          <c:showCatName val="0"/>
          <c:showSerName val="0"/>
          <c:showPercent val="0"/>
          <c:showBubbleSize val="0"/>
        </c:dLbls>
        <c:gapWidth val="150"/>
        <c:axId val="172803488"/>
        <c:axId val="172807648"/>
      </c:barChart>
      <c:lineChart>
        <c:grouping val="standard"/>
        <c:varyColors val="0"/>
        <c:ser>
          <c:idx val="1"/>
          <c:order val="1"/>
          <c:tx>
            <c:strRef>
              <c:f>'TOTAL SUBDIRECCIONES'!$T$3</c:f>
              <c:strCache>
                <c:ptCount val="1"/>
              </c:strCache>
            </c:strRef>
          </c:tx>
          <c:spPr>
            <a:ln w="28575" cap="rnd">
              <a:solidFill>
                <a:schemeClr val="tx1"/>
              </a:solidFill>
              <a:round/>
            </a:ln>
            <a:effectLst/>
          </c:spPr>
          <c:marker>
            <c:symbol val="none"/>
          </c:marker>
          <c:cat>
            <c:strRef>
              <c:f>'TOTAL SUBDIRECCIONES'!$R$4:$R$11</c:f>
              <c:strCache>
                <c:ptCount val="8"/>
                <c:pt idx="0">
                  <c:v>Dirección</c:v>
                </c:pt>
                <c:pt idx="1">
                  <c:v>Planeación</c:v>
                </c:pt>
                <c:pt idx="2">
                  <c:v>Sancionatorio</c:v>
                </c:pt>
                <c:pt idx="3">
                  <c:v>Jurídica</c:v>
                </c:pt>
                <c:pt idx="4">
                  <c:v>Administrativa y Financiera</c:v>
                </c:pt>
                <c:pt idx="5">
                  <c:v>Gestión ambiental</c:v>
                </c:pt>
                <c:pt idx="6">
                  <c:v>Regulación y Control</c:v>
                </c:pt>
                <c:pt idx="7">
                  <c:v>Total</c:v>
                </c:pt>
              </c:strCache>
            </c:strRef>
          </c:cat>
          <c:val>
            <c:numRef>
              <c:f>'TOTAL SUBDIRECCIONES'!$T$4:$T$11</c:f>
              <c:numCache>
                <c:formatCode>0%</c:formatCode>
                <c:ptCount val="8"/>
                <c:pt idx="0">
                  <c:v>0.11234604986482427</c:v>
                </c:pt>
                <c:pt idx="1">
                  <c:v>4.5659357164313609E-2</c:v>
                </c:pt>
                <c:pt idx="2">
                  <c:v>3.5145689396215082E-2</c:v>
                </c:pt>
                <c:pt idx="3">
                  <c:v>1.5620306398317813E-2</c:v>
                </c:pt>
                <c:pt idx="4">
                  <c:v>3.2742565334935414E-2</c:v>
                </c:pt>
                <c:pt idx="5">
                  <c:v>0.12796635626314209</c:v>
                </c:pt>
                <c:pt idx="6">
                  <c:v>0.63051967557825173</c:v>
                </c:pt>
                <c:pt idx="7">
                  <c:v>1</c:v>
                </c:pt>
              </c:numCache>
            </c:numRef>
          </c:val>
          <c:smooth val="0"/>
          <c:extLst>
            <c:ext xmlns:c16="http://schemas.microsoft.com/office/drawing/2014/chart" uri="{C3380CC4-5D6E-409C-BE32-E72D297353CC}">
              <c16:uniqueId val="{00000009-7FB6-4563-8414-311AE7CB6770}"/>
            </c:ext>
          </c:extLst>
        </c:ser>
        <c:dLbls>
          <c:showLegendKey val="0"/>
          <c:showVal val="0"/>
          <c:showCatName val="0"/>
          <c:showSerName val="0"/>
          <c:showPercent val="0"/>
          <c:showBubbleSize val="0"/>
        </c:dLbls>
        <c:marker val="1"/>
        <c:smooth val="0"/>
        <c:axId val="172802240"/>
        <c:axId val="172801824"/>
      </c:lineChart>
      <c:catAx>
        <c:axId val="17280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172807648"/>
        <c:crosses val="autoZero"/>
        <c:auto val="1"/>
        <c:lblAlgn val="ctr"/>
        <c:lblOffset val="100"/>
        <c:noMultiLvlLbl val="0"/>
      </c:catAx>
      <c:valAx>
        <c:axId val="172807648"/>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72803488"/>
        <c:crosses val="autoZero"/>
        <c:crossBetween val="between"/>
      </c:valAx>
      <c:valAx>
        <c:axId val="17280182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172802240"/>
        <c:crosses val="max"/>
        <c:crossBetween val="between"/>
      </c:valAx>
      <c:catAx>
        <c:axId val="172802240"/>
        <c:scaling>
          <c:orientation val="minMax"/>
        </c:scaling>
        <c:delete val="1"/>
        <c:axPos val="b"/>
        <c:numFmt formatCode="General" sourceLinked="1"/>
        <c:majorTickMark val="none"/>
        <c:minorTickMark val="none"/>
        <c:tickLblPos val="nextTo"/>
        <c:crossAx val="17280182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45619908384508E-2"/>
          <c:y val="2.216110380262136E-2"/>
          <c:w val="0.92611613739734133"/>
          <c:h val="0.7685872461208082"/>
        </c:manualLayout>
      </c:layout>
      <c:lineChart>
        <c:grouping val="standard"/>
        <c:varyColors val="0"/>
        <c:ser>
          <c:idx val="0"/>
          <c:order val="0"/>
          <c:tx>
            <c:strRef>
              <c:f>'ENTES DE CONTROL'!$C$20</c:f>
              <c:strCache>
                <c:ptCount val="1"/>
                <c:pt idx="0">
                  <c:v>1ER SEMESTRE</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dLbl>
              <c:idx val="0"/>
              <c:layout>
                <c:manualLayout>
                  <c:x val="-2.4071729957805918E-2"/>
                  <c:y val="-3.6745789987930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0B-48C0-AC99-21986441153D}"/>
                </c:ext>
              </c:extLst>
            </c:dLbl>
            <c:dLbl>
              <c:idx val="2"/>
              <c:layout>
                <c:manualLayout>
                  <c:x val="-1.141350210970468E-2"/>
                  <c:y val="-3.6745789987930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0B-48C0-AC99-21986441153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Raleway Medium"/>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'ENTES DE CONTROL'!$B$21:$B$31</c:f>
              <c:strCache>
                <c:ptCount val="11"/>
                <c:pt idx="0">
                  <c:v>GOBERNACION </c:v>
                </c:pt>
                <c:pt idx="1">
                  <c:v>ALCALDIAS</c:v>
                </c:pt>
                <c:pt idx="2">
                  <c:v>PROCURADURIA</c:v>
                </c:pt>
                <c:pt idx="3">
                  <c:v>CONTRALORIA</c:v>
                </c:pt>
                <c:pt idx="4">
                  <c:v>DEFENSORIA</c:v>
                </c:pt>
                <c:pt idx="5">
                  <c:v>FISCALIA</c:v>
                </c:pt>
                <c:pt idx="6">
                  <c:v>PERSONERIA</c:v>
                </c:pt>
                <c:pt idx="7">
                  <c:v>CONGRESO</c:v>
                </c:pt>
                <c:pt idx="8">
                  <c:v>EJERCITO</c:v>
                </c:pt>
                <c:pt idx="9">
                  <c:v>POLICIA</c:v>
                </c:pt>
                <c:pt idx="10">
                  <c:v>MINISTERIOS</c:v>
                </c:pt>
              </c:strCache>
            </c:strRef>
          </c:cat>
          <c:val>
            <c:numRef>
              <c:f>'ENTES DE CONTROL'!$C$21:$C$31</c:f>
              <c:numCache>
                <c:formatCode>General</c:formatCode>
                <c:ptCount val="11"/>
                <c:pt idx="0">
                  <c:v>34</c:v>
                </c:pt>
                <c:pt idx="1">
                  <c:v>256</c:v>
                </c:pt>
                <c:pt idx="2">
                  <c:v>80</c:v>
                </c:pt>
                <c:pt idx="3">
                  <c:v>15</c:v>
                </c:pt>
                <c:pt idx="4">
                  <c:v>25</c:v>
                </c:pt>
                <c:pt idx="5">
                  <c:v>11</c:v>
                </c:pt>
                <c:pt idx="6">
                  <c:v>25</c:v>
                </c:pt>
                <c:pt idx="7">
                  <c:v>3</c:v>
                </c:pt>
                <c:pt idx="8">
                  <c:v>2</c:v>
                </c:pt>
                <c:pt idx="9">
                  <c:v>27</c:v>
                </c:pt>
                <c:pt idx="10">
                  <c:v>70</c:v>
                </c:pt>
              </c:numCache>
            </c:numRef>
          </c:val>
          <c:smooth val="0"/>
          <c:extLst>
            <c:ext xmlns:c16="http://schemas.microsoft.com/office/drawing/2014/chart" uri="{C3380CC4-5D6E-409C-BE32-E72D297353CC}">
              <c16:uniqueId val="{00000000-360B-48C0-AC99-21986441153D}"/>
            </c:ext>
          </c:extLst>
        </c:ser>
        <c:dLbls>
          <c:dLblPos val="t"/>
          <c:showLegendKey val="0"/>
          <c:showVal val="1"/>
          <c:showCatName val="0"/>
          <c:showSerName val="0"/>
          <c:showPercent val="0"/>
          <c:showBubbleSize val="0"/>
        </c:dLbls>
        <c:marker val="1"/>
        <c:smooth val="0"/>
        <c:axId val="172808480"/>
        <c:axId val="172800160"/>
      </c:lineChart>
      <c:catAx>
        <c:axId val="17280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aleway Medium"/>
                <a:ea typeface="+mn-ea"/>
                <a:cs typeface="+mn-cs"/>
              </a:defRPr>
            </a:pPr>
            <a:endParaRPr lang="es-CO"/>
          </a:p>
        </c:txPr>
        <c:crossAx val="172800160"/>
        <c:crosses val="autoZero"/>
        <c:auto val="1"/>
        <c:lblAlgn val="ctr"/>
        <c:lblOffset val="100"/>
        <c:noMultiLvlLbl val="0"/>
      </c:catAx>
      <c:valAx>
        <c:axId val="172800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aleway Medium"/>
                <a:ea typeface="+mn-ea"/>
                <a:cs typeface="+mn-cs"/>
              </a:defRPr>
            </a:pPr>
            <a:endParaRPr lang="es-CO"/>
          </a:p>
        </c:txPr>
        <c:crossAx val="17280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Medium"/>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1715879265093"/>
          <c:y val="2.6113354596638442E-2"/>
          <c:w val="0.828928313648294"/>
          <c:h val="0.82200562860674409"/>
        </c:manualLayout>
      </c:layout>
      <c:barChart>
        <c:barDir val="col"/>
        <c:grouping val="clustered"/>
        <c:varyColors val="0"/>
        <c:ser>
          <c:idx val="0"/>
          <c:order val="0"/>
          <c:tx>
            <c:strRef>
              <c:f>Hoja1!$D$194</c:f>
              <c:strCache>
                <c:ptCount val="1"/>
                <c:pt idx="0">
                  <c:v>CANTIDAD</c:v>
                </c:pt>
              </c:strCache>
            </c:strRef>
          </c:tx>
          <c:spPr>
            <a:solidFill>
              <a:schemeClr val="accent2"/>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2-F5CB-40B8-8EC6-C9EA6EF9C540}"/>
              </c:ext>
            </c:extLst>
          </c:dPt>
          <c:dPt>
            <c:idx val="3"/>
            <c:invertIfNegative val="0"/>
            <c:bubble3D val="0"/>
            <c:spPr>
              <a:solidFill>
                <a:srgbClr val="00B050"/>
              </a:solidFill>
              <a:ln>
                <a:noFill/>
              </a:ln>
              <a:effectLst/>
            </c:spPr>
            <c:extLst>
              <c:ext xmlns:c16="http://schemas.microsoft.com/office/drawing/2014/chart" uri="{C3380CC4-5D6E-409C-BE32-E72D297353CC}">
                <c16:uniqueId val="{00000003-F5CB-40B8-8EC6-C9EA6EF9C540}"/>
              </c:ext>
            </c:extLst>
          </c:dPt>
          <c:dPt>
            <c:idx val="5"/>
            <c:invertIfNegative val="0"/>
            <c:bubble3D val="0"/>
            <c:spPr>
              <a:solidFill>
                <a:srgbClr val="00B050"/>
              </a:solidFill>
              <a:ln>
                <a:noFill/>
              </a:ln>
              <a:effectLst/>
            </c:spPr>
            <c:extLst>
              <c:ext xmlns:c16="http://schemas.microsoft.com/office/drawing/2014/chart" uri="{C3380CC4-5D6E-409C-BE32-E72D297353CC}">
                <c16:uniqueId val="{00000004-F5CB-40B8-8EC6-C9EA6EF9C540}"/>
              </c:ext>
            </c:extLst>
          </c:dPt>
          <c:dPt>
            <c:idx val="7"/>
            <c:invertIfNegative val="0"/>
            <c:bubble3D val="0"/>
            <c:spPr>
              <a:solidFill>
                <a:srgbClr val="00B050"/>
              </a:solidFill>
              <a:ln>
                <a:noFill/>
              </a:ln>
              <a:effectLst/>
            </c:spPr>
            <c:extLst>
              <c:ext xmlns:c16="http://schemas.microsoft.com/office/drawing/2014/chart" uri="{C3380CC4-5D6E-409C-BE32-E72D297353CC}">
                <c16:uniqueId val="{00000005-F5CB-40B8-8EC6-C9EA6EF9C540}"/>
              </c:ext>
            </c:extLst>
          </c:dPt>
          <c:dPt>
            <c:idx val="9"/>
            <c:invertIfNegative val="0"/>
            <c:bubble3D val="0"/>
            <c:spPr>
              <a:solidFill>
                <a:srgbClr val="00B050"/>
              </a:solidFill>
              <a:ln>
                <a:noFill/>
              </a:ln>
              <a:effectLst/>
            </c:spPr>
            <c:extLst>
              <c:ext xmlns:c16="http://schemas.microsoft.com/office/drawing/2014/chart" uri="{C3380CC4-5D6E-409C-BE32-E72D297353CC}">
                <c16:uniqueId val="{00000006-F5CB-40B8-8EC6-C9EA6EF9C540}"/>
              </c:ext>
            </c:extLst>
          </c:dPt>
          <c:dPt>
            <c:idx val="11"/>
            <c:invertIfNegative val="0"/>
            <c:bubble3D val="0"/>
            <c:spPr>
              <a:solidFill>
                <a:srgbClr val="00B050"/>
              </a:solidFill>
              <a:ln>
                <a:noFill/>
              </a:ln>
              <a:effectLst/>
            </c:spPr>
            <c:extLst>
              <c:ext xmlns:c16="http://schemas.microsoft.com/office/drawing/2014/chart" uri="{C3380CC4-5D6E-409C-BE32-E72D297353CC}">
                <c16:uniqueId val="{00000007-F5CB-40B8-8EC6-C9EA6EF9C540}"/>
              </c:ext>
            </c:extLst>
          </c:dPt>
          <c:cat>
            <c:strRef>
              <c:f>Hoja1!$C$195:$C$207</c:f>
              <c:strCache>
                <c:ptCount val="13"/>
                <c:pt idx="0">
                  <c:v>TOTAL</c:v>
                </c:pt>
                <c:pt idx="1">
                  <c:v>CALARCA</c:v>
                </c:pt>
                <c:pt idx="2">
                  <c:v>MONTENEGRO</c:v>
                </c:pt>
                <c:pt idx="3">
                  <c:v>ARMENIA</c:v>
                </c:pt>
                <c:pt idx="4">
                  <c:v>SALENTO</c:v>
                </c:pt>
                <c:pt idx="5">
                  <c:v>LA TEBAIDA</c:v>
                </c:pt>
                <c:pt idx="6">
                  <c:v>CIRCASIA</c:v>
                </c:pt>
                <c:pt idx="7">
                  <c:v>CORDOBA</c:v>
                </c:pt>
                <c:pt idx="8">
                  <c:v>PIJAO</c:v>
                </c:pt>
                <c:pt idx="9">
                  <c:v>QUIMBAYA</c:v>
                </c:pt>
                <c:pt idx="10">
                  <c:v>FILANDIA</c:v>
                </c:pt>
                <c:pt idx="11">
                  <c:v>GENOVA</c:v>
                </c:pt>
                <c:pt idx="12">
                  <c:v>BUENA VISTA</c:v>
                </c:pt>
              </c:strCache>
            </c:strRef>
          </c:cat>
          <c:val>
            <c:numRef>
              <c:f>Hoja1!$D$195:$D$207</c:f>
              <c:numCache>
                <c:formatCode>General</c:formatCode>
                <c:ptCount val="13"/>
                <c:pt idx="0">
                  <c:v>251</c:v>
                </c:pt>
                <c:pt idx="1">
                  <c:v>51</c:v>
                </c:pt>
                <c:pt idx="2">
                  <c:v>42</c:v>
                </c:pt>
                <c:pt idx="3">
                  <c:v>27</c:v>
                </c:pt>
                <c:pt idx="4">
                  <c:v>24</c:v>
                </c:pt>
                <c:pt idx="5">
                  <c:v>20</c:v>
                </c:pt>
                <c:pt idx="6">
                  <c:v>20</c:v>
                </c:pt>
                <c:pt idx="7">
                  <c:v>18</c:v>
                </c:pt>
                <c:pt idx="8">
                  <c:v>15</c:v>
                </c:pt>
                <c:pt idx="9">
                  <c:v>10</c:v>
                </c:pt>
                <c:pt idx="10">
                  <c:v>10</c:v>
                </c:pt>
                <c:pt idx="11">
                  <c:v>9</c:v>
                </c:pt>
                <c:pt idx="12">
                  <c:v>5</c:v>
                </c:pt>
              </c:numCache>
            </c:numRef>
          </c:val>
          <c:extLst>
            <c:ext xmlns:c16="http://schemas.microsoft.com/office/drawing/2014/chart" uri="{C3380CC4-5D6E-409C-BE32-E72D297353CC}">
              <c16:uniqueId val="{00000000-F5CB-40B8-8EC6-C9EA6EF9C540}"/>
            </c:ext>
          </c:extLst>
        </c:ser>
        <c:dLbls>
          <c:showLegendKey val="0"/>
          <c:showVal val="0"/>
          <c:showCatName val="0"/>
          <c:showSerName val="0"/>
          <c:showPercent val="0"/>
          <c:showBubbleSize val="0"/>
        </c:dLbls>
        <c:gapWidth val="150"/>
        <c:axId val="872568767"/>
        <c:axId val="872561279"/>
      </c:barChart>
      <c:lineChart>
        <c:grouping val="standard"/>
        <c:varyColors val="0"/>
        <c:ser>
          <c:idx val="1"/>
          <c:order val="1"/>
          <c:tx>
            <c:strRef>
              <c:f>Hoja1!$E$194</c:f>
              <c:strCache>
                <c:ptCount val="1"/>
                <c:pt idx="0">
                  <c:v>% DE PARTICIPACIÓN</c:v>
                </c:pt>
              </c:strCache>
            </c:strRef>
          </c:tx>
          <c:spPr>
            <a:ln w="28575" cap="rnd">
              <a:solidFill>
                <a:schemeClr val="tx1"/>
              </a:solidFill>
              <a:round/>
            </a:ln>
            <a:effectLst/>
          </c:spPr>
          <c:marker>
            <c:symbol val="none"/>
          </c:marker>
          <c:cat>
            <c:strRef>
              <c:f>Hoja1!$C$195:$C$207</c:f>
              <c:strCache>
                <c:ptCount val="13"/>
                <c:pt idx="0">
                  <c:v>TOTAL</c:v>
                </c:pt>
                <c:pt idx="1">
                  <c:v>CALARCA</c:v>
                </c:pt>
                <c:pt idx="2">
                  <c:v>MONTENEGRO</c:v>
                </c:pt>
                <c:pt idx="3">
                  <c:v>ARMENIA</c:v>
                </c:pt>
                <c:pt idx="4">
                  <c:v>SALENTO</c:v>
                </c:pt>
                <c:pt idx="5">
                  <c:v>LA TEBAIDA</c:v>
                </c:pt>
                <c:pt idx="6">
                  <c:v>CIRCASIA</c:v>
                </c:pt>
                <c:pt idx="7">
                  <c:v>CORDOBA</c:v>
                </c:pt>
                <c:pt idx="8">
                  <c:v>PIJAO</c:v>
                </c:pt>
                <c:pt idx="9">
                  <c:v>QUIMBAYA</c:v>
                </c:pt>
                <c:pt idx="10">
                  <c:v>FILANDIA</c:v>
                </c:pt>
                <c:pt idx="11">
                  <c:v>GENOVA</c:v>
                </c:pt>
                <c:pt idx="12">
                  <c:v>BUENA VISTA</c:v>
                </c:pt>
              </c:strCache>
            </c:strRef>
          </c:cat>
          <c:val>
            <c:numRef>
              <c:f>Hoja1!$E$195:$E$207</c:f>
              <c:numCache>
                <c:formatCode>0%</c:formatCode>
                <c:ptCount val="13"/>
                <c:pt idx="0">
                  <c:v>1</c:v>
                </c:pt>
                <c:pt idx="1">
                  <c:v>0.20318725099601595</c:v>
                </c:pt>
                <c:pt idx="2">
                  <c:v>0.16733067729083664</c:v>
                </c:pt>
                <c:pt idx="3">
                  <c:v>0.10756972111553785</c:v>
                </c:pt>
                <c:pt idx="4">
                  <c:v>9.5617529880478086E-2</c:v>
                </c:pt>
                <c:pt idx="5">
                  <c:v>7.9681274900398405E-2</c:v>
                </c:pt>
                <c:pt idx="6">
                  <c:v>7.9681274900398405E-2</c:v>
                </c:pt>
                <c:pt idx="7">
                  <c:v>7.1713147410358571E-2</c:v>
                </c:pt>
                <c:pt idx="8">
                  <c:v>5.9760956175298807E-2</c:v>
                </c:pt>
                <c:pt idx="9">
                  <c:v>3.9840637450199202E-2</c:v>
                </c:pt>
                <c:pt idx="10">
                  <c:v>3.9840637450199202E-2</c:v>
                </c:pt>
                <c:pt idx="11">
                  <c:v>3.5856573705179286E-2</c:v>
                </c:pt>
                <c:pt idx="12">
                  <c:v>1.9920318725099601E-2</c:v>
                </c:pt>
              </c:numCache>
            </c:numRef>
          </c:val>
          <c:smooth val="0"/>
          <c:extLst>
            <c:ext xmlns:c16="http://schemas.microsoft.com/office/drawing/2014/chart" uri="{C3380CC4-5D6E-409C-BE32-E72D297353CC}">
              <c16:uniqueId val="{00000001-F5CB-40B8-8EC6-C9EA6EF9C540}"/>
            </c:ext>
          </c:extLst>
        </c:ser>
        <c:dLbls>
          <c:showLegendKey val="0"/>
          <c:showVal val="0"/>
          <c:showCatName val="0"/>
          <c:showSerName val="0"/>
          <c:showPercent val="0"/>
          <c:showBubbleSize val="0"/>
        </c:dLbls>
        <c:marker val="1"/>
        <c:smooth val="0"/>
        <c:axId val="870057695"/>
        <c:axId val="872565023"/>
      </c:lineChart>
      <c:catAx>
        <c:axId val="87256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crossAx val="872561279"/>
        <c:crosses val="autoZero"/>
        <c:auto val="1"/>
        <c:lblAlgn val="ctr"/>
        <c:lblOffset val="100"/>
        <c:noMultiLvlLbl val="0"/>
      </c:catAx>
      <c:valAx>
        <c:axId val="8725612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crossAx val="872568767"/>
        <c:crosses val="autoZero"/>
        <c:crossBetween val="between"/>
      </c:valAx>
      <c:valAx>
        <c:axId val="872565023"/>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crossAx val="870057695"/>
        <c:crosses val="max"/>
        <c:crossBetween val="between"/>
      </c:valAx>
      <c:catAx>
        <c:axId val="870057695"/>
        <c:scaling>
          <c:orientation val="minMax"/>
        </c:scaling>
        <c:delete val="1"/>
        <c:axPos val="b"/>
        <c:numFmt formatCode="General" sourceLinked="1"/>
        <c:majorTickMark val="none"/>
        <c:minorTickMark val="none"/>
        <c:tickLblPos val="nextTo"/>
        <c:crossAx val="872565023"/>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'PROMEDIO DIAS '!$D$46</c:f>
              <c:strCache>
                <c:ptCount val="1"/>
                <c:pt idx="0">
                  <c:v>PROMEDIO</c:v>
                </c:pt>
              </c:strCache>
            </c:strRef>
          </c:tx>
          <c:spPr>
            <a:solidFill>
              <a:srgbClr val="00B050"/>
            </a:solidFill>
            <a:ln>
              <a:noFill/>
            </a:ln>
            <a:effectLst/>
            <a:sp3d/>
          </c:spPr>
          <c:invertIfNegative val="0"/>
          <c:dPt>
            <c:idx val="0"/>
            <c:invertIfNegative val="0"/>
            <c:bubble3D val="0"/>
            <c:spPr>
              <a:solidFill>
                <a:schemeClr val="accent4"/>
              </a:solidFill>
              <a:ln>
                <a:noFill/>
              </a:ln>
              <a:effectLst/>
              <a:sp3d/>
            </c:spPr>
            <c:extLst>
              <c:ext xmlns:c16="http://schemas.microsoft.com/office/drawing/2014/chart" uri="{C3380CC4-5D6E-409C-BE32-E72D297353CC}">
                <c16:uniqueId val="{00000004-E53C-4764-B085-E4277919525F}"/>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3-E53C-4764-B085-E4277919525F}"/>
              </c:ext>
            </c:extLst>
          </c:dPt>
          <c:dPt>
            <c:idx val="4"/>
            <c:invertIfNegative val="0"/>
            <c:bubble3D val="0"/>
            <c:spPr>
              <a:solidFill>
                <a:schemeClr val="accent4"/>
              </a:solidFill>
              <a:ln>
                <a:noFill/>
              </a:ln>
              <a:effectLst/>
              <a:sp3d/>
            </c:spPr>
            <c:extLst>
              <c:ext xmlns:c16="http://schemas.microsoft.com/office/drawing/2014/chart" uri="{C3380CC4-5D6E-409C-BE32-E72D297353CC}">
                <c16:uniqueId val="{00000002-E53C-4764-B085-E4277919525F}"/>
              </c:ext>
            </c:extLst>
          </c:dPt>
          <c:dPt>
            <c:idx val="6"/>
            <c:invertIfNegative val="0"/>
            <c:bubble3D val="0"/>
            <c:spPr>
              <a:solidFill>
                <a:schemeClr val="accent4"/>
              </a:solidFill>
              <a:ln>
                <a:noFill/>
              </a:ln>
              <a:effectLst/>
              <a:sp3d/>
            </c:spPr>
            <c:extLst>
              <c:ext xmlns:c16="http://schemas.microsoft.com/office/drawing/2014/chart" uri="{C3380CC4-5D6E-409C-BE32-E72D297353CC}">
                <c16:uniqueId val="{00000001-E53C-4764-B085-E4277919525F}"/>
              </c:ext>
            </c:extLst>
          </c:dPt>
          <c:dLbls>
            <c:dLbl>
              <c:idx val="0"/>
              <c:layout>
                <c:manualLayout>
                  <c:x val="5.2410897141673208E-3"/>
                  <c:y val="-1.3986013986013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3C-4764-B085-E4277919525F}"/>
                </c:ext>
              </c:extLst>
            </c:dLbl>
            <c:dLbl>
              <c:idx val="1"/>
              <c:layout>
                <c:manualLayout>
                  <c:x val="3.1446538285004847E-3"/>
                  <c:y val="4.662004662004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3C-4764-B085-E4277919525F}"/>
                </c:ext>
              </c:extLst>
            </c:dLbl>
            <c:dLbl>
              <c:idx val="2"/>
              <c:layout>
                <c:manualLayout>
                  <c:x val="3.14465382850048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3C-4764-B085-E4277919525F}"/>
                </c:ext>
              </c:extLst>
            </c:dLbl>
            <c:dLbl>
              <c:idx val="3"/>
              <c:layout>
                <c:manualLayout>
                  <c:x val="4.1928717713339793E-3"/>
                  <c:y val="-8.54690981237705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3C-4764-B085-E4277919525F}"/>
                </c:ext>
              </c:extLst>
            </c:dLbl>
            <c:dLbl>
              <c:idx val="4"/>
              <c:layout>
                <c:manualLayout>
                  <c:x val="5.2410897141674743E-3"/>
                  <c:y val="-4.273454906188529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3C-4764-B085-E4277919525F}"/>
                </c:ext>
              </c:extLst>
            </c:dLbl>
            <c:dLbl>
              <c:idx val="5"/>
              <c:layout>
                <c:manualLayout>
                  <c:x val="6.2893076570009693E-3"/>
                  <c:y val="-4.662004662004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3C-4764-B085-E4277919525F}"/>
                </c:ext>
              </c:extLst>
            </c:dLbl>
            <c:dLbl>
              <c:idx val="6"/>
              <c:layout>
                <c:manualLayout>
                  <c:x val="6.2893076570009693E-3"/>
                  <c:y val="4.6620046620046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3C-4764-B085-E4277919525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Raleway Medium" panose="020B0603030101060003"/>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'PROMEDIO DIAS '!$C$47:$C$53</c:f>
              <c:strCache>
                <c:ptCount val="7"/>
                <c:pt idx="0">
                  <c:v>REGULACION Y CONTROL</c:v>
                </c:pt>
                <c:pt idx="1">
                  <c:v>GESTION AMBIENTTAL</c:v>
                </c:pt>
                <c:pt idx="2">
                  <c:v>PLANEACION</c:v>
                </c:pt>
                <c:pt idx="3">
                  <c:v>ADMINISTRATIVA</c:v>
                </c:pt>
                <c:pt idx="4">
                  <c:v>SANCIONATORIO</c:v>
                </c:pt>
                <c:pt idx="5">
                  <c:v>DIRECCION</c:v>
                </c:pt>
                <c:pt idx="6">
                  <c:v>JURIDICA</c:v>
                </c:pt>
              </c:strCache>
            </c:strRef>
          </c:cat>
          <c:val>
            <c:numRef>
              <c:f>'PROMEDIO DIAS '!$D$47:$D$53</c:f>
              <c:numCache>
                <c:formatCode>General</c:formatCode>
                <c:ptCount val="7"/>
                <c:pt idx="0">
                  <c:v>10</c:v>
                </c:pt>
                <c:pt idx="1">
                  <c:v>8</c:v>
                </c:pt>
                <c:pt idx="2">
                  <c:v>7</c:v>
                </c:pt>
                <c:pt idx="3">
                  <c:v>8</c:v>
                </c:pt>
                <c:pt idx="4">
                  <c:v>4</c:v>
                </c:pt>
                <c:pt idx="5">
                  <c:v>8</c:v>
                </c:pt>
                <c:pt idx="6">
                  <c:v>6</c:v>
                </c:pt>
              </c:numCache>
            </c:numRef>
          </c:val>
          <c:extLst>
            <c:ext xmlns:c16="http://schemas.microsoft.com/office/drawing/2014/chart" uri="{C3380CC4-5D6E-409C-BE32-E72D297353CC}">
              <c16:uniqueId val="{00000000-E53C-4764-B085-E4277919525F}"/>
            </c:ext>
          </c:extLst>
        </c:ser>
        <c:dLbls>
          <c:showLegendKey val="0"/>
          <c:showVal val="1"/>
          <c:showCatName val="0"/>
          <c:showSerName val="0"/>
          <c:showPercent val="0"/>
          <c:showBubbleSize val="0"/>
        </c:dLbls>
        <c:gapWidth val="150"/>
        <c:shape val="box"/>
        <c:axId val="320141504"/>
        <c:axId val="320145248"/>
        <c:axId val="0"/>
      </c:bar3DChart>
      <c:catAx>
        <c:axId val="320141504"/>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320145248"/>
        <c:crosses val="autoZero"/>
        <c:auto val="1"/>
        <c:lblAlgn val="ctr"/>
        <c:lblOffset val="100"/>
        <c:noMultiLvlLbl val="0"/>
      </c:catAx>
      <c:valAx>
        <c:axId val="320145248"/>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320141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aleway Medium" panose="020B0603030101060003"/>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BBBC-46FE-AC30-56A1E1BA016E}"/>
              </c:ext>
            </c:extLst>
          </c:dPt>
          <c:dPt>
            <c:idx val="1"/>
            <c:invertIfNegative val="0"/>
            <c:bubble3D val="0"/>
            <c:spPr>
              <a:solidFill>
                <a:srgbClr val="00B050"/>
              </a:solidFill>
              <a:ln>
                <a:noFill/>
              </a:ln>
              <a:effectLst/>
            </c:spPr>
            <c:extLst>
              <c:ext xmlns:c16="http://schemas.microsoft.com/office/drawing/2014/chart" uri="{C3380CC4-5D6E-409C-BE32-E72D297353CC}">
                <c16:uniqueId val="{00000003-BBBC-46FE-AC30-56A1E1BA016E}"/>
              </c:ext>
            </c:extLst>
          </c:dPt>
          <c:dPt>
            <c:idx val="2"/>
            <c:invertIfNegative val="0"/>
            <c:bubble3D val="0"/>
            <c:spPr>
              <a:solidFill>
                <a:srgbClr val="FFFF00"/>
              </a:solidFill>
              <a:ln>
                <a:noFill/>
              </a:ln>
              <a:effectLst/>
            </c:spPr>
            <c:extLst>
              <c:ext xmlns:c16="http://schemas.microsoft.com/office/drawing/2014/chart" uri="{C3380CC4-5D6E-409C-BE32-E72D297353CC}">
                <c16:uniqueId val="{00000005-BBBC-46FE-AC30-56A1E1BA016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aleway Medium" panose="020B0603030101060003"/>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Hoja1!$B$11:$B$13</c:f>
              <c:strCache>
                <c:ptCount val="3"/>
                <c:pt idx="0">
                  <c:v>TOTAL</c:v>
                </c:pt>
                <c:pt idx="1">
                  <c:v>CON RESPUESTA</c:v>
                </c:pt>
                <c:pt idx="2">
                  <c:v>SIN RESPUESTA</c:v>
                </c:pt>
              </c:strCache>
            </c:strRef>
          </c:cat>
          <c:val>
            <c:numRef>
              <c:f>Hoja1!$C$11:$C$13</c:f>
              <c:numCache>
                <c:formatCode>General</c:formatCode>
                <c:ptCount val="3"/>
                <c:pt idx="0">
                  <c:v>3329</c:v>
                </c:pt>
                <c:pt idx="1">
                  <c:v>2954</c:v>
                </c:pt>
                <c:pt idx="2">
                  <c:v>375</c:v>
                </c:pt>
              </c:numCache>
            </c:numRef>
          </c:val>
          <c:extLst>
            <c:ext xmlns:c16="http://schemas.microsoft.com/office/drawing/2014/chart" uri="{C3380CC4-5D6E-409C-BE32-E72D297353CC}">
              <c16:uniqueId val="{00000006-BBBC-46FE-AC30-56A1E1BA016E}"/>
            </c:ext>
          </c:extLst>
        </c:ser>
        <c:dLbls>
          <c:showLegendKey val="0"/>
          <c:showVal val="0"/>
          <c:showCatName val="0"/>
          <c:showSerName val="0"/>
          <c:showPercent val="0"/>
          <c:showBubbleSize val="0"/>
        </c:dLbls>
        <c:gapWidth val="100"/>
        <c:axId val="1972102480"/>
        <c:axId val="1972105392"/>
      </c:barChart>
      <c:lineChart>
        <c:grouping val="standard"/>
        <c:varyColors val="0"/>
        <c:ser>
          <c:idx val="1"/>
          <c:order val="1"/>
          <c:spPr>
            <a:ln w="31750"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aleway Medium" panose="020B0603030101060003"/>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Hoja1!$B$11:$B$13</c:f>
              <c:strCache>
                <c:ptCount val="3"/>
                <c:pt idx="0">
                  <c:v>TOTAL</c:v>
                </c:pt>
                <c:pt idx="1">
                  <c:v>CON RESPUESTA</c:v>
                </c:pt>
                <c:pt idx="2">
                  <c:v>SIN RESPUESTA</c:v>
                </c:pt>
              </c:strCache>
            </c:strRef>
          </c:cat>
          <c:val>
            <c:numRef>
              <c:f>Hoja1!$D$11:$D$13</c:f>
              <c:numCache>
                <c:formatCode>0%</c:formatCode>
                <c:ptCount val="3"/>
                <c:pt idx="0">
                  <c:v>1</c:v>
                </c:pt>
                <c:pt idx="1">
                  <c:v>0.88735355962751572</c:v>
                </c:pt>
                <c:pt idx="2">
                  <c:v>0.11264644037248422</c:v>
                </c:pt>
              </c:numCache>
            </c:numRef>
          </c:val>
          <c:smooth val="0"/>
          <c:extLst>
            <c:ext xmlns:c16="http://schemas.microsoft.com/office/drawing/2014/chart" uri="{C3380CC4-5D6E-409C-BE32-E72D297353CC}">
              <c16:uniqueId val="{00000007-BBBC-46FE-AC30-56A1E1BA016E}"/>
            </c:ext>
          </c:extLst>
        </c:ser>
        <c:dLbls>
          <c:showLegendKey val="0"/>
          <c:showVal val="0"/>
          <c:showCatName val="0"/>
          <c:showSerName val="0"/>
          <c:showPercent val="0"/>
          <c:showBubbleSize val="0"/>
        </c:dLbls>
        <c:marker val="1"/>
        <c:smooth val="0"/>
        <c:axId val="1976310336"/>
        <c:axId val="1976301600"/>
      </c:lineChart>
      <c:catAx>
        <c:axId val="197210248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Raleway Medium" panose="020B0603030101060003"/>
                    <a:ea typeface="+mn-ea"/>
                    <a:cs typeface="+mn-cs"/>
                  </a:defRPr>
                </a:pPr>
                <a:r>
                  <a:rPr lang="es-MX" dirty="0"/>
                  <a:t>Total</a:t>
                </a:r>
                <a:r>
                  <a:rPr lang="es-MX" baseline="0" dirty="0"/>
                  <a:t> respuestas</a:t>
                </a:r>
                <a:endParaRPr lang="es-CO"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Raleway Medium" panose="020B0603030101060003"/>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Raleway Medium" panose="020B0603030101060003"/>
                <a:ea typeface="+mn-ea"/>
                <a:cs typeface="+mn-cs"/>
              </a:defRPr>
            </a:pPr>
            <a:endParaRPr lang="es-CO"/>
          </a:p>
        </c:txPr>
        <c:crossAx val="1972105392"/>
        <c:crosses val="autoZero"/>
        <c:auto val="1"/>
        <c:lblAlgn val="ctr"/>
        <c:lblOffset val="100"/>
        <c:noMultiLvlLbl val="0"/>
      </c:catAx>
      <c:valAx>
        <c:axId val="197210539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Raleway Medium" panose="020B0603030101060003"/>
                    <a:ea typeface="+mn-ea"/>
                    <a:cs typeface="+mn-cs"/>
                  </a:defRPr>
                </a:pPr>
                <a:r>
                  <a:rPr lang="es-CO"/>
                  <a:t>Cantidad</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Raleway Medium" panose="020B0603030101060003"/>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Raleway Medium" panose="020B0603030101060003"/>
                <a:ea typeface="+mn-ea"/>
                <a:cs typeface="+mn-cs"/>
              </a:defRPr>
            </a:pPr>
            <a:endParaRPr lang="es-CO"/>
          </a:p>
        </c:txPr>
        <c:crossAx val="1972102480"/>
        <c:crosses val="autoZero"/>
        <c:crossBetween val="between"/>
      </c:valAx>
      <c:valAx>
        <c:axId val="1976301600"/>
        <c:scaling>
          <c:orientation val="minMax"/>
        </c:scaling>
        <c:delete val="0"/>
        <c:axPos val="r"/>
        <c:title>
          <c:tx>
            <c:rich>
              <a:bodyPr rot="-5400000" spcFirstLastPara="1" vertOverflow="ellipsis" vert="horz" wrap="square" anchor="ctr" anchorCtr="1"/>
              <a:lstStyle/>
              <a:p>
                <a:pPr>
                  <a:defRPr sz="1200" b="1" i="0" u="none" strike="noStrike" kern="1200" baseline="0">
                    <a:solidFill>
                      <a:schemeClr val="tx1"/>
                    </a:solidFill>
                    <a:latin typeface="Raleway Medium" panose="020B0603030101060003"/>
                    <a:ea typeface="+mn-ea"/>
                    <a:cs typeface="+mn-cs"/>
                  </a:defRPr>
                </a:pPr>
                <a:r>
                  <a:rPr lang="es-CO"/>
                  <a:t>Porcentaje</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Raleway Medium" panose="020B0603030101060003"/>
                  <a:ea typeface="+mn-ea"/>
                  <a:cs typeface="+mn-cs"/>
                </a:defRPr>
              </a:pPr>
              <a:endParaRPr lang="es-C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aleway Medium" panose="020B0603030101060003"/>
                <a:ea typeface="+mn-ea"/>
                <a:cs typeface="+mn-cs"/>
              </a:defRPr>
            </a:pPr>
            <a:endParaRPr lang="es-CO"/>
          </a:p>
        </c:txPr>
        <c:crossAx val="1976310336"/>
        <c:crosses val="max"/>
        <c:crossBetween val="between"/>
      </c:valAx>
      <c:catAx>
        <c:axId val="1976310336"/>
        <c:scaling>
          <c:orientation val="minMax"/>
        </c:scaling>
        <c:delete val="1"/>
        <c:axPos val="b"/>
        <c:numFmt formatCode="General" sourceLinked="1"/>
        <c:majorTickMark val="out"/>
        <c:minorTickMark val="none"/>
        <c:tickLblPos val="nextTo"/>
        <c:crossAx val="1976301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solidFill>
            <a:schemeClr val="tx1"/>
          </a:solidFill>
          <a:latin typeface="Raleway Medium" panose="020B0603030101060003"/>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5F4E3-1D60-42D2-87FE-4350F18BD9DF}" type="doc">
      <dgm:prSet loTypeId="urn:microsoft.com/office/officeart/2005/8/layout/chart3" loCatId="relationship" qsTypeId="urn:microsoft.com/office/officeart/2005/8/quickstyle/3d1" qsCatId="3D" csTypeId="urn:microsoft.com/office/officeart/2005/8/colors/colorful1" csCatId="colorful" phldr="1"/>
      <dgm:spPr/>
      <dgm:t>
        <a:bodyPr/>
        <a:lstStyle/>
        <a:p>
          <a:endParaRPr lang="es-ES"/>
        </a:p>
      </dgm:t>
    </dgm:pt>
    <dgm:pt modelId="{319DA9B2-A7FB-46CC-95B5-1716ECDEC38E}">
      <dgm:prSet phldrT="[Texto]" custT="1"/>
      <dgm:spPr/>
      <dgm:t>
        <a:bodyPr/>
        <a:lstStyle/>
        <a:p>
          <a:r>
            <a:rPr lang="es-ES" sz="1800" dirty="0">
              <a:solidFill>
                <a:schemeClr val="tx1"/>
              </a:solidFill>
              <a:latin typeface="Raleway Medium" panose="020B0603030101060003"/>
            </a:rPr>
            <a:t>PETICIONES</a:t>
          </a:r>
        </a:p>
      </dgm:t>
    </dgm:pt>
    <dgm:pt modelId="{D3742908-31BE-49E9-B7B5-F5CA00383DD8}" type="parTrans" cxnId="{3D581E24-BD07-438D-977D-E65F55EAB496}">
      <dgm:prSet/>
      <dgm:spPr/>
      <dgm:t>
        <a:bodyPr/>
        <a:lstStyle/>
        <a:p>
          <a:endParaRPr lang="es-ES" sz="1800">
            <a:solidFill>
              <a:schemeClr val="tx1"/>
            </a:solidFill>
            <a:latin typeface="Raleway Medium" panose="020B0603030101060003"/>
          </a:endParaRPr>
        </a:p>
      </dgm:t>
    </dgm:pt>
    <dgm:pt modelId="{34A262D4-F5D0-4799-BEB2-2DCFA4110B80}" type="sibTrans" cxnId="{3D581E24-BD07-438D-977D-E65F55EAB496}">
      <dgm:prSet/>
      <dgm:spPr/>
      <dgm:t>
        <a:bodyPr/>
        <a:lstStyle/>
        <a:p>
          <a:endParaRPr lang="es-ES" sz="1800">
            <a:solidFill>
              <a:schemeClr val="tx1"/>
            </a:solidFill>
            <a:latin typeface="Raleway Medium" panose="020B0603030101060003"/>
          </a:endParaRPr>
        </a:p>
      </dgm:t>
    </dgm:pt>
    <dgm:pt modelId="{CCE6A267-EB68-4D4D-A28E-AD5FB7593962}">
      <dgm:prSet phldrT="[Texto]" custT="1"/>
      <dgm:spPr/>
      <dgm:t>
        <a:bodyPr/>
        <a:lstStyle/>
        <a:p>
          <a:r>
            <a:rPr lang="es-ES" sz="2000" dirty="0">
              <a:solidFill>
                <a:schemeClr val="tx1"/>
              </a:solidFill>
              <a:latin typeface="Raleway Medium" panose="020B0603030101060003"/>
            </a:rPr>
            <a:t>2434 </a:t>
          </a:r>
          <a:br>
            <a:rPr lang="es-ES" sz="2000" dirty="0">
              <a:solidFill>
                <a:schemeClr val="tx1"/>
              </a:solidFill>
              <a:latin typeface="Raleway Medium" panose="020B0603030101060003"/>
            </a:rPr>
          </a:br>
          <a:r>
            <a:rPr lang="es-ES" sz="2000" dirty="0">
              <a:solidFill>
                <a:schemeClr val="tx1"/>
              </a:solidFill>
              <a:latin typeface="Raleway Medium" panose="020B0603030101060003"/>
            </a:rPr>
            <a:t>73,12%</a:t>
          </a:r>
        </a:p>
      </dgm:t>
    </dgm:pt>
    <dgm:pt modelId="{6EE2DA04-F54A-41D8-93AF-E8C14B496649}" type="parTrans" cxnId="{0F11E7E0-5CF2-4FDD-B189-E7545CF9562A}">
      <dgm:prSet/>
      <dgm:spPr/>
      <dgm:t>
        <a:bodyPr/>
        <a:lstStyle/>
        <a:p>
          <a:endParaRPr lang="es-ES" sz="1800">
            <a:solidFill>
              <a:schemeClr val="tx1"/>
            </a:solidFill>
            <a:latin typeface="Raleway Medium" panose="020B0603030101060003"/>
          </a:endParaRPr>
        </a:p>
      </dgm:t>
    </dgm:pt>
    <dgm:pt modelId="{AC37D1E7-5E8F-455B-91CB-341177F09045}" type="sibTrans" cxnId="{0F11E7E0-5CF2-4FDD-B189-E7545CF9562A}">
      <dgm:prSet/>
      <dgm:spPr/>
      <dgm:t>
        <a:bodyPr/>
        <a:lstStyle/>
        <a:p>
          <a:endParaRPr lang="es-ES" sz="1800">
            <a:solidFill>
              <a:schemeClr val="tx1"/>
            </a:solidFill>
            <a:latin typeface="Raleway Medium" panose="020B0603030101060003"/>
          </a:endParaRPr>
        </a:p>
      </dgm:t>
    </dgm:pt>
    <dgm:pt modelId="{E127E077-472F-409F-BEE3-7259E6F86438}">
      <dgm:prSet phldrT="[Texto]" custT="1"/>
      <dgm:spPr/>
      <dgm:t>
        <a:bodyPr/>
        <a:lstStyle/>
        <a:p>
          <a:r>
            <a:rPr lang="es-ES" sz="1800" dirty="0">
              <a:solidFill>
                <a:schemeClr val="tx1"/>
              </a:solidFill>
              <a:latin typeface="Raleway Medium" panose="020B0603030101060003"/>
            </a:rPr>
            <a:t>QUEJAS</a:t>
          </a:r>
        </a:p>
      </dgm:t>
    </dgm:pt>
    <dgm:pt modelId="{6179D7B6-2A16-40EF-9B3C-30C976914611}" type="parTrans" cxnId="{55C448A6-9D7F-49B3-A0A6-663936041BB8}">
      <dgm:prSet/>
      <dgm:spPr/>
      <dgm:t>
        <a:bodyPr/>
        <a:lstStyle/>
        <a:p>
          <a:endParaRPr lang="es-ES" sz="1800">
            <a:solidFill>
              <a:schemeClr val="tx1"/>
            </a:solidFill>
            <a:latin typeface="Raleway Medium" panose="020B0603030101060003"/>
          </a:endParaRPr>
        </a:p>
      </dgm:t>
    </dgm:pt>
    <dgm:pt modelId="{2F6B77F1-00C1-475C-B7E4-0DD32BF33488}" type="sibTrans" cxnId="{55C448A6-9D7F-49B3-A0A6-663936041BB8}">
      <dgm:prSet/>
      <dgm:spPr/>
      <dgm:t>
        <a:bodyPr/>
        <a:lstStyle/>
        <a:p>
          <a:endParaRPr lang="es-ES" sz="1800">
            <a:solidFill>
              <a:schemeClr val="tx1"/>
            </a:solidFill>
            <a:latin typeface="Raleway Medium" panose="020B0603030101060003"/>
          </a:endParaRPr>
        </a:p>
      </dgm:t>
    </dgm:pt>
    <dgm:pt modelId="{16069C5E-F32B-4CBF-A908-B0DD98A7EE47}">
      <dgm:prSet phldrT="[Texto]" custT="1"/>
      <dgm:spPr/>
      <dgm:t>
        <a:bodyPr/>
        <a:lstStyle/>
        <a:p>
          <a:r>
            <a:rPr lang="es-ES" sz="2000" dirty="0">
              <a:solidFill>
                <a:schemeClr val="tx1"/>
              </a:solidFill>
              <a:latin typeface="Raleway Medium" panose="020B0603030101060003"/>
            </a:rPr>
            <a:t>6</a:t>
          </a:r>
          <a:br>
            <a:rPr lang="es-ES" sz="2000" dirty="0">
              <a:solidFill>
                <a:schemeClr val="tx1"/>
              </a:solidFill>
              <a:latin typeface="Raleway Medium" panose="020B0603030101060003"/>
            </a:rPr>
          </a:br>
          <a:r>
            <a:rPr lang="es-ES" sz="2000" dirty="0">
              <a:solidFill>
                <a:schemeClr val="tx1"/>
              </a:solidFill>
              <a:latin typeface="Raleway Medium" panose="020B0603030101060003"/>
            </a:rPr>
            <a:t>0,18%</a:t>
          </a:r>
        </a:p>
      </dgm:t>
    </dgm:pt>
    <dgm:pt modelId="{BB2F0D57-2FE9-4277-A1A5-DF625399C641}" type="parTrans" cxnId="{85D50C09-F524-4ECD-8B47-FCDAAB899487}">
      <dgm:prSet/>
      <dgm:spPr/>
      <dgm:t>
        <a:bodyPr/>
        <a:lstStyle/>
        <a:p>
          <a:endParaRPr lang="es-ES" sz="1800">
            <a:solidFill>
              <a:schemeClr val="tx1"/>
            </a:solidFill>
            <a:latin typeface="Raleway Medium" panose="020B0603030101060003"/>
          </a:endParaRPr>
        </a:p>
      </dgm:t>
    </dgm:pt>
    <dgm:pt modelId="{BD7F059D-F726-4CC5-B111-CD08E9127D7E}" type="sibTrans" cxnId="{85D50C09-F524-4ECD-8B47-FCDAAB899487}">
      <dgm:prSet/>
      <dgm:spPr/>
      <dgm:t>
        <a:bodyPr/>
        <a:lstStyle/>
        <a:p>
          <a:endParaRPr lang="es-ES" sz="1800">
            <a:solidFill>
              <a:schemeClr val="tx1"/>
            </a:solidFill>
            <a:latin typeface="Raleway Medium" panose="020B0603030101060003"/>
          </a:endParaRPr>
        </a:p>
      </dgm:t>
    </dgm:pt>
    <dgm:pt modelId="{67FCEE58-9013-42E6-A6F0-5AE3CD54DDE8}">
      <dgm:prSet phldrT="[Texto]" custT="1"/>
      <dgm:spPr/>
      <dgm:t>
        <a:bodyPr/>
        <a:lstStyle/>
        <a:p>
          <a:pPr algn="l"/>
          <a:r>
            <a:rPr lang="es-ES" sz="1800" dirty="0">
              <a:solidFill>
                <a:schemeClr val="tx1"/>
              </a:solidFill>
              <a:latin typeface="Raleway Medium" panose="020B0603030101060003"/>
            </a:rPr>
            <a:t>RECLAMOS</a:t>
          </a:r>
        </a:p>
      </dgm:t>
    </dgm:pt>
    <dgm:pt modelId="{44DE672B-9DF6-4D08-854D-DA19BB4C41BF}" type="parTrans" cxnId="{061A6DEF-28A8-405A-9A8C-C25D72732AE9}">
      <dgm:prSet/>
      <dgm:spPr/>
      <dgm:t>
        <a:bodyPr/>
        <a:lstStyle/>
        <a:p>
          <a:endParaRPr lang="es-ES" sz="1800">
            <a:solidFill>
              <a:schemeClr val="tx1"/>
            </a:solidFill>
            <a:latin typeface="Raleway Medium" panose="020B0603030101060003"/>
          </a:endParaRPr>
        </a:p>
      </dgm:t>
    </dgm:pt>
    <dgm:pt modelId="{165A5419-4CB4-47A6-A3D0-3AF7F05151BB}" type="sibTrans" cxnId="{061A6DEF-28A8-405A-9A8C-C25D72732AE9}">
      <dgm:prSet/>
      <dgm:spPr/>
      <dgm:t>
        <a:bodyPr/>
        <a:lstStyle/>
        <a:p>
          <a:endParaRPr lang="es-ES" sz="1800">
            <a:solidFill>
              <a:schemeClr val="tx1"/>
            </a:solidFill>
            <a:latin typeface="Raleway Medium" panose="020B0603030101060003"/>
          </a:endParaRPr>
        </a:p>
      </dgm:t>
    </dgm:pt>
    <dgm:pt modelId="{E16187F4-CD99-4DE2-855D-3CADA5B40EE3}">
      <dgm:prSet phldrT="[Texto]" custT="1"/>
      <dgm:spPr/>
      <dgm:t>
        <a:bodyPr/>
        <a:lstStyle/>
        <a:p>
          <a:pPr algn="ctr"/>
          <a:r>
            <a:rPr lang="es-ES" sz="2000" dirty="0">
              <a:solidFill>
                <a:schemeClr val="tx1"/>
              </a:solidFill>
              <a:latin typeface="Raleway Medium" panose="020B0603030101060003"/>
            </a:rPr>
            <a:t>2</a:t>
          </a:r>
          <a:br>
            <a:rPr lang="es-ES" sz="2000" dirty="0">
              <a:solidFill>
                <a:schemeClr val="tx1"/>
              </a:solidFill>
              <a:latin typeface="Raleway Medium" panose="020B0603030101060003"/>
            </a:rPr>
          </a:br>
          <a:r>
            <a:rPr lang="es-ES" sz="2000" dirty="0">
              <a:solidFill>
                <a:schemeClr val="tx1"/>
              </a:solidFill>
              <a:latin typeface="Raleway Medium" panose="020B0603030101060003"/>
            </a:rPr>
            <a:t>0,06%</a:t>
          </a:r>
        </a:p>
      </dgm:t>
    </dgm:pt>
    <dgm:pt modelId="{2731C778-3C2A-49E8-8F6A-DADEF2EBE685}" type="parTrans" cxnId="{6EFB5FD6-FF90-42E2-AA33-A809816E6ABC}">
      <dgm:prSet/>
      <dgm:spPr/>
      <dgm:t>
        <a:bodyPr/>
        <a:lstStyle/>
        <a:p>
          <a:endParaRPr lang="es-ES" sz="1800">
            <a:solidFill>
              <a:schemeClr val="tx1"/>
            </a:solidFill>
            <a:latin typeface="Raleway Medium" panose="020B0603030101060003"/>
          </a:endParaRPr>
        </a:p>
      </dgm:t>
    </dgm:pt>
    <dgm:pt modelId="{329534D2-6AE5-4EB5-98B0-9FC83BA89626}" type="sibTrans" cxnId="{6EFB5FD6-FF90-42E2-AA33-A809816E6ABC}">
      <dgm:prSet/>
      <dgm:spPr/>
      <dgm:t>
        <a:bodyPr/>
        <a:lstStyle/>
        <a:p>
          <a:endParaRPr lang="es-ES" sz="1800">
            <a:solidFill>
              <a:schemeClr val="tx1"/>
            </a:solidFill>
            <a:latin typeface="Raleway Medium" panose="020B0603030101060003"/>
          </a:endParaRPr>
        </a:p>
      </dgm:t>
    </dgm:pt>
    <dgm:pt modelId="{0FA3A385-A491-4937-B298-040261F448D6}">
      <dgm:prSet phldrT="[Texto]" custT="1"/>
      <dgm:spPr/>
      <dgm:t>
        <a:bodyPr/>
        <a:lstStyle/>
        <a:p>
          <a:r>
            <a:rPr lang="es-ES" sz="2000" dirty="0">
              <a:solidFill>
                <a:schemeClr val="tx1"/>
              </a:solidFill>
              <a:latin typeface="Raleway Medium" panose="020B0603030101060003"/>
            </a:rPr>
            <a:t>885</a:t>
          </a:r>
          <a:br>
            <a:rPr lang="es-ES" sz="2000" dirty="0">
              <a:solidFill>
                <a:schemeClr val="tx1"/>
              </a:solidFill>
              <a:latin typeface="Raleway Medium" panose="020B0603030101060003"/>
            </a:rPr>
          </a:br>
          <a:r>
            <a:rPr lang="es-ES" sz="2000" dirty="0">
              <a:solidFill>
                <a:schemeClr val="tx1"/>
              </a:solidFill>
              <a:latin typeface="Raleway Medium" panose="020B0603030101060003"/>
            </a:rPr>
            <a:t>26,58%</a:t>
          </a:r>
        </a:p>
      </dgm:t>
    </dgm:pt>
    <dgm:pt modelId="{216FC81F-95C5-493D-A23D-D4113901C122}" type="parTrans" cxnId="{13317C56-2C6A-4E45-ADE0-1899288757F6}">
      <dgm:prSet/>
      <dgm:spPr/>
      <dgm:t>
        <a:bodyPr/>
        <a:lstStyle/>
        <a:p>
          <a:endParaRPr lang="es-ES" sz="1800">
            <a:solidFill>
              <a:schemeClr val="tx1"/>
            </a:solidFill>
            <a:latin typeface="Raleway Medium" panose="020B0603030101060003"/>
          </a:endParaRPr>
        </a:p>
      </dgm:t>
    </dgm:pt>
    <dgm:pt modelId="{B5419B4F-5EF7-4082-B5A3-711416067F77}" type="sibTrans" cxnId="{13317C56-2C6A-4E45-ADE0-1899288757F6}">
      <dgm:prSet/>
      <dgm:spPr/>
      <dgm:t>
        <a:bodyPr/>
        <a:lstStyle/>
        <a:p>
          <a:endParaRPr lang="es-ES" sz="1800">
            <a:solidFill>
              <a:schemeClr val="tx1"/>
            </a:solidFill>
            <a:latin typeface="Raleway Medium" panose="020B0603030101060003"/>
          </a:endParaRPr>
        </a:p>
      </dgm:t>
    </dgm:pt>
    <dgm:pt modelId="{0B33E5D7-EBC0-4485-89F7-795F318506FD}">
      <dgm:prSet phldrT="[Texto]" custT="1"/>
      <dgm:spPr/>
      <dgm:t>
        <a:bodyPr/>
        <a:lstStyle/>
        <a:p>
          <a:r>
            <a:rPr lang="es-ES" sz="1400" dirty="0">
              <a:solidFill>
                <a:schemeClr val="tx1"/>
              </a:solidFill>
              <a:latin typeface="Raleway Medium" panose="020B0603030101060003"/>
            </a:rPr>
            <a:t>SUGERENCIAS</a:t>
          </a:r>
        </a:p>
      </dgm:t>
    </dgm:pt>
    <dgm:pt modelId="{6ED18A2D-289A-425F-8281-2B719F073CF5}" type="parTrans" cxnId="{8E6EC965-6209-4746-9FBD-AC1E1E53AC44}">
      <dgm:prSet/>
      <dgm:spPr/>
      <dgm:t>
        <a:bodyPr/>
        <a:lstStyle/>
        <a:p>
          <a:endParaRPr lang="es-ES" sz="1800">
            <a:solidFill>
              <a:schemeClr val="tx1"/>
            </a:solidFill>
            <a:latin typeface="Raleway Medium" panose="020B0603030101060003"/>
          </a:endParaRPr>
        </a:p>
      </dgm:t>
    </dgm:pt>
    <dgm:pt modelId="{943C2635-B37D-4E3A-91B2-935338C5CB6C}" type="sibTrans" cxnId="{8E6EC965-6209-4746-9FBD-AC1E1E53AC44}">
      <dgm:prSet/>
      <dgm:spPr/>
      <dgm:t>
        <a:bodyPr/>
        <a:lstStyle/>
        <a:p>
          <a:endParaRPr lang="es-ES" sz="1800">
            <a:solidFill>
              <a:schemeClr val="tx1"/>
            </a:solidFill>
            <a:latin typeface="Raleway Medium" panose="020B0603030101060003"/>
          </a:endParaRPr>
        </a:p>
      </dgm:t>
    </dgm:pt>
    <dgm:pt modelId="{F66BF25F-3232-45A3-881B-1068EAFE9350}">
      <dgm:prSet phldrT="[Texto]" custT="1"/>
      <dgm:spPr/>
      <dgm:t>
        <a:bodyPr/>
        <a:lstStyle/>
        <a:p>
          <a:r>
            <a:rPr lang="es-ES" sz="1800" dirty="0">
              <a:solidFill>
                <a:schemeClr val="tx1"/>
              </a:solidFill>
              <a:latin typeface="Raleway Medium" panose="020B0603030101060003"/>
            </a:rPr>
            <a:t>DENUNCIAS</a:t>
          </a:r>
        </a:p>
      </dgm:t>
    </dgm:pt>
    <dgm:pt modelId="{FBE20BA8-EFC3-4E52-8556-8FF6D4520920}" type="parTrans" cxnId="{FEDACB02-0FD9-444F-832E-E4970BDA9DA9}">
      <dgm:prSet/>
      <dgm:spPr/>
      <dgm:t>
        <a:bodyPr/>
        <a:lstStyle/>
        <a:p>
          <a:endParaRPr lang="es-ES" sz="1800">
            <a:solidFill>
              <a:schemeClr val="tx1"/>
            </a:solidFill>
            <a:latin typeface="Raleway Medium" panose="020B0603030101060003"/>
          </a:endParaRPr>
        </a:p>
      </dgm:t>
    </dgm:pt>
    <dgm:pt modelId="{4365B3A1-9670-4160-B223-426D12F2C2F5}" type="sibTrans" cxnId="{FEDACB02-0FD9-444F-832E-E4970BDA9DA9}">
      <dgm:prSet/>
      <dgm:spPr/>
      <dgm:t>
        <a:bodyPr/>
        <a:lstStyle/>
        <a:p>
          <a:endParaRPr lang="es-ES" sz="1800">
            <a:solidFill>
              <a:schemeClr val="tx1"/>
            </a:solidFill>
            <a:latin typeface="Raleway Medium" panose="020B0603030101060003"/>
          </a:endParaRPr>
        </a:p>
      </dgm:t>
    </dgm:pt>
    <dgm:pt modelId="{F06B92D7-7EA2-41FB-98A9-FDF83FA5DE17}">
      <dgm:prSet phldrT="[Texto]" custT="1"/>
      <dgm:spPr/>
      <dgm:t>
        <a:bodyPr/>
        <a:lstStyle/>
        <a:p>
          <a:r>
            <a:rPr lang="es-ES" sz="2000" dirty="0">
              <a:solidFill>
                <a:schemeClr val="tx1"/>
              </a:solidFill>
              <a:latin typeface="Raleway Medium" panose="020B0603030101060003"/>
            </a:rPr>
            <a:t>2</a:t>
          </a:r>
          <a:br>
            <a:rPr lang="es-ES" sz="2000" dirty="0">
              <a:solidFill>
                <a:schemeClr val="tx1"/>
              </a:solidFill>
              <a:latin typeface="Raleway Medium" panose="020B0603030101060003"/>
            </a:rPr>
          </a:br>
          <a:r>
            <a:rPr lang="es-ES" sz="2000" dirty="0">
              <a:solidFill>
                <a:schemeClr val="tx1"/>
              </a:solidFill>
              <a:latin typeface="Raleway Medium" panose="020B0603030101060003"/>
            </a:rPr>
            <a:t>0,06%</a:t>
          </a:r>
        </a:p>
      </dgm:t>
    </dgm:pt>
    <dgm:pt modelId="{26EFE03A-D784-4E73-A6A5-FBAA8C75E00F}" type="parTrans" cxnId="{6AAA44F8-0494-4BEF-B7D4-9719D1581D33}">
      <dgm:prSet/>
      <dgm:spPr/>
      <dgm:t>
        <a:bodyPr/>
        <a:lstStyle/>
        <a:p>
          <a:endParaRPr lang="es-ES" sz="1800">
            <a:solidFill>
              <a:schemeClr val="tx1"/>
            </a:solidFill>
            <a:latin typeface="Raleway Medium" panose="020B0603030101060003"/>
          </a:endParaRPr>
        </a:p>
      </dgm:t>
    </dgm:pt>
    <dgm:pt modelId="{1C113035-4D9A-42BC-BC01-679F46BCCC76}" type="sibTrans" cxnId="{6AAA44F8-0494-4BEF-B7D4-9719D1581D33}">
      <dgm:prSet/>
      <dgm:spPr/>
      <dgm:t>
        <a:bodyPr/>
        <a:lstStyle/>
        <a:p>
          <a:endParaRPr lang="es-ES" sz="1800">
            <a:solidFill>
              <a:schemeClr val="tx1"/>
            </a:solidFill>
            <a:latin typeface="Raleway Medium" panose="020B0603030101060003"/>
          </a:endParaRPr>
        </a:p>
      </dgm:t>
    </dgm:pt>
    <dgm:pt modelId="{2B30C5AC-A258-4EAE-8643-0E74622FC6F1}" type="pres">
      <dgm:prSet presAssocID="{16D5F4E3-1D60-42D2-87FE-4350F18BD9DF}" presName="compositeShape" presStyleCnt="0">
        <dgm:presLayoutVars>
          <dgm:chMax val="7"/>
          <dgm:dir/>
          <dgm:resizeHandles val="exact"/>
        </dgm:presLayoutVars>
      </dgm:prSet>
      <dgm:spPr/>
    </dgm:pt>
    <dgm:pt modelId="{A8F8CBD6-EBB0-426A-B039-C898CAB7D504}" type="pres">
      <dgm:prSet presAssocID="{16D5F4E3-1D60-42D2-87FE-4350F18BD9DF}" presName="wedge1" presStyleLbl="node1" presStyleIdx="0" presStyleCnt="5" custLinFactNeighborY="-1277"/>
      <dgm:spPr/>
    </dgm:pt>
    <dgm:pt modelId="{5FEECA1B-E0B4-4D5B-90BD-AB7E34E9F59D}" type="pres">
      <dgm:prSet presAssocID="{16D5F4E3-1D60-42D2-87FE-4350F18BD9DF}" presName="wedge1Tx" presStyleLbl="node1" presStyleIdx="0" presStyleCnt="5">
        <dgm:presLayoutVars>
          <dgm:chMax val="0"/>
          <dgm:chPref val="0"/>
          <dgm:bulletEnabled val="1"/>
        </dgm:presLayoutVars>
      </dgm:prSet>
      <dgm:spPr/>
    </dgm:pt>
    <dgm:pt modelId="{9C420C42-7D4F-48ED-9030-CFBD3C0F34D6}" type="pres">
      <dgm:prSet presAssocID="{16D5F4E3-1D60-42D2-87FE-4350F18BD9DF}" presName="wedge2" presStyleLbl="node1" presStyleIdx="1" presStyleCnt="5" custLinFactNeighborX="3869" custLinFactNeighborY="81"/>
      <dgm:spPr/>
    </dgm:pt>
    <dgm:pt modelId="{029B67A9-6B85-4DD0-A066-EBF106D1155A}" type="pres">
      <dgm:prSet presAssocID="{16D5F4E3-1D60-42D2-87FE-4350F18BD9DF}" presName="wedge2Tx" presStyleLbl="node1" presStyleIdx="1" presStyleCnt="5">
        <dgm:presLayoutVars>
          <dgm:chMax val="0"/>
          <dgm:chPref val="0"/>
          <dgm:bulletEnabled val="1"/>
        </dgm:presLayoutVars>
      </dgm:prSet>
      <dgm:spPr/>
    </dgm:pt>
    <dgm:pt modelId="{39373AC2-DFC6-4E20-88B8-17E86D9BA878}" type="pres">
      <dgm:prSet presAssocID="{16D5F4E3-1D60-42D2-87FE-4350F18BD9DF}" presName="wedge3" presStyleLbl="node1" presStyleIdx="2" presStyleCnt="5" custLinFactNeighborX="1101" custLinFactNeighborY="2321"/>
      <dgm:spPr/>
    </dgm:pt>
    <dgm:pt modelId="{CA8D3D88-5FF8-4996-AAEF-84CE0A393933}" type="pres">
      <dgm:prSet presAssocID="{16D5F4E3-1D60-42D2-87FE-4350F18BD9DF}" presName="wedge3Tx" presStyleLbl="node1" presStyleIdx="2" presStyleCnt="5">
        <dgm:presLayoutVars>
          <dgm:chMax val="0"/>
          <dgm:chPref val="0"/>
          <dgm:bulletEnabled val="1"/>
        </dgm:presLayoutVars>
      </dgm:prSet>
      <dgm:spPr/>
    </dgm:pt>
    <dgm:pt modelId="{51E74E8C-96F9-4447-A383-D21D8B2BB50A}" type="pres">
      <dgm:prSet presAssocID="{16D5F4E3-1D60-42D2-87FE-4350F18BD9DF}" presName="wedge4" presStyleLbl="node1" presStyleIdx="3" presStyleCnt="5" custLinFactNeighborX="-2743" custLinFactNeighborY="-300"/>
      <dgm:spPr/>
    </dgm:pt>
    <dgm:pt modelId="{072355FF-6E83-4C1D-9B45-6BCB8406996B}" type="pres">
      <dgm:prSet presAssocID="{16D5F4E3-1D60-42D2-87FE-4350F18BD9DF}" presName="wedge4Tx" presStyleLbl="node1" presStyleIdx="3" presStyleCnt="5">
        <dgm:presLayoutVars>
          <dgm:chMax val="0"/>
          <dgm:chPref val="0"/>
          <dgm:bulletEnabled val="1"/>
        </dgm:presLayoutVars>
      </dgm:prSet>
      <dgm:spPr/>
    </dgm:pt>
    <dgm:pt modelId="{8378A677-16E9-4168-8E8F-944FFA6A0290}" type="pres">
      <dgm:prSet presAssocID="{16D5F4E3-1D60-42D2-87FE-4350F18BD9DF}" presName="wedge5" presStyleLbl="node1" presStyleIdx="4" presStyleCnt="5" custLinFactNeighborX="-1199" custLinFactNeighborY="-5784"/>
      <dgm:spPr/>
    </dgm:pt>
    <dgm:pt modelId="{4501344A-5DF7-4DDD-846D-4E525F70D432}" type="pres">
      <dgm:prSet presAssocID="{16D5F4E3-1D60-42D2-87FE-4350F18BD9DF}" presName="wedge5Tx" presStyleLbl="node1" presStyleIdx="4" presStyleCnt="5">
        <dgm:presLayoutVars>
          <dgm:chMax val="0"/>
          <dgm:chPref val="0"/>
          <dgm:bulletEnabled val="1"/>
        </dgm:presLayoutVars>
      </dgm:prSet>
      <dgm:spPr/>
    </dgm:pt>
  </dgm:ptLst>
  <dgm:cxnLst>
    <dgm:cxn modelId="{FEDACB02-0FD9-444F-832E-E4970BDA9DA9}" srcId="{16D5F4E3-1D60-42D2-87FE-4350F18BD9DF}" destId="{F66BF25F-3232-45A3-881B-1068EAFE9350}" srcOrd="4" destOrd="0" parTransId="{FBE20BA8-EFC3-4E52-8556-8FF6D4520920}" sibTransId="{4365B3A1-9670-4160-B223-426D12F2C2F5}"/>
    <dgm:cxn modelId="{85D50C09-F524-4ECD-8B47-FCDAAB899487}" srcId="{E127E077-472F-409F-BEE3-7259E6F86438}" destId="{16069C5E-F32B-4CBF-A908-B0DD98A7EE47}" srcOrd="0" destOrd="0" parTransId="{BB2F0D57-2FE9-4277-A1A5-DF625399C641}" sibTransId="{BD7F059D-F726-4CC5-B111-CD08E9127D7E}"/>
    <dgm:cxn modelId="{D8727410-2BD4-40B0-8851-AC1D62C38D51}" type="presOf" srcId="{16069C5E-F32B-4CBF-A908-B0DD98A7EE47}" destId="{9C420C42-7D4F-48ED-9030-CFBD3C0F34D6}" srcOrd="0" destOrd="1" presId="urn:microsoft.com/office/officeart/2005/8/layout/chart3"/>
    <dgm:cxn modelId="{C762341B-9A6B-43F8-892E-B5CBCE3A0A71}" type="presOf" srcId="{0B33E5D7-EBC0-4485-89F7-795F318506FD}" destId="{51E74E8C-96F9-4447-A383-D21D8B2BB50A}" srcOrd="0" destOrd="0" presId="urn:microsoft.com/office/officeart/2005/8/layout/chart3"/>
    <dgm:cxn modelId="{3D581E24-BD07-438D-977D-E65F55EAB496}" srcId="{16D5F4E3-1D60-42D2-87FE-4350F18BD9DF}" destId="{319DA9B2-A7FB-46CC-95B5-1716ECDEC38E}" srcOrd="0" destOrd="0" parTransId="{D3742908-31BE-49E9-B7B5-F5CA00383DD8}" sibTransId="{34A262D4-F5D0-4799-BEB2-2DCFA4110B80}"/>
    <dgm:cxn modelId="{042E9F26-4693-4395-934C-1F4B39888EF3}" type="presOf" srcId="{CCE6A267-EB68-4D4D-A28E-AD5FB7593962}" destId="{A8F8CBD6-EBB0-426A-B039-C898CAB7D504}" srcOrd="0" destOrd="1" presId="urn:microsoft.com/office/officeart/2005/8/layout/chart3"/>
    <dgm:cxn modelId="{E5356B2A-0FC6-475C-8A95-04AD01464555}" type="presOf" srcId="{F06B92D7-7EA2-41FB-98A9-FDF83FA5DE17}" destId="{51E74E8C-96F9-4447-A383-D21D8B2BB50A}" srcOrd="0" destOrd="1" presId="urn:microsoft.com/office/officeart/2005/8/layout/chart3"/>
    <dgm:cxn modelId="{26E56D39-0AF9-401E-85A6-436CE743F61F}" type="presOf" srcId="{16069C5E-F32B-4CBF-A908-B0DD98A7EE47}" destId="{029B67A9-6B85-4DD0-A066-EBF106D1155A}" srcOrd="1" destOrd="1" presId="urn:microsoft.com/office/officeart/2005/8/layout/chart3"/>
    <dgm:cxn modelId="{5166283F-391D-4639-970C-431B86EB368A}" type="presOf" srcId="{16D5F4E3-1D60-42D2-87FE-4350F18BD9DF}" destId="{2B30C5AC-A258-4EAE-8643-0E74622FC6F1}" srcOrd="0" destOrd="0" presId="urn:microsoft.com/office/officeart/2005/8/layout/chart3"/>
    <dgm:cxn modelId="{B8586460-4F6F-4262-B6DE-F56E715A97C7}" type="presOf" srcId="{319DA9B2-A7FB-46CC-95B5-1716ECDEC38E}" destId="{5FEECA1B-E0B4-4D5B-90BD-AB7E34E9F59D}" srcOrd="1" destOrd="0" presId="urn:microsoft.com/office/officeart/2005/8/layout/chart3"/>
    <dgm:cxn modelId="{8E6EC965-6209-4746-9FBD-AC1E1E53AC44}" srcId="{16D5F4E3-1D60-42D2-87FE-4350F18BD9DF}" destId="{0B33E5D7-EBC0-4485-89F7-795F318506FD}" srcOrd="3" destOrd="0" parTransId="{6ED18A2D-289A-425F-8281-2B719F073CF5}" sibTransId="{943C2635-B37D-4E3A-91B2-935338C5CB6C}"/>
    <dgm:cxn modelId="{38B91166-E831-43C5-811B-94E5932C7E27}" type="presOf" srcId="{0B33E5D7-EBC0-4485-89F7-795F318506FD}" destId="{072355FF-6E83-4C1D-9B45-6BCB8406996B}" srcOrd="1" destOrd="0" presId="urn:microsoft.com/office/officeart/2005/8/layout/chart3"/>
    <dgm:cxn modelId="{B03EEA67-42E8-47B2-A7A6-8CFA4A323C7F}" type="presOf" srcId="{E16187F4-CD99-4DE2-855D-3CADA5B40EE3}" destId="{CA8D3D88-5FF8-4996-AAEF-84CE0A393933}" srcOrd="1" destOrd="1" presId="urn:microsoft.com/office/officeart/2005/8/layout/chart3"/>
    <dgm:cxn modelId="{D693EF47-CA40-4F03-9EDB-1FDAE21FB116}" type="presOf" srcId="{F66BF25F-3232-45A3-881B-1068EAFE9350}" destId="{8378A677-16E9-4168-8E8F-944FFA6A0290}" srcOrd="0" destOrd="0" presId="urn:microsoft.com/office/officeart/2005/8/layout/chart3"/>
    <dgm:cxn modelId="{078C1B49-EC9A-4641-8B25-4D7CABDA7FFD}" type="presOf" srcId="{0FA3A385-A491-4937-B298-040261F448D6}" destId="{8378A677-16E9-4168-8E8F-944FFA6A0290}" srcOrd="0" destOrd="1" presId="urn:microsoft.com/office/officeart/2005/8/layout/chart3"/>
    <dgm:cxn modelId="{C5B14856-F5A9-4539-B9DD-FA4B9D535647}" type="presOf" srcId="{E16187F4-CD99-4DE2-855D-3CADA5B40EE3}" destId="{39373AC2-DFC6-4E20-88B8-17E86D9BA878}" srcOrd="0" destOrd="1" presId="urn:microsoft.com/office/officeart/2005/8/layout/chart3"/>
    <dgm:cxn modelId="{13317C56-2C6A-4E45-ADE0-1899288757F6}" srcId="{F66BF25F-3232-45A3-881B-1068EAFE9350}" destId="{0FA3A385-A491-4937-B298-040261F448D6}" srcOrd="0" destOrd="0" parTransId="{216FC81F-95C5-493D-A23D-D4113901C122}" sibTransId="{B5419B4F-5EF7-4082-B5A3-711416067F77}"/>
    <dgm:cxn modelId="{1FB69C7D-537D-4F0C-AD3F-B3B6ABBF1459}" type="presOf" srcId="{319DA9B2-A7FB-46CC-95B5-1716ECDEC38E}" destId="{A8F8CBD6-EBB0-426A-B039-C898CAB7D504}" srcOrd="0" destOrd="0" presId="urn:microsoft.com/office/officeart/2005/8/layout/chart3"/>
    <dgm:cxn modelId="{9392DC7E-ECE7-490D-97EC-A9C8D5921E07}" type="presOf" srcId="{F06B92D7-7EA2-41FB-98A9-FDF83FA5DE17}" destId="{072355FF-6E83-4C1D-9B45-6BCB8406996B}" srcOrd="1" destOrd="1" presId="urn:microsoft.com/office/officeart/2005/8/layout/chart3"/>
    <dgm:cxn modelId="{3FAD7082-6676-4004-86AE-EF5159F102D9}" type="presOf" srcId="{67FCEE58-9013-42E6-A6F0-5AE3CD54DDE8}" destId="{39373AC2-DFC6-4E20-88B8-17E86D9BA878}" srcOrd="0" destOrd="0" presId="urn:microsoft.com/office/officeart/2005/8/layout/chart3"/>
    <dgm:cxn modelId="{4A59BF82-F762-4D23-AB8B-2FF277DC5CCF}" type="presOf" srcId="{0FA3A385-A491-4937-B298-040261F448D6}" destId="{4501344A-5DF7-4DDD-846D-4E525F70D432}" srcOrd="1" destOrd="1" presId="urn:microsoft.com/office/officeart/2005/8/layout/chart3"/>
    <dgm:cxn modelId="{55C448A6-9D7F-49B3-A0A6-663936041BB8}" srcId="{16D5F4E3-1D60-42D2-87FE-4350F18BD9DF}" destId="{E127E077-472F-409F-BEE3-7259E6F86438}" srcOrd="1" destOrd="0" parTransId="{6179D7B6-2A16-40EF-9B3C-30C976914611}" sibTransId="{2F6B77F1-00C1-475C-B7E4-0DD32BF33488}"/>
    <dgm:cxn modelId="{03BFECA9-9C45-4B5D-B6A5-8DBC5B23D24F}" type="presOf" srcId="{E127E077-472F-409F-BEE3-7259E6F86438}" destId="{9C420C42-7D4F-48ED-9030-CFBD3C0F34D6}" srcOrd="0" destOrd="0" presId="urn:microsoft.com/office/officeart/2005/8/layout/chart3"/>
    <dgm:cxn modelId="{69B548B3-917C-4FD4-A167-218743A0CC6D}" type="presOf" srcId="{E127E077-472F-409F-BEE3-7259E6F86438}" destId="{029B67A9-6B85-4DD0-A066-EBF106D1155A}" srcOrd="1" destOrd="0" presId="urn:microsoft.com/office/officeart/2005/8/layout/chart3"/>
    <dgm:cxn modelId="{C5ABE7B8-F9B5-4941-927F-D338E6EAB50A}" type="presOf" srcId="{F66BF25F-3232-45A3-881B-1068EAFE9350}" destId="{4501344A-5DF7-4DDD-846D-4E525F70D432}" srcOrd="1" destOrd="0" presId="urn:microsoft.com/office/officeart/2005/8/layout/chart3"/>
    <dgm:cxn modelId="{6EFB5FD6-FF90-42E2-AA33-A809816E6ABC}" srcId="{67FCEE58-9013-42E6-A6F0-5AE3CD54DDE8}" destId="{E16187F4-CD99-4DE2-855D-3CADA5B40EE3}" srcOrd="0" destOrd="0" parTransId="{2731C778-3C2A-49E8-8F6A-DADEF2EBE685}" sibTransId="{329534D2-6AE5-4EB5-98B0-9FC83BA89626}"/>
    <dgm:cxn modelId="{8BEBB2DA-F01B-41B7-95C2-C4C1EE4A0D59}" type="presOf" srcId="{CCE6A267-EB68-4D4D-A28E-AD5FB7593962}" destId="{5FEECA1B-E0B4-4D5B-90BD-AB7E34E9F59D}" srcOrd="1" destOrd="1" presId="urn:microsoft.com/office/officeart/2005/8/layout/chart3"/>
    <dgm:cxn modelId="{0F11E7E0-5CF2-4FDD-B189-E7545CF9562A}" srcId="{319DA9B2-A7FB-46CC-95B5-1716ECDEC38E}" destId="{CCE6A267-EB68-4D4D-A28E-AD5FB7593962}" srcOrd="0" destOrd="0" parTransId="{6EE2DA04-F54A-41D8-93AF-E8C14B496649}" sibTransId="{AC37D1E7-5E8F-455B-91CB-341177F09045}"/>
    <dgm:cxn modelId="{2477FEE9-E064-4174-A90B-D8C9550BE8A5}" type="presOf" srcId="{67FCEE58-9013-42E6-A6F0-5AE3CD54DDE8}" destId="{CA8D3D88-5FF8-4996-AAEF-84CE0A393933}" srcOrd="1" destOrd="0" presId="urn:microsoft.com/office/officeart/2005/8/layout/chart3"/>
    <dgm:cxn modelId="{061A6DEF-28A8-405A-9A8C-C25D72732AE9}" srcId="{16D5F4E3-1D60-42D2-87FE-4350F18BD9DF}" destId="{67FCEE58-9013-42E6-A6F0-5AE3CD54DDE8}" srcOrd="2" destOrd="0" parTransId="{44DE672B-9DF6-4D08-854D-DA19BB4C41BF}" sibTransId="{165A5419-4CB4-47A6-A3D0-3AF7F05151BB}"/>
    <dgm:cxn modelId="{6AAA44F8-0494-4BEF-B7D4-9719D1581D33}" srcId="{0B33E5D7-EBC0-4485-89F7-795F318506FD}" destId="{F06B92D7-7EA2-41FB-98A9-FDF83FA5DE17}" srcOrd="0" destOrd="0" parTransId="{26EFE03A-D784-4E73-A6A5-FBAA8C75E00F}" sibTransId="{1C113035-4D9A-42BC-BC01-679F46BCCC76}"/>
    <dgm:cxn modelId="{FC46CB13-0E82-4AF6-9AEC-8328C45193C0}" type="presParOf" srcId="{2B30C5AC-A258-4EAE-8643-0E74622FC6F1}" destId="{A8F8CBD6-EBB0-426A-B039-C898CAB7D504}" srcOrd="0" destOrd="0" presId="urn:microsoft.com/office/officeart/2005/8/layout/chart3"/>
    <dgm:cxn modelId="{DBB41E32-45D2-4199-9CC5-52916B2B2306}" type="presParOf" srcId="{2B30C5AC-A258-4EAE-8643-0E74622FC6F1}" destId="{5FEECA1B-E0B4-4D5B-90BD-AB7E34E9F59D}" srcOrd="1" destOrd="0" presId="urn:microsoft.com/office/officeart/2005/8/layout/chart3"/>
    <dgm:cxn modelId="{57A34BF2-B1FD-4738-9EB8-FE9B36BCAD12}" type="presParOf" srcId="{2B30C5AC-A258-4EAE-8643-0E74622FC6F1}" destId="{9C420C42-7D4F-48ED-9030-CFBD3C0F34D6}" srcOrd="2" destOrd="0" presId="urn:microsoft.com/office/officeart/2005/8/layout/chart3"/>
    <dgm:cxn modelId="{85E38360-A7DE-4F2E-BA78-B1044FC51092}" type="presParOf" srcId="{2B30C5AC-A258-4EAE-8643-0E74622FC6F1}" destId="{029B67A9-6B85-4DD0-A066-EBF106D1155A}" srcOrd="3" destOrd="0" presId="urn:microsoft.com/office/officeart/2005/8/layout/chart3"/>
    <dgm:cxn modelId="{D3CE0134-AC95-4084-8EF7-B94F1FA29738}" type="presParOf" srcId="{2B30C5AC-A258-4EAE-8643-0E74622FC6F1}" destId="{39373AC2-DFC6-4E20-88B8-17E86D9BA878}" srcOrd="4" destOrd="0" presId="urn:microsoft.com/office/officeart/2005/8/layout/chart3"/>
    <dgm:cxn modelId="{7EDC4C89-CE3B-4375-B5C7-9E39605DDEE9}" type="presParOf" srcId="{2B30C5AC-A258-4EAE-8643-0E74622FC6F1}" destId="{CA8D3D88-5FF8-4996-AAEF-84CE0A393933}" srcOrd="5" destOrd="0" presId="urn:microsoft.com/office/officeart/2005/8/layout/chart3"/>
    <dgm:cxn modelId="{2E9B354E-E468-4EF1-9A36-37D7C904083A}" type="presParOf" srcId="{2B30C5AC-A258-4EAE-8643-0E74622FC6F1}" destId="{51E74E8C-96F9-4447-A383-D21D8B2BB50A}" srcOrd="6" destOrd="0" presId="urn:microsoft.com/office/officeart/2005/8/layout/chart3"/>
    <dgm:cxn modelId="{A9BDF870-F503-4233-83EB-D0A72B01DA1F}" type="presParOf" srcId="{2B30C5AC-A258-4EAE-8643-0E74622FC6F1}" destId="{072355FF-6E83-4C1D-9B45-6BCB8406996B}" srcOrd="7" destOrd="0" presId="urn:microsoft.com/office/officeart/2005/8/layout/chart3"/>
    <dgm:cxn modelId="{2B324C6C-5F8A-4773-8896-2C8413AA4E77}" type="presParOf" srcId="{2B30C5AC-A258-4EAE-8643-0E74622FC6F1}" destId="{8378A677-16E9-4168-8E8F-944FFA6A0290}" srcOrd="8" destOrd="0" presId="urn:microsoft.com/office/officeart/2005/8/layout/chart3"/>
    <dgm:cxn modelId="{0291FCDC-2A43-4609-99FF-570B6963CB1A}" type="presParOf" srcId="{2B30C5AC-A258-4EAE-8643-0E74622FC6F1}" destId="{4501344A-5DF7-4DDD-846D-4E525F70D432}"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8CBD6-EBB0-426A-B039-C898CAB7D504}">
      <dsp:nvSpPr>
        <dsp:cNvPr id="0" name=""/>
        <dsp:cNvSpPr/>
      </dsp:nvSpPr>
      <dsp:spPr>
        <a:xfrm>
          <a:off x="1867814" y="265640"/>
          <a:ext cx="4551680" cy="4551680"/>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Raleway Medium" panose="020B0603030101060003"/>
            </a:rPr>
            <a:t>PETICIONES</a:t>
          </a:r>
        </a:p>
        <a:p>
          <a:pPr marL="228600" lvl="1" indent="-228600" algn="l" defTabSz="889000">
            <a:lnSpc>
              <a:spcPct val="90000"/>
            </a:lnSpc>
            <a:spcBef>
              <a:spcPct val="0"/>
            </a:spcBef>
            <a:spcAft>
              <a:spcPct val="15000"/>
            </a:spcAft>
            <a:buChar char="•"/>
          </a:pPr>
          <a:r>
            <a:rPr lang="es-ES" sz="2000" kern="1200" dirty="0">
              <a:solidFill>
                <a:schemeClr val="tx1"/>
              </a:solidFill>
              <a:latin typeface="Raleway Medium" panose="020B0603030101060003"/>
            </a:rPr>
            <a:t>2434 </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73,12%</a:t>
          </a:r>
        </a:p>
      </dsp:txBody>
      <dsp:txXfrm>
        <a:off x="4201092" y="945683"/>
        <a:ext cx="1544320" cy="1056640"/>
      </dsp:txXfrm>
    </dsp:sp>
    <dsp:sp modelId="{9C420C42-7D4F-48ED-9030-CFBD3C0F34D6}">
      <dsp:nvSpPr>
        <dsp:cNvPr id="0" name=""/>
        <dsp:cNvSpPr/>
      </dsp:nvSpPr>
      <dsp:spPr>
        <a:xfrm>
          <a:off x="1884609" y="546908"/>
          <a:ext cx="4551680" cy="4551680"/>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Raleway Medium" panose="020B0603030101060003"/>
            </a:rPr>
            <a:t>QUEJAS</a:t>
          </a:r>
        </a:p>
        <a:p>
          <a:pPr marL="228600" lvl="1" indent="-228600" algn="l" defTabSz="889000">
            <a:lnSpc>
              <a:spcPct val="90000"/>
            </a:lnSpc>
            <a:spcBef>
              <a:spcPct val="0"/>
            </a:spcBef>
            <a:spcAft>
              <a:spcPct val="15000"/>
            </a:spcAft>
            <a:buChar char="•"/>
          </a:pPr>
          <a:r>
            <a:rPr lang="es-ES" sz="2000" kern="1200" dirty="0">
              <a:solidFill>
                <a:schemeClr val="tx1"/>
              </a:solidFill>
              <a:latin typeface="Raleway Medium" panose="020B0603030101060003"/>
            </a:rPr>
            <a:t>6</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0,18%</a:t>
          </a:r>
        </a:p>
      </dsp:txBody>
      <dsp:txXfrm>
        <a:off x="4859458" y="2606001"/>
        <a:ext cx="1354666" cy="1143338"/>
      </dsp:txXfrm>
    </dsp:sp>
    <dsp:sp modelId="{39373AC2-DFC6-4E20-88B8-17E86D9BA878}">
      <dsp:nvSpPr>
        <dsp:cNvPr id="0" name=""/>
        <dsp:cNvSpPr/>
      </dsp:nvSpPr>
      <dsp:spPr>
        <a:xfrm>
          <a:off x="1758619" y="648865"/>
          <a:ext cx="4551680" cy="4551680"/>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Raleway Medium" panose="020B0603030101060003"/>
            </a:rPr>
            <a:t>RECLAMOS</a:t>
          </a:r>
        </a:p>
        <a:p>
          <a:pPr marL="228600" lvl="1" indent="-228600" algn="ctr" defTabSz="889000">
            <a:lnSpc>
              <a:spcPct val="90000"/>
            </a:lnSpc>
            <a:spcBef>
              <a:spcPct val="0"/>
            </a:spcBef>
            <a:spcAft>
              <a:spcPct val="15000"/>
            </a:spcAft>
            <a:buChar char="•"/>
          </a:pPr>
          <a:r>
            <a:rPr lang="es-ES" sz="2000" kern="1200" dirty="0">
              <a:solidFill>
                <a:schemeClr val="tx1"/>
              </a:solidFill>
              <a:latin typeface="Raleway Medium" panose="020B0603030101060003"/>
            </a:rPr>
            <a:t>2</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0,06%</a:t>
          </a:r>
        </a:p>
      </dsp:txBody>
      <dsp:txXfrm>
        <a:off x="3221659" y="4062626"/>
        <a:ext cx="1625600" cy="975360"/>
      </dsp:txXfrm>
    </dsp:sp>
    <dsp:sp modelId="{51E74E8C-96F9-4447-A383-D21D8B2BB50A}">
      <dsp:nvSpPr>
        <dsp:cNvPr id="0" name=""/>
        <dsp:cNvSpPr/>
      </dsp:nvSpPr>
      <dsp:spPr>
        <a:xfrm>
          <a:off x="1583652" y="529566"/>
          <a:ext cx="4551680" cy="4551680"/>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s-ES" sz="1400" kern="1200" dirty="0">
              <a:solidFill>
                <a:schemeClr val="tx1"/>
              </a:solidFill>
              <a:latin typeface="Raleway Medium" panose="020B0603030101060003"/>
            </a:rPr>
            <a:t>SUGERENCIAS</a:t>
          </a:r>
        </a:p>
        <a:p>
          <a:pPr marL="228600" lvl="1" indent="-228600" algn="l" defTabSz="889000">
            <a:lnSpc>
              <a:spcPct val="90000"/>
            </a:lnSpc>
            <a:spcBef>
              <a:spcPct val="0"/>
            </a:spcBef>
            <a:spcAft>
              <a:spcPct val="15000"/>
            </a:spcAft>
            <a:buChar char="•"/>
          </a:pPr>
          <a:r>
            <a:rPr lang="es-ES" sz="2000" kern="1200" dirty="0">
              <a:solidFill>
                <a:schemeClr val="tx1"/>
              </a:solidFill>
              <a:latin typeface="Raleway Medium" panose="020B0603030101060003"/>
            </a:rPr>
            <a:t>2</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0,06%</a:t>
          </a:r>
        </a:p>
      </dsp:txBody>
      <dsp:txXfrm>
        <a:off x="1800399" y="2588659"/>
        <a:ext cx="1354666" cy="1143338"/>
      </dsp:txXfrm>
    </dsp:sp>
    <dsp:sp modelId="{8378A677-16E9-4168-8E8F-944FFA6A0290}">
      <dsp:nvSpPr>
        <dsp:cNvPr id="0" name=""/>
        <dsp:cNvSpPr/>
      </dsp:nvSpPr>
      <dsp:spPr>
        <a:xfrm>
          <a:off x="1653930" y="279952"/>
          <a:ext cx="4551680" cy="4551680"/>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Raleway Medium" panose="020B0603030101060003"/>
            </a:rPr>
            <a:t>DENUNCIAS</a:t>
          </a:r>
        </a:p>
        <a:p>
          <a:pPr marL="228600" lvl="1" indent="-228600" algn="l" defTabSz="889000">
            <a:lnSpc>
              <a:spcPct val="90000"/>
            </a:lnSpc>
            <a:spcBef>
              <a:spcPct val="0"/>
            </a:spcBef>
            <a:spcAft>
              <a:spcPct val="15000"/>
            </a:spcAft>
            <a:buChar char="•"/>
          </a:pPr>
          <a:r>
            <a:rPr lang="es-ES" sz="2000" kern="1200" dirty="0">
              <a:solidFill>
                <a:schemeClr val="tx1"/>
              </a:solidFill>
              <a:latin typeface="Raleway Medium" panose="020B0603030101060003"/>
            </a:rPr>
            <a:t>885</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26,58%</a:t>
          </a:r>
        </a:p>
      </dsp:txBody>
      <dsp:txXfrm>
        <a:off x="2317717" y="973541"/>
        <a:ext cx="1544320" cy="105664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0.47496</cdr:x>
      <cdr:y>0.28028</cdr:y>
    </cdr:from>
    <cdr:to>
      <cdr:x>0.77522</cdr:x>
      <cdr:y>0.44989</cdr:y>
    </cdr:to>
    <cdr:sp macro="" textlink="">
      <cdr:nvSpPr>
        <cdr:cNvPr id="2" name="CuadroTexto 1">
          <a:extLst xmlns:a="http://schemas.openxmlformats.org/drawingml/2006/main">
            <a:ext uri="{FF2B5EF4-FFF2-40B4-BE49-F238E27FC236}">
              <a16:creationId xmlns:a16="http://schemas.microsoft.com/office/drawing/2014/main" id="{F0E12311-14D2-0518-0737-048F60FECC92}"/>
            </a:ext>
          </a:extLst>
        </cdr:cNvPr>
        <cdr:cNvSpPr txBox="1"/>
      </cdr:nvSpPr>
      <cdr:spPr>
        <a:xfrm xmlns:a="http://schemas.openxmlformats.org/drawingml/2006/main">
          <a:off x="5740924" y="1511038"/>
          <a:ext cx="362931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0.46872</cdr:x>
      <cdr:y>0.28028</cdr:y>
    </cdr:from>
    <cdr:to>
      <cdr:x>0.59116</cdr:x>
      <cdr:y>0.44989</cdr:y>
    </cdr:to>
    <cdr:sp macro="" textlink="">
      <cdr:nvSpPr>
        <cdr:cNvPr id="3" name="CuadroTexto 2">
          <a:extLst xmlns:a="http://schemas.openxmlformats.org/drawingml/2006/main">
            <a:ext uri="{FF2B5EF4-FFF2-40B4-BE49-F238E27FC236}">
              <a16:creationId xmlns:a16="http://schemas.microsoft.com/office/drawing/2014/main" id="{35414435-9590-AC55-CECB-16D797CF57D1}"/>
            </a:ext>
          </a:extLst>
        </cdr:cNvPr>
        <cdr:cNvSpPr txBox="1"/>
      </cdr:nvSpPr>
      <cdr:spPr>
        <a:xfrm xmlns:a="http://schemas.openxmlformats.org/drawingml/2006/main">
          <a:off x="5665509" y="1511038"/>
          <a:ext cx="148000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0.42998</cdr:x>
      <cdr:y>0.47437</cdr:y>
    </cdr:from>
    <cdr:to>
      <cdr:x>0.50563</cdr:x>
      <cdr:y>0.64398</cdr:y>
    </cdr:to>
    <cdr:sp macro="" textlink="">
      <cdr:nvSpPr>
        <cdr:cNvPr id="4" name="CuadroTexto 3">
          <a:extLst xmlns:a="http://schemas.openxmlformats.org/drawingml/2006/main">
            <a:ext uri="{FF2B5EF4-FFF2-40B4-BE49-F238E27FC236}">
              <a16:creationId xmlns:a16="http://schemas.microsoft.com/office/drawing/2014/main" id="{B8F36507-2BFA-27A4-D18F-E8C63AD7F267}"/>
            </a:ext>
          </a:extLst>
        </cdr:cNvPr>
        <cdr:cNvSpPr txBox="1"/>
      </cdr:nvSpPr>
      <cdr:spPr>
        <a:xfrm xmlns:a="http://schemas.openxmlformats.org/drawingml/2006/main">
          <a:off x="5197312" y="25574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b="1" dirty="0">
              <a:effectLst>
                <a:outerShdw blurRad="38100" dist="38100" dir="2700000" algn="tl">
                  <a:srgbClr val="000000">
                    <a:alpha val="43137"/>
                  </a:srgbClr>
                </a:outerShdw>
              </a:effectLst>
            </a:rPr>
            <a:t>Nota</a:t>
          </a:r>
          <a:r>
            <a:rPr lang="es-MX" dirty="0">
              <a:effectLst>
                <a:outerShdw blurRad="38100" dist="38100" dir="2700000" algn="tl">
                  <a:srgbClr val="000000">
                    <a:alpha val="43137"/>
                  </a:srgbClr>
                </a:outerShdw>
              </a:effectLst>
            </a:rPr>
            <a:t>: En cuanto al total de las denuncias el 32% son atendidas por la</a:t>
          </a:r>
        </a:p>
        <a:p xmlns:a="http://schemas.openxmlformats.org/drawingml/2006/main">
          <a:r>
            <a:rPr lang="es-MX" dirty="0">
              <a:effectLst>
                <a:outerShdw blurRad="38100" dist="38100" dir="2700000" algn="tl">
                  <a:srgbClr val="000000">
                    <a:alpha val="43137"/>
                  </a:srgbClr>
                </a:outerShdw>
              </a:effectLst>
            </a:rPr>
            <a:t>URIA (293 denuncias).</a:t>
          </a:r>
          <a:endParaRPr lang="es-CO" sz="1100" dirty="0">
            <a:effectLst>
              <a:outerShdw blurRad="38100" dist="38100" dir="2700000" algn="tl">
                <a:srgbClr val="000000">
                  <a:alpha val="43137"/>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0.54888</cdr:x>
      <cdr:y>0.23922</cdr:y>
    </cdr:from>
    <cdr:to>
      <cdr:x>1</cdr:x>
      <cdr:y>0.4091</cdr:y>
    </cdr:to>
    <cdr:sp macro="" textlink="">
      <cdr:nvSpPr>
        <cdr:cNvPr id="2" name="CuadroTexto 1">
          <a:extLst xmlns:a="http://schemas.openxmlformats.org/drawingml/2006/main">
            <a:ext uri="{FF2B5EF4-FFF2-40B4-BE49-F238E27FC236}">
              <a16:creationId xmlns:a16="http://schemas.microsoft.com/office/drawing/2014/main" id="{F5865B75-CFDB-2BC6-F0A9-C963F06A33D6}"/>
            </a:ext>
          </a:extLst>
        </cdr:cNvPr>
        <cdr:cNvSpPr txBox="1"/>
      </cdr:nvSpPr>
      <cdr:spPr>
        <a:xfrm xmlns:a="http://schemas.openxmlformats.org/drawingml/2006/main">
          <a:off x="5679346" y="1287624"/>
          <a:ext cx="466781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b="1" dirty="0">
              <a:effectLst>
                <a:outerShdw blurRad="38100" dist="38100" dir="2700000" algn="tl">
                  <a:srgbClr val="000000">
                    <a:alpha val="43137"/>
                  </a:srgbClr>
                </a:outerShdw>
              </a:effectLst>
            </a:rPr>
            <a:t>Nota: </a:t>
          </a:r>
          <a:r>
            <a:rPr lang="es-MX" dirty="0">
              <a:effectLst>
                <a:outerShdw blurRad="38100" dist="38100" dir="2700000" algn="tl">
                  <a:srgbClr val="000000">
                    <a:alpha val="43137"/>
                  </a:srgbClr>
                </a:outerShdw>
              </a:effectLst>
            </a:rPr>
            <a:t>La Alcaldía de Calarcá y la Alcaldía de Montenegro, son las dos alcaldías </a:t>
          </a:r>
        </a:p>
        <a:p xmlns:a="http://schemas.openxmlformats.org/drawingml/2006/main">
          <a:r>
            <a:rPr lang="es-MX" dirty="0">
              <a:effectLst>
                <a:outerShdw blurRad="38100" dist="38100" dir="2700000" algn="tl">
                  <a:srgbClr val="000000">
                    <a:alpha val="43137"/>
                  </a:srgbClr>
                </a:outerShdw>
              </a:effectLst>
            </a:rPr>
            <a:t>que más PQRS r</a:t>
          </a:r>
          <a:r>
            <a:rPr lang="es-MX" sz="1050" dirty="0">
              <a:effectLst>
                <a:outerShdw blurRad="38100" dist="38100" dir="2700000" algn="tl">
                  <a:srgbClr val="000000">
                    <a:alpha val="43137"/>
                  </a:srgbClr>
                </a:outerShdw>
              </a:effectLst>
            </a:rPr>
            <a:t>adicaron en el semestre.</a:t>
          </a:r>
          <a:endParaRPr lang="es-CO" sz="1100" dirty="0">
            <a:effectLst>
              <a:outerShdw blurRad="38100" dist="38100" dir="2700000" algn="tl">
                <a:srgbClr val="000000">
                  <a:alpha val="43137"/>
                </a:srgbClr>
              </a:outerShdw>
            </a:effectLs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5B416-56A9-4F70-AA27-4311069CBF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FF76AAF-CC87-4DAC-BEFB-346A3DF01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CB820FC-158F-4732-B677-C215A904744E}"/>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5" name="Marcador de pie de página 4">
            <a:extLst>
              <a:ext uri="{FF2B5EF4-FFF2-40B4-BE49-F238E27FC236}">
                <a16:creationId xmlns:a16="http://schemas.microsoft.com/office/drawing/2014/main" id="{CB7933BC-F5B1-4DC6-8E1C-0B5BDB8DE7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E55694C-43E1-4C9B-AD9F-5A7C31C6638E}"/>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2876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CB6B5-3FA7-4B3C-8D09-D24AE17AC80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97E1D3D-35DF-4BD3-A56F-FF2154EC1E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75A4142-BAC0-4E98-9F42-1E0296C1BAF9}"/>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5" name="Marcador de pie de página 4">
            <a:extLst>
              <a:ext uri="{FF2B5EF4-FFF2-40B4-BE49-F238E27FC236}">
                <a16:creationId xmlns:a16="http://schemas.microsoft.com/office/drawing/2014/main" id="{B74F06A8-32EB-45AD-ADE6-EA474620D5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7C376C3-16DD-4316-85F9-BF7A056D167B}"/>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916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5D4100-38EA-472F-AD87-1DBE73F944B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4DBA95E-0A9E-422B-B558-3C22602523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D22CCB0-B9A3-46C3-BF00-8434C7D0CF15}"/>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5" name="Marcador de pie de página 4">
            <a:extLst>
              <a:ext uri="{FF2B5EF4-FFF2-40B4-BE49-F238E27FC236}">
                <a16:creationId xmlns:a16="http://schemas.microsoft.com/office/drawing/2014/main" id="{C9FE113D-5FC1-4F72-83D9-E20DD8F1FD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4FD8C8-2570-40A4-9478-8C5CA4399D6D}"/>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00008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2DA8C-6552-41C3-8306-42C870E4A4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4E65C94-3660-4374-A20E-B58D8A368A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CF15F5-08F5-4ACE-94D4-CFA5C178AE36}"/>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5" name="Marcador de pie de página 4">
            <a:extLst>
              <a:ext uri="{FF2B5EF4-FFF2-40B4-BE49-F238E27FC236}">
                <a16:creationId xmlns:a16="http://schemas.microsoft.com/office/drawing/2014/main" id="{1A186750-75C9-4416-AE4E-1857AAACEDE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76AC87-22A8-449E-9329-2D00E3C379E5}"/>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54523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39FCE-C242-4948-9569-7B11D369CA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FE98A2D-0296-4813-B8D7-6A47802CE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EF1D20A-09C1-40BB-906A-AD490082A235}"/>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5" name="Marcador de pie de página 4">
            <a:extLst>
              <a:ext uri="{FF2B5EF4-FFF2-40B4-BE49-F238E27FC236}">
                <a16:creationId xmlns:a16="http://schemas.microsoft.com/office/drawing/2014/main" id="{D051CEF9-C6AD-4AFD-8A8F-C9AC01841C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DC9FE1-F607-486F-B808-8046C509307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421629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C9BBD-9A07-4AB8-8EF8-EF42945777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9EE417-A39D-4E97-899D-0E72611B13D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298A047-4172-4156-8620-426C410913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6073362-ECFC-47CF-90D4-F21329C97EA9}"/>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6" name="Marcador de pie de página 5">
            <a:extLst>
              <a:ext uri="{FF2B5EF4-FFF2-40B4-BE49-F238E27FC236}">
                <a16:creationId xmlns:a16="http://schemas.microsoft.com/office/drawing/2014/main" id="{493E0B78-E2A9-4AFE-BED6-06BA744D92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0DD607F-73B4-47AD-994C-AE7A5730591F}"/>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657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56E0-17F8-464A-B54E-02D5445AD8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C6529FC-3CBA-478A-A55D-CB2577E2A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692F3A-082A-448F-91B7-293D4305A49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BEA7FFD-B0FC-4FDB-8F1E-806E90523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D520A0-F3FA-4511-9003-38D32795AD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A5D98A1-BEF9-4E73-941C-278C92C42FB9}"/>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8" name="Marcador de pie de página 7">
            <a:extLst>
              <a:ext uri="{FF2B5EF4-FFF2-40B4-BE49-F238E27FC236}">
                <a16:creationId xmlns:a16="http://schemas.microsoft.com/office/drawing/2014/main" id="{FB036AE7-A8A8-49D1-9415-5E3181577C0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1A7845B-6F2C-40C8-9ABC-E13AA1155121}"/>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205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AA545-83D9-4BF2-9940-2B3D8CD1E79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489D35C-92F5-476D-A857-B3E5B3C552BF}"/>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4" name="Marcador de pie de página 3">
            <a:extLst>
              <a:ext uri="{FF2B5EF4-FFF2-40B4-BE49-F238E27FC236}">
                <a16:creationId xmlns:a16="http://schemas.microsoft.com/office/drawing/2014/main" id="{BE7097C1-7D34-48B6-9723-A0904B89A85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DD24AC8-D9B0-46BC-9E0B-A145174D271A}"/>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338893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A70B63-1C55-4908-811A-4438942E57ED}"/>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3" name="Marcador de pie de página 2">
            <a:extLst>
              <a:ext uri="{FF2B5EF4-FFF2-40B4-BE49-F238E27FC236}">
                <a16:creationId xmlns:a16="http://schemas.microsoft.com/office/drawing/2014/main" id="{9104007F-A581-4161-B499-F635520CB75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754D141-3137-4E7F-9405-6E24B783150C}"/>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0042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D2900-62E0-42C7-A08D-67231AC88D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A66013-18F3-4326-B1EE-44E7AA3F07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BE9DAA3-B1DD-41DB-8BE5-5A02BA6A3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6BA303-F1F0-47EC-87A3-2165A77742D7}"/>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6" name="Marcador de pie de página 5">
            <a:extLst>
              <a:ext uri="{FF2B5EF4-FFF2-40B4-BE49-F238E27FC236}">
                <a16:creationId xmlns:a16="http://schemas.microsoft.com/office/drawing/2014/main" id="{B32FB442-F004-4237-9D1D-4C062A26EC6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4C86E4C-02B6-49C9-B360-6B6AE6B1B5D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96306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4D69F-E93D-4C09-92AF-6F21A393D8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D241FD6-DB9C-4167-A463-6CB980C53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4777974-0EDB-4A52-8B37-166B6CD3B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0717EF-FBA6-4B94-92C8-B6789A491799}"/>
              </a:ext>
            </a:extLst>
          </p:cNvPr>
          <p:cNvSpPr>
            <a:spLocks noGrp="1"/>
          </p:cNvSpPr>
          <p:nvPr>
            <p:ph type="dt" sz="half" idx="10"/>
          </p:nvPr>
        </p:nvSpPr>
        <p:spPr/>
        <p:txBody>
          <a:bodyPr/>
          <a:lstStyle/>
          <a:p>
            <a:fld id="{87E2A535-B2AD-417B-A1FF-8913BB504B4D}" type="datetimeFigureOut">
              <a:rPr lang="es-CO" smtClean="0"/>
              <a:t>20/09/2022</a:t>
            </a:fld>
            <a:endParaRPr lang="es-CO"/>
          </a:p>
        </p:txBody>
      </p:sp>
      <p:sp>
        <p:nvSpPr>
          <p:cNvPr id="6" name="Marcador de pie de página 5">
            <a:extLst>
              <a:ext uri="{FF2B5EF4-FFF2-40B4-BE49-F238E27FC236}">
                <a16:creationId xmlns:a16="http://schemas.microsoft.com/office/drawing/2014/main" id="{E4222DF1-2EEC-4EC3-86AB-BF76A1A43D9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7FDEB-59AA-47A2-B901-8C9E0630CCC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8510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A1D5541-26BC-44B9-93DC-E42C52889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CF3971-61B4-46D8-A34A-FABE61CBC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403AA6F-EA8C-4E8A-A56F-2EAF56C8D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2A535-B2AD-417B-A1FF-8913BB504B4D}" type="datetimeFigureOut">
              <a:rPr lang="es-CO" smtClean="0"/>
              <a:t>20/09/2022</a:t>
            </a:fld>
            <a:endParaRPr lang="es-CO"/>
          </a:p>
        </p:txBody>
      </p:sp>
      <p:sp>
        <p:nvSpPr>
          <p:cNvPr id="5" name="Marcador de pie de página 4">
            <a:extLst>
              <a:ext uri="{FF2B5EF4-FFF2-40B4-BE49-F238E27FC236}">
                <a16:creationId xmlns:a16="http://schemas.microsoft.com/office/drawing/2014/main" id="{1D47380D-FE76-4479-98ED-8D1F59139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07D6CF2-FC99-4F3F-99E9-999CE805E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59FAA-4DE8-4234-89F8-D954F6981ED9}" type="slidenum">
              <a:rPr lang="es-CO" smtClean="0"/>
              <a:t>‹Nº›</a:t>
            </a:fld>
            <a:endParaRPr lang="es-CO"/>
          </a:p>
        </p:txBody>
      </p:sp>
    </p:spTree>
    <p:extLst>
      <p:ext uri="{BB962C8B-B14F-4D97-AF65-F5344CB8AC3E}">
        <p14:creationId xmlns:p14="http://schemas.microsoft.com/office/powerpoint/2010/main" val="423532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8085FC-98C1-417B-BA18-F16E3A169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8846"/>
            <a:ext cx="12192000" cy="6859332"/>
          </a:xfrm>
          <a:prstGeom prst="rect">
            <a:avLst/>
          </a:prstGeom>
        </p:spPr>
      </p:pic>
      <p:sp>
        <p:nvSpPr>
          <p:cNvPr id="3" name="CuadroTexto 2"/>
          <p:cNvSpPr txBox="1"/>
          <p:nvPr/>
        </p:nvSpPr>
        <p:spPr>
          <a:xfrm>
            <a:off x="4577831" y="4165599"/>
            <a:ext cx="3254954" cy="800219"/>
          </a:xfrm>
          <a:prstGeom prst="rect">
            <a:avLst/>
          </a:prstGeom>
          <a:noFill/>
        </p:spPr>
        <p:txBody>
          <a:bodyPr wrap="square" rtlCol="0">
            <a:spAutoFit/>
          </a:bodyPr>
          <a:lstStyle/>
          <a:p>
            <a:r>
              <a:rPr lang="es-CO" sz="2800" dirty="0">
                <a:solidFill>
                  <a:schemeClr val="bg1"/>
                </a:solidFill>
                <a:latin typeface="Raleway Medium" panose="020B0603030101060003" pitchFamily="34" charset="0"/>
              </a:rPr>
              <a:t>JULIO 05 DE 2022</a:t>
            </a:r>
            <a:endParaRPr lang="en-US" sz="2800" dirty="0">
              <a:solidFill>
                <a:schemeClr val="bg1"/>
              </a:solidFill>
              <a:latin typeface="Raleway Medium" panose="020B0603030101060003" pitchFamily="34" charset="0"/>
            </a:endParaRPr>
          </a:p>
          <a:p>
            <a:endParaRPr lang="en-US" dirty="0"/>
          </a:p>
        </p:txBody>
      </p:sp>
      <p:sp>
        <p:nvSpPr>
          <p:cNvPr id="2" name="Título 1">
            <a:extLst>
              <a:ext uri="{FF2B5EF4-FFF2-40B4-BE49-F238E27FC236}">
                <a16:creationId xmlns:a16="http://schemas.microsoft.com/office/drawing/2014/main" id="{4F940D8A-DFED-4B5B-8A94-9F4D45553DFC}"/>
              </a:ext>
            </a:extLst>
          </p:cNvPr>
          <p:cNvSpPr>
            <a:spLocks noGrp="1"/>
          </p:cNvSpPr>
          <p:nvPr>
            <p:ph type="ctrTitle"/>
          </p:nvPr>
        </p:nvSpPr>
        <p:spPr>
          <a:xfrm>
            <a:off x="751935" y="2176041"/>
            <a:ext cx="10688129" cy="1989558"/>
          </a:xfrm>
        </p:spPr>
        <p:txBody>
          <a:bodyPr>
            <a:noAutofit/>
          </a:bodyPr>
          <a:lstStyle/>
          <a:p>
            <a:r>
              <a:rPr lang="es-CO" sz="4400" dirty="0">
                <a:solidFill>
                  <a:schemeClr val="bg1"/>
                </a:solidFill>
                <a:latin typeface="Raleway Black" panose="020B0A03030101060003" pitchFamily="34" charset="0"/>
              </a:rPr>
              <a:t>Informe de Peticiones, Quejas, Reclamos, Sugerencias y Denuncias (PQRSD)</a:t>
            </a:r>
            <a:endParaRPr lang="en-US" sz="4400" dirty="0">
              <a:solidFill>
                <a:schemeClr val="bg1"/>
              </a:solidFill>
              <a:latin typeface="Raleway Black" panose="020B0A03030101060003" pitchFamily="34" charset="0"/>
            </a:endParaRPr>
          </a:p>
        </p:txBody>
      </p:sp>
    </p:spTree>
    <p:extLst>
      <p:ext uri="{BB962C8B-B14F-4D97-AF65-F5344CB8AC3E}">
        <p14:creationId xmlns:p14="http://schemas.microsoft.com/office/powerpoint/2010/main" val="416978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18CB8A-9063-7802-2E95-415872D0CF11}"/>
              </a:ext>
            </a:extLst>
          </p:cNvPr>
          <p:cNvSpPr txBox="1"/>
          <p:nvPr/>
        </p:nvSpPr>
        <p:spPr>
          <a:xfrm>
            <a:off x="322786" y="1389680"/>
            <a:ext cx="11053011" cy="1323439"/>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algn="just" defTabSz="914400" rtl="0" eaLnBrk="0" fontAlgn="base" latinLnBrk="0" hangingPunct="0">
              <a:spcBef>
                <a:spcPct val="0"/>
              </a:spcBef>
              <a:spcAft>
                <a:spcPct val="0"/>
              </a:spcAft>
              <a:buClrTx/>
              <a:buSzTx/>
              <a:buFontTx/>
              <a:buNone/>
              <a:tabLst/>
            </a:pPr>
            <a:r>
              <a:rPr lang="es-CO" altLang="es-CO" sz="1600" dirty="0">
                <a:solidFill>
                  <a:srgbClr val="00B334"/>
                </a:solidFill>
                <a:latin typeface="Raleway Medium" panose="020B0603030101060003" pitchFamily="34" charset="0"/>
              </a:rPr>
              <a:t>Dando cumplimiento a lo requerido en el anexo técnico 2 de la Resolución 1519 de 2020 expedida por el  MINTIC en el ítem 4.10, me permito remitir el informe semestral de la vigencia 2022 respecto a las solicitudes radicadas en la oficina de atención al cliente pero que por la naturaleza de la petición no corresponde a la CRQ conocer, siendo que esta acción garantiza que se de trámite de manera oportuna a la petición y se corra traslado por competencia a la autoridad competente ( Ley 1755 de 2015 articulo 21). </a:t>
            </a:r>
          </a:p>
        </p:txBody>
      </p:sp>
      <p:graphicFrame>
        <p:nvGraphicFramePr>
          <p:cNvPr id="4" name="Tabla 3">
            <a:extLst>
              <a:ext uri="{FF2B5EF4-FFF2-40B4-BE49-F238E27FC236}">
                <a16:creationId xmlns:a16="http://schemas.microsoft.com/office/drawing/2014/main" id="{2BEF238D-91BA-414D-6D61-369BD98926EC}"/>
              </a:ext>
            </a:extLst>
          </p:cNvPr>
          <p:cNvGraphicFramePr>
            <a:graphicFrameLocks noGrp="1"/>
          </p:cNvGraphicFramePr>
          <p:nvPr>
            <p:extLst>
              <p:ext uri="{D42A27DB-BD31-4B8C-83A1-F6EECF244321}">
                <p14:modId xmlns:p14="http://schemas.microsoft.com/office/powerpoint/2010/main" val="3851172836"/>
              </p:ext>
            </p:extLst>
          </p:nvPr>
        </p:nvGraphicFramePr>
        <p:xfrm>
          <a:off x="3424988" y="3061355"/>
          <a:ext cx="7332586" cy="2794013"/>
        </p:xfrm>
        <a:graphic>
          <a:graphicData uri="http://schemas.openxmlformats.org/drawingml/2006/table">
            <a:tbl>
              <a:tblPr firstRow="1" firstCol="1" bandRow="1">
                <a:tableStyleId>{93296810-A885-4BE3-A3E7-6D5BEEA58F35}</a:tableStyleId>
              </a:tblPr>
              <a:tblGrid>
                <a:gridCol w="1289485">
                  <a:extLst>
                    <a:ext uri="{9D8B030D-6E8A-4147-A177-3AD203B41FA5}">
                      <a16:colId xmlns:a16="http://schemas.microsoft.com/office/drawing/2014/main" val="425460168"/>
                    </a:ext>
                  </a:extLst>
                </a:gridCol>
                <a:gridCol w="1299941">
                  <a:extLst>
                    <a:ext uri="{9D8B030D-6E8A-4147-A177-3AD203B41FA5}">
                      <a16:colId xmlns:a16="http://schemas.microsoft.com/office/drawing/2014/main" val="2532183161"/>
                    </a:ext>
                  </a:extLst>
                </a:gridCol>
                <a:gridCol w="2551642">
                  <a:extLst>
                    <a:ext uri="{9D8B030D-6E8A-4147-A177-3AD203B41FA5}">
                      <a16:colId xmlns:a16="http://schemas.microsoft.com/office/drawing/2014/main" val="693757076"/>
                    </a:ext>
                  </a:extLst>
                </a:gridCol>
                <a:gridCol w="2191518">
                  <a:extLst>
                    <a:ext uri="{9D8B030D-6E8A-4147-A177-3AD203B41FA5}">
                      <a16:colId xmlns:a16="http://schemas.microsoft.com/office/drawing/2014/main" val="409906651"/>
                    </a:ext>
                  </a:extLst>
                </a:gridCol>
              </a:tblGrid>
              <a:tr h="1397006">
                <a:tc gridSpan="2">
                  <a:txBody>
                    <a:bodyPr/>
                    <a:lstStyle/>
                    <a:p>
                      <a:pPr algn="ctr">
                        <a:lnSpc>
                          <a:spcPct val="107000"/>
                        </a:lnSpc>
                        <a:spcAft>
                          <a:spcPts val="800"/>
                        </a:spcAft>
                      </a:pPr>
                      <a:r>
                        <a:rPr lang="es-CO" sz="1400" dirty="0">
                          <a:effectLst>
                            <a:outerShdw blurRad="38100" dist="38100" dir="2700000" algn="tl">
                              <a:srgbClr val="000000">
                                <a:alpha val="43137"/>
                              </a:srgbClr>
                            </a:outerShdw>
                          </a:effectLst>
                          <a:latin typeface="Raleway Medium" panose="020B0603030101060003"/>
                        </a:rPr>
                        <a:t>NÚMERO DE SOLICITUDES RECIBIDAS</a:t>
                      </a:r>
                      <a:endParaRPr lang="es-CO" sz="1400" b="1" dirty="0">
                        <a:solidFill>
                          <a:schemeClr val="tx1"/>
                        </a:solidFill>
                        <a:effectLst>
                          <a:outerShdw blurRad="38100" dist="38100" dir="2700000" algn="tl">
                            <a:srgbClr val="000000">
                              <a:alpha val="43137"/>
                            </a:srgbClr>
                          </a:outerShdw>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rgbClr val="8CAA38"/>
                    </a:solidFill>
                  </a:tcPr>
                </a:tc>
                <a:tc hMerge="1">
                  <a:txBody>
                    <a:bodyPr/>
                    <a:lstStyle/>
                    <a:p>
                      <a:endParaRPr lang="es-CO"/>
                    </a:p>
                  </a:txBody>
                  <a:tcPr/>
                </a:tc>
                <a:tc>
                  <a:txBody>
                    <a:bodyPr/>
                    <a:lstStyle/>
                    <a:p>
                      <a:pPr algn="ctr">
                        <a:lnSpc>
                          <a:spcPct val="107000"/>
                        </a:lnSpc>
                        <a:spcAft>
                          <a:spcPts val="800"/>
                        </a:spcAft>
                      </a:pPr>
                      <a:r>
                        <a:rPr lang="es-CO" sz="1400" dirty="0">
                          <a:effectLst>
                            <a:outerShdw blurRad="38100" dist="38100" dir="2700000" algn="tl">
                              <a:srgbClr val="000000">
                                <a:alpha val="43137"/>
                              </a:srgbClr>
                            </a:outerShdw>
                          </a:effectLst>
                          <a:latin typeface="Raleway Medium" panose="020B0603030101060003"/>
                        </a:rPr>
                        <a:t>NÚMERO DE SOLICITUDES QUE FUERON TRASLADADAS </a:t>
                      </a:r>
                      <a:endParaRPr lang="es-CO" sz="1400" b="1" dirty="0">
                        <a:solidFill>
                          <a:schemeClr val="tx1"/>
                        </a:solidFill>
                        <a:effectLst>
                          <a:outerShdw blurRad="38100" dist="38100" dir="2700000" algn="tl">
                            <a:srgbClr val="000000">
                              <a:alpha val="43137"/>
                            </a:srgbClr>
                          </a:outerShdw>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rgbClr val="8CAA38"/>
                    </a:solidFill>
                  </a:tcPr>
                </a:tc>
                <a:tc>
                  <a:txBody>
                    <a:bodyPr/>
                    <a:lstStyle/>
                    <a:p>
                      <a:pPr algn="ctr">
                        <a:lnSpc>
                          <a:spcPct val="107000"/>
                        </a:lnSpc>
                        <a:spcAft>
                          <a:spcPts val="800"/>
                        </a:spcAft>
                      </a:pPr>
                      <a:r>
                        <a:rPr lang="es-CO" sz="1400" dirty="0">
                          <a:effectLst>
                            <a:outerShdw blurRad="38100" dist="38100" dir="2700000" algn="tl">
                              <a:srgbClr val="000000">
                                <a:alpha val="43137"/>
                              </a:srgbClr>
                            </a:outerShdw>
                          </a:effectLst>
                          <a:latin typeface="Raleway Medium" panose="020B0603030101060003"/>
                        </a:rPr>
                        <a:t>TIEMPO DE RESPUESTA</a:t>
                      </a:r>
                      <a:endParaRPr lang="es-CO" sz="1400" b="1" dirty="0">
                        <a:solidFill>
                          <a:schemeClr val="tx1"/>
                        </a:solidFill>
                        <a:effectLst>
                          <a:outerShdw blurRad="38100" dist="38100" dir="2700000" algn="tl">
                            <a:srgbClr val="000000">
                              <a:alpha val="43137"/>
                            </a:srgbClr>
                          </a:outerShdw>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rgbClr val="8CAA38"/>
                    </a:solidFill>
                  </a:tcPr>
                </a:tc>
                <a:extLst>
                  <a:ext uri="{0D108BD9-81ED-4DB2-BD59-A6C34878D82A}">
                    <a16:rowId xmlns:a16="http://schemas.microsoft.com/office/drawing/2014/main" val="2373563802"/>
                  </a:ext>
                </a:extLst>
              </a:tr>
              <a:tr h="682743">
                <a:tc>
                  <a:txBody>
                    <a:bodyPr/>
                    <a:lstStyle/>
                    <a:p>
                      <a:pPr algn="just">
                        <a:lnSpc>
                          <a:spcPct val="107000"/>
                        </a:lnSpc>
                        <a:spcAft>
                          <a:spcPts val="800"/>
                        </a:spcAft>
                      </a:pPr>
                      <a:r>
                        <a:rPr lang="es-CO" sz="1400" dirty="0">
                          <a:effectLst/>
                          <a:latin typeface="Raleway Medium" panose="020B0603030101060003"/>
                        </a:rPr>
                        <a:t>PQRS</a:t>
                      </a:r>
                      <a:endParaRPr lang="es-CO" sz="14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rgbClr val="8CAA38"/>
                    </a:solidFill>
                  </a:tcPr>
                </a:tc>
                <a:tc>
                  <a:txBody>
                    <a:bodyPr/>
                    <a:lstStyle/>
                    <a:p>
                      <a:pPr algn="ctr">
                        <a:lnSpc>
                          <a:spcPct val="107000"/>
                        </a:lnSpc>
                        <a:spcAft>
                          <a:spcPts val="800"/>
                        </a:spcAft>
                      </a:pPr>
                      <a:r>
                        <a:rPr lang="es-MX" sz="1400" dirty="0">
                          <a:effectLst/>
                          <a:latin typeface="Raleway Medium" panose="020B0603030101060003"/>
                        </a:rPr>
                        <a:t>3</a:t>
                      </a:r>
                      <a:r>
                        <a:rPr lang="es-CO" sz="1400" dirty="0">
                          <a:effectLst/>
                          <a:latin typeface="Raleway Medium" panose="020B0603030101060003"/>
                        </a:rPr>
                        <a:t>3</a:t>
                      </a:r>
                      <a:endParaRPr lang="es-CO" sz="14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rowSpan="2">
                  <a:txBody>
                    <a:bodyPr/>
                    <a:lstStyle/>
                    <a:p>
                      <a:pPr algn="ctr">
                        <a:lnSpc>
                          <a:spcPct val="107000"/>
                        </a:lnSpc>
                        <a:spcAft>
                          <a:spcPts val="800"/>
                        </a:spcAft>
                      </a:pPr>
                      <a:r>
                        <a:rPr lang="es-MX" sz="1400" dirty="0">
                          <a:effectLst/>
                          <a:latin typeface="Raleway Medium" panose="020B0603030101060003"/>
                        </a:rPr>
                        <a:t>4</a:t>
                      </a:r>
                      <a:r>
                        <a:rPr lang="es-CO" sz="1400" dirty="0">
                          <a:effectLst/>
                          <a:latin typeface="Raleway Medium" panose="020B0603030101060003"/>
                        </a:rPr>
                        <a:t>8</a:t>
                      </a:r>
                      <a:endParaRPr lang="es-CO" sz="14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rowSpan="2">
                  <a:txBody>
                    <a:bodyPr/>
                    <a:lstStyle/>
                    <a:p>
                      <a:pPr algn="ctr">
                        <a:lnSpc>
                          <a:spcPct val="107000"/>
                        </a:lnSpc>
                        <a:spcAft>
                          <a:spcPts val="800"/>
                        </a:spcAft>
                      </a:pPr>
                      <a:r>
                        <a:rPr lang="es-CO" sz="1400" dirty="0">
                          <a:effectLst/>
                          <a:latin typeface="Raleway Medium" panose="020B0603030101060003"/>
                        </a:rPr>
                        <a:t>5 DÍAS HABILES ( Ley 1755 de 2015, articulo 21)</a:t>
                      </a:r>
                    </a:p>
                    <a:p>
                      <a:pPr algn="ctr">
                        <a:lnSpc>
                          <a:spcPct val="107000"/>
                        </a:lnSpc>
                        <a:spcAft>
                          <a:spcPts val="800"/>
                        </a:spcAft>
                      </a:pPr>
                      <a:r>
                        <a:rPr lang="es-CO" sz="1400" kern="1200" dirty="0">
                          <a:effectLst/>
                          <a:latin typeface="Raleway Medium" panose="020B0603030101060003"/>
                        </a:rPr>
                        <a:t>15 DÍAS HABILES (Ley 1755 de 2015, articulo 21) ( PQRSD)</a:t>
                      </a:r>
                      <a:endParaRPr lang="es-CO" sz="14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390177223"/>
                  </a:ext>
                </a:extLst>
              </a:tr>
              <a:tr h="714264">
                <a:tc>
                  <a:txBody>
                    <a:bodyPr/>
                    <a:lstStyle/>
                    <a:p>
                      <a:pPr algn="just">
                        <a:lnSpc>
                          <a:spcPct val="107000"/>
                        </a:lnSpc>
                        <a:spcAft>
                          <a:spcPts val="800"/>
                        </a:spcAft>
                      </a:pPr>
                      <a:r>
                        <a:rPr lang="es-CO" sz="1400" dirty="0">
                          <a:effectLst/>
                          <a:latin typeface="Raleway Medium" panose="020B0603030101060003"/>
                        </a:rPr>
                        <a:t>DENUNCIAS </a:t>
                      </a:r>
                      <a:endParaRPr lang="es-CO" sz="14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rgbClr val="8CAA38"/>
                    </a:solidFill>
                  </a:tcPr>
                </a:tc>
                <a:tc>
                  <a:txBody>
                    <a:bodyPr/>
                    <a:lstStyle/>
                    <a:p>
                      <a:pPr algn="ctr">
                        <a:lnSpc>
                          <a:spcPct val="107000"/>
                        </a:lnSpc>
                        <a:spcAft>
                          <a:spcPts val="800"/>
                        </a:spcAft>
                      </a:pPr>
                      <a:r>
                        <a:rPr lang="es-MX" sz="1400" dirty="0">
                          <a:effectLst/>
                          <a:latin typeface="Raleway Medium" panose="020B0603030101060003"/>
                        </a:rPr>
                        <a:t>2</a:t>
                      </a:r>
                      <a:r>
                        <a:rPr lang="es-CO" sz="1400" dirty="0">
                          <a:effectLst/>
                          <a:latin typeface="Raleway Medium" panose="020B0603030101060003"/>
                        </a:rPr>
                        <a:t>7</a:t>
                      </a:r>
                      <a:endParaRPr lang="es-CO" sz="14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423424118"/>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2506" y="2713119"/>
            <a:ext cx="4062663" cy="3938337"/>
          </a:xfrm>
          <a:prstGeom prst="rect">
            <a:avLst/>
          </a:prstGeom>
        </p:spPr>
      </p:pic>
      <p:sp>
        <p:nvSpPr>
          <p:cNvPr id="2" name="CuadroTexto 1">
            <a:extLst>
              <a:ext uri="{FF2B5EF4-FFF2-40B4-BE49-F238E27FC236}">
                <a16:creationId xmlns:a16="http://schemas.microsoft.com/office/drawing/2014/main" id="{51BFCAC4-4234-CC25-E44F-789C06EA09F6}"/>
              </a:ext>
            </a:extLst>
          </p:cNvPr>
          <p:cNvSpPr txBox="1"/>
          <p:nvPr/>
        </p:nvSpPr>
        <p:spPr>
          <a:xfrm>
            <a:off x="4113074" y="748146"/>
            <a:ext cx="4174541" cy="400110"/>
          </a:xfrm>
          <a:prstGeom prst="rect">
            <a:avLst/>
          </a:prstGeom>
          <a:noFill/>
        </p:spPr>
        <p:txBody>
          <a:bodyPr wrap="none" rtlCol="0">
            <a:spAutoFit/>
          </a:bodyPr>
          <a:lstStyle/>
          <a:p>
            <a:r>
              <a:rPr lang="es-MX" sz="2000" dirty="0">
                <a:solidFill>
                  <a:schemeClr val="accent6">
                    <a:lumMod val="75000"/>
                  </a:schemeClr>
                </a:solidFill>
                <a:effectLst>
                  <a:outerShdw blurRad="38100" dist="38100" dir="2700000" algn="tl">
                    <a:srgbClr val="000000">
                      <a:alpha val="43137"/>
                    </a:srgbClr>
                  </a:outerShdw>
                </a:effectLst>
                <a:latin typeface="Raleway Medium" pitchFamily="2" charset="0"/>
              </a:rPr>
              <a:t>TRASLADOS POR COMPETENCIA</a:t>
            </a:r>
            <a:endParaRPr lang="es-CO" sz="2000" dirty="0">
              <a:solidFill>
                <a:schemeClr val="accent6">
                  <a:lumMod val="75000"/>
                </a:schemeClr>
              </a:solidFill>
              <a:effectLst>
                <a:outerShdw blurRad="38100" dist="38100" dir="2700000" algn="tl">
                  <a:srgbClr val="000000">
                    <a:alpha val="43137"/>
                  </a:srgbClr>
                </a:outerShdw>
              </a:effectLst>
              <a:latin typeface="Raleway Medium" pitchFamily="2" charset="0"/>
            </a:endParaRPr>
          </a:p>
        </p:txBody>
      </p:sp>
    </p:spTree>
    <p:extLst>
      <p:ext uri="{BB962C8B-B14F-4D97-AF65-F5344CB8AC3E}">
        <p14:creationId xmlns:p14="http://schemas.microsoft.com/office/powerpoint/2010/main" val="171622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419541" y="471392"/>
            <a:ext cx="7723589" cy="523220"/>
          </a:xfrm>
          <a:prstGeom prst="rect">
            <a:avLst/>
          </a:prstGeom>
          <a:noFill/>
        </p:spPr>
        <p:txBody>
          <a:bodyPr wrap="none" rtlCol="0">
            <a:spAutoFit/>
          </a:bodyPr>
          <a:lstStyle/>
          <a:p>
            <a:pPr algn="ctr"/>
            <a:r>
              <a:rPr lang="es-CO" sz="2800" dirty="0">
                <a:solidFill>
                  <a:srgbClr val="3CBB2D"/>
                </a:solidFill>
                <a:latin typeface="Raleway Black" panose="020B0A03030101060003" pitchFamily="34" charset="0"/>
              </a:rPr>
              <a:t>Consolidado con respuesta y sin respuesta</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1064" y="2342147"/>
            <a:ext cx="4107628" cy="4107628"/>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10887971"/>
              </p:ext>
            </p:extLst>
          </p:nvPr>
        </p:nvGraphicFramePr>
        <p:xfrm>
          <a:off x="0" y="1113598"/>
          <a:ext cx="9740507" cy="5336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14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40700" y="1060745"/>
            <a:ext cx="10539663" cy="5078313"/>
          </a:xfrm>
          <a:prstGeom prst="rect">
            <a:avLst/>
          </a:prstGeom>
          <a:noFill/>
        </p:spPr>
        <p:txBody>
          <a:bodyPr wrap="square" rtlCol="0">
            <a:spAutoFit/>
          </a:bodyPr>
          <a:lstStyle/>
          <a:p>
            <a:pPr marL="342900" indent="-342900" algn="just">
              <a:buBlip>
                <a:blip r:embed="rId2"/>
              </a:buBlip>
            </a:pPr>
            <a:r>
              <a:rPr lang="es-CO" dirty="0">
                <a:solidFill>
                  <a:srgbClr val="00B334"/>
                </a:solidFill>
                <a:latin typeface="Raleway Medium" panose="020B0603030101060003" pitchFamily="34" charset="0"/>
              </a:rPr>
              <a:t>Durante el primer semestre del 2022 la Corporación Autónoma Regional del Quindío recibió un total de 3329 PQRSD. Marzo fue el mes en el que mas se recibieron con un total de 727. En cuanto a los entes de control la Procuraduría y las Alcaldías son las entidades que más radicaron PQRSD, con un total de 336, siendo la Alcaldía de Calarcá la que más radica con 51.</a:t>
            </a:r>
          </a:p>
          <a:p>
            <a:pPr marL="342900" indent="-342900" algn="just">
              <a:buBlip>
                <a:blip r:embed="rId2"/>
              </a:buBlip>
            </a:pPr>
            <a:endParaRPr lang="es-CO" dirty="0">
              <a:solidFill>
                <a:srgbClr val="00B334"/>
              </a:solidFill>
              <a:latin typeface="Raleway Medium" panose="020B0603030101060003" pitchFamily="34" charset="0"/>
            </a:endParaRPr>
          </a:p>
          <a:p>
            <a:pPr marL="342900" indent="-342900" algn="just">
              <a:buBlip>
                <a:blip r:embed="rId2"/>
              </a:buBlip>
            </a:pPr>
            <a:r>
              <a:rPr lang="es-CO" dirty="0">
                <a:solidFill>
                  <a:srgbClr val="00B334"/>
                </a:solidFill>
                <a:latin typeface="Raleway Medium" panose="020B0603030101060003" pitchFamily="34" charset="0"/>
              </a:rPr>
              <a:t>A partir del análisis realizado se identifica que de las 3329 PQRSD recibidas,  la Subdirección de Regulación y Control (SRYC) continua siendo la  dependencia con mas PQRSD radicadas en la corporación con un total de 2099 correspondientes al 63% de todas las PQRSD radicadas durante el semestre, y un tiempo de respuesta de 11 días. </a:t>
            </a:r>
          </a:p>
          <a:p>
            <a:pPr marL="342900" indent="-342900" algn="just">
              <a:buBlip>
                <a:blip r:embed="rId2"/>
              </a:buBlip>
            </a:pPr>
            <a:endParaRPr lang="es-CO" dirty="0">
              <a:solidFill>
                <a:srgbClr val="00B334"/>
              </a:solidFill>
              <a:latin typeface="Raleway Medium" panose="020B0603030101060003" pitchFamily="34" charset="0"/>
            </a:endParaRPr>
          </a:p>
          <a:p>
            <a:pPr marL="342900" indent="-342900" algn="just">
              <a:buBlip>
                <a:blip r:embed="rId2"/>
              </a:buBlip>
            </a:pPr>
            <a:r>
              <a:rPr lang="es-CO" dirty="0">
                <a:solidFill>
                  <a:srgbClr val="00B334"/>
                </a:solidFill>
                <a:latin typeface="Raleway Medium" panose="020B0603030101060003" pitchFamily="34" charset="0"/>
              </a:rPr>
              <a:t>En cuanto el número de denuncias, se destaca las denuncias atendidas de forma inmediata a través de la URIA, correspondiente al 32% del total de denuncias.</a:t>
            </a:r>
          </a:p>
          <a:p>
            <a:pPr marL="342900" indent="-342900" algn="just">
              <a:buBlip>
                <a:blip r:embed="rId2"/>
              </a:buBlip>
            </a:pPr>
            <a:endParaRPr lang="es-CO" dirty="0">
              <a:solidFill>
                <a:srgbClr val="00B334"/>
              </a:solidFill>
              <a:latin typeface="Raleway Medium" panose="020B0603030101060003" pitchFamily="34" charset="0"/>
            </a:endParaRPr>
          </a:p>
          <a:p>
            <a:pPr marL="342900" indent="-342900" algn="just">
              <a:buBlip>
                <a:blip r:embed="rId2"/>
              </a:buBlip>
            </a:pPr>
            <a:r>
              <a:rPr lang="es-CO" b="1" u="sng" dirty="0">
                <a:solidFill>
                  <a:srgbClr val="00B334"/>
                </a:solidFill>
                <a:latin typeface="Raleway Medium" panose="020B0603030101060003" pitchFamily="34" charset="0"/>
              </a:rPr>
              <a:t>Recomendación</a:t>
            </a:r>
            <a:r>
              <a:rPr lang="es-CO" dirty="0">
                <a:solidFill>
                  <a:srgbClr val="00B334"/>
                </a:solidFill>
                <a:latin typeface="Raleway Medium" panose="020B0603030101060003" pitchFamily="34" charset="0"/>
              </a:rPr>
              <a:t>: Todas las dependencias de la Corporación son las responsables de hacer seguimiento y control a las PQRSD radicadas a su dependencia, se recomienda mantener actualizada al área de servicio al ciudadano de todas las novedades que se presenten durante el proceso, con el fin de garantizar poder contar con la información actualizada y un cierre oportuno. </a:t>
            </a:r>
          </a:p>
        </p:txBody>
      </p:sp>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4923" y="4020735"/>
            <a:ext cx="2567586" cy="2567586"/>
          </a:xfrm>
          <a:prstGeom prst="rect">
            <a:avLst/>
          </a:prstGeom>
        </p:spPr>
      </p:pic>
    </p:spTree>
    <p:extLst>
      <p:ext uri="{BB962C8B-B14F-4D97-AF65-F5344CB8AC3E}">
        <p14:creationId xmlns:p14="http://schemas.microsoft.com/office/powerpoint/2010/main" val="247263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1864" y="1102567"/>
            <a:ext cx="3722494" cy="707886"/>
          </a:xfrm>
          <a:prstGeom prst="rect">
            <a:avLst/>
          </a:prstGeom>
          <a:noFill/>
        </p:spPr>
        <p:txBody>
          <a:bodyPr wrap="none" rtlCol="0">
            <a:spAutoFit/>
          </a:bodyPr>
          <a:lstStyle/>
          <a:p>
            <a:r>
              <a:rPr lang="es-CO" sz="4000" b="1" dirty="0">
                <a:solidFill>
                  <a:srgbClr val="00A7E5"/>
                </a:solidFill>
                <a:latin typeface="Raleway Black" panose="020B0A03030101060003" pitchFamily="34" charset="0"/>
              </a:rPr>
              <a:t>Introducción:</a:t>
            </a:r>
            <a:r>
              <a:rPr lang="es-CO" sz="4000" dirty="0">
                <a:solidFill>
                  <a:srgbClr val="00A7E5"/>
                </a:solidFill>
                <a:latin typeface="Raleway Black" panose="020B0A03030101060003" pitchFamily="34" charset="0"/>
              </a:rPr>
              <a:t> </a:t>
            </a:r>
            <a:endParaRPr lang="en-US" sz="4000" dirty="0">
              <a:solidFill>
                <a:srgbClr val="00A7E5"/>
              </a:solidFill>
              <a:latin typeface="Raleway Black" panose="020B0A03030101060003" pitchFamily="34" charset="0"/>
            </a:endParaRPr>
          </a:p>
        </p:txBody>
      </p:sp>
      <p:sp>
        <p:nvSpPr>
          <p:cNvPr id="7" name="CuadroTexto 6"/>
          <p:cNvSpPr txBox="1"/>
          <p:nvPr/>
        </p:nvSpPr>
        <p:spPr>
          <a:xfrm>
            <a:off x="481864" y="1810453"/>
            <a:ext cx="7250026" cy="4524315"/>
          </a:xfrm>
          <a:prstGeom prst="rect">
            <a:avLst/>
          </a:prstGeom>
          <a:noFill/>
        </p:spPr>
        <p:txBody>
          <a:bodyPr wrap="square" rtlCol="0">
            <a:spAutoFit/>
          </a:bodyPr>
          <a:lstStyle/>
          <a:p>
            <a:pPr algn="just"/>
            <a:r>
              <a:rPr lang="es-CO" sz="2400" dirty="0">
                <a:solidFill>
                  <a:srgbClr val="00B334"/>
                </a:solidFill>
                <a:latin typeface="Raleway Medium" panose="020B0603030101060003" pitchFamily="34" charset="0"/>
              </a:rPr>
              <a:t>El presente documento corresponde al Informe de Peticiones, Quejas, Reclamos, Sugerencias y Denuncias </a:t>
            </a:r>
            <a:r>
              <a:rPr lang="es-CO" sz="2400" dirty="0">
                <a:solidFill>
                  <a:srgbClr val="00B334"/>
                </a:solidFill>
                <a:latin typeface="Raleway Black" panose="020B0A03030101060003" pitchFamily="34" charset="0"/>
              </a:rPr>
              <a:t>(PQRSD) </a:t>
            </a:r>
            <a:r>
              <a:rPr lang="es-CO" sz="2400" dirty="0">
                <a:solidFill>
                  <a:srgbClr val="00B334"/>
                </a:solidFill>
                <a:latin typeface="Raleway Medium" panose="020B0603030101060003" pitchFamily="34" charset="0"/>
              </a:rPr>
              <a:t>recibidas y atendidas por las dependencias de la corporación autónoma Regional del Quindío durante el periodo comprendido entre el 1 de enero y el 30 de junio de 2022, con el ­se determinan la oportunidad de las respuestas y formular las recomendaciones a la Alta Dirección y a los responsables de los procesos, que conlleva al mejoramiento continuo de la entidad y a afianzar la confianza de los ciudadanos.</a:t>
            </a:r>
            <a:endParaRPr lang="en-US" sz="2400" dirty="0">
              <a:solidFill>
                <a:srgbClr val="00B334"/>
              </a:solidFill>
              <a:latin typeface="Raleway Medium" panose="020B0603030101060003" pitchFamily="34" charset="0"/>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087" y="-233917"/>
            <a:ext cx="7091917" cy="7091917"/>
          </a:xfrm>
          <a:prstGeom prst="rect">
            <a:avLst/>
          </a:prstGeom>
        </p:spPr>
      </p:pic>
    </p:spTree>
    <p:extLst>
      <p:ext uri="{BB962C8B-B14F-4D97-AF65-F5344CB8AC3E}">
        <p14:creationId xmlns:p14="http://schemas.microsoft.com/office/powerpoint/2010/main" val="198172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5301B7A-64A2-4B87-A5EF-243E10BD56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63420" y="104171"/>
            <a:ext cx="5018890" cy="2824223"/>
          </a:xfrm>
          <a:prstGeom prst="rect">
            <a:avLst/>
          </a:prstGeom>
        </p:spPr>
      </p:pic>
      <p:sp>
        <p:nvSpPr>
          <p:cNvPr id="6" name="CuadroTexto 5"/>
          <p:cNvSpPr txBox="1"/>
          <p:nvPr/>
        </p:nvSpPr>
        <p:spPr>
          <a:xfrm>
            <a:off x="280783" y="1516282"/>
            <a:ext cx="6293956" cy="3908762"/>
          </a:xfrm>
          <a:prstGeom prst="rect">
            <a:avLst/>
          </a:prstGeom>
          <a:noFill/>
        </p:spPr>
        <p:txBody>
          <a:bodyPr wrap="square" rtlCol="0">
            <a:spAutoFit/>
          </a:bodyPr>
          <a:lstStyle/>
          <a:p>
            <a:pPr algn="ctr"/>
            <a:r>
              <a:rPr lang="es-CO" dirty="0">
                <a:solidFill>
                  <a:srgbClr val="008FCA"/>
                </a:solidFill>
                <a:latin typeface="Tahoma" panose="020B0604030504040204" pitchFamily="34" charset="0"/>
                <a:ea typeface="Tahoma" panose="020B0604030504040204" pitchFamily="34" charset="0"/>
                <a:cs typeface="Tahoma" panose="020B0604030504040204" pitchFamily="34" charset="0"/>
              </a:rPr>
              <a:t>Nota: De acuerdo con los datos arrojados por los canales de atención, durante el primer semestre del año 2022, se recibieron </a:t>
            </a:r>
          </a:p>
          <a:p>
            <a:pPr algn="ctr"/>
            <a:r>
              <a:rPr lang="es-CO" sz="6600" b="1" dirty="0">
                <a:solidFill>
                  <a:srgbClr val="008FCA"/>
                </a:solidFill>
                <a:latin typeface="Tahoma" panose="020B0604030504040204" pitchFamily="34" charset="0"/>
                <a:ea typeface="Tahoma" panose="020B0604030504040204" pitchFamily="34" charset="0"/>
                <a:cs typeface="Tahoma" panose="020B0604030504040204" pitchFamily="34" charset="0"/>
              </a:rPr>
              <a:t>3.329</a:t>
            </a:r>
            <a:r>
              <a:rPr lang="es-CO" sz="5400" b="1" dirty="0">
                <a:solidFill>
                  <a:srgbClr val="008FCA"/>
                </a:solidFill>
                <a:latin typeface="Tahoma" panose="020B0604030504040204" pitchFamily="34" charset="0"/>
                <a:ea typeface="Tahoma" panose="020B0604030504040204" pitchFamily="34" charset="0"/>
                <a:cs typeface="Tahoma" panose="020B0604030504040204" pitchFamily="34" charset="0"/>
              </a:rPr>
              <a:t> PQRSD</a:t>
            </a:r>
            <a:r>
              <a:rPr lang="es-CO" sz="3600" dirty="0">
                <a:solidFill>
                  <a:srgbClr val="008FCA"/>
                </a:solidFill>
                <a:latin typeface="Tahoma" panose="020B0604030504040204" pitchFamily="34" charset="0"/>
                <a:ea typeface="Tahoma" panose="020B0604030504040204" pitchFamily="34" charset="0"/>
                <a:cs typeface="Tahoma" panose="020B0604030504040204" pitchFamily="34" charset="0"/>
              </a:rPr>
              <a:t>.</a:t>
            </a:r>
          </a:p>
          <a:p>
            <a:pPr algn="ctr"/>
            <a:endParaRPr lang="es-CO" sz="3600" dirty="0">
              <a:solidFill>
                <a:srgbClr val="008FCA"/>
              </a:solidFill>
              <a:latin typeface="Tahoma" panose="020B0604030504040204" pitchFamily="34" charset="0"/>
              <a:ea typeface="Tahoma" panose="020B0604030504040204" pitchFamily="34" charset="0"/>
              <a:cs typeface="Tahoma" panose="020B0604030504040204" pitchFamily="34" charset="0"/>
            </a:endParaRPr>
          </a:p>
          <a:p>
            <a:pPr algn="ctr"/>
            <a:r>
              <a:rPr lang="es-CO" sz="3600" dirty="0">
                <a:solidFill>
                  <a:srgbClr val="008FCA"/>
                </a:solidFill>
                <a:latin typeface="Tahoma" panose="020B0604030504040204" pitchFamily="34" charset="0"/>
                <a:ea typeface="Tahoma" panose="020B0604030504040204" pitchFamily="34" charset="0"/>
                <a:cs typeface="Tahoma" panose="020B0604030504040204" pitchFamily="34" charset="0"/>
              </a:rPr>
              <a:t> </a:t>
            </a:r>
            <a:endParaRPr lang="en-US" sz="3600" dirty="0">
              <a:solidFill>
                <a:srgbClr val="008FCA"/>
              </a:solidFill>
              <a:latin typeface="Tahoma" panose="020B0604030504040204" pitchFamily="34" charset="0"/>
              <a:ea typeface="Tahoma" panose="020B0604030504040204" pitchFamily="34" charset="0"/>
              <a:cs typeface="Tahoma" panose="020B0604030504040204" pitchFamily="34" charset="0"/>
            </a:endParaRPr>
          </a:p>
          <a:p>
            <a:pPr algn="just"/>
            <a:r>
              <a:rPr lang="es-CO" dirty="0">
                <a:solidFill>
                  <a:srgbClr val="008FCA"/>
                </a:solidFill>
                <a:latin typeface="Tahoma" panose="020B0604030504040204" pitchFamily="34" charset="0"/>
                <a:ea typeface="Tahoma" panose="020B0604030504040204" pitchFamily="34" charset="0"/>
                <a:cs typeface="Tahoma" panose="020B0604030504040204" pitchFamily="34" charset="0"/>
              </a:rPr>
              <a:t>En el primer semestre de 2022 no hubo solicitudes a las cuales se les haya negado el acceso a la información.</a:t>
            </a:r>
            <a:endParaRPr lang="en-US" dirty="0">
              <a:solidFill>
                <a:srgbClr val="008FCA"/>
              </a:solidFill>
              <a:latin typeface="Tahoma" panose="020B0604030504040204" pitchFamily="34" charset="0"/>
              <a:ea typeface="Tahoma" panose="020B0604030504040204" pitchFamily="34" charset="0"/>
              <a:cs typeface="Tahoma" panose="020B0604030504040204" pitchFamily="34" charset="0"/>
            </a:endParaRPr>
          </a:p>
          <a:p>
            <a:pPr algn="just"/>
            <a:endParaRPr lang="en-US" sz="2000" dirty="0">
              <a:solidFill>
                <a:srgbClr val="008FCA"/>
              </a:solidFill>
            </a:endParaRPr>
          </a:p>
        </p:txBody>
      </p:sp>
      <p:sp>
        <p:nvSpPr>
          <p:cNvPr id="11" name="Rectángulo 10"/>
          <p:cNvSpPr/>
          <p:nvPr/>
        </p:nvSpPr>
        <p:spPr>
          <a:xfrm>
            <a:off x="0" y="3920938"/>
            <a:ext cx="6667018" cy="45719"/>
          </a:xfrm>
          <a:prstGeom prst="rect">
            <a:avLst/>
          </a:prstGeom>
          <a:solidFill>
            <a:srgbClr val="008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a 1"/>
          <p:cNvGraphicFramePr/>
          <p:nvPr>
            <p:extLst>
              <p:ext uri="{D42A27DB-BD31-4B8C-83A1-F6EECF244321}">
                <p14:modId xmlns:p14="http://schemas.microsoft.com/office/powerpoint/2010/main" val="683298295"/>
              </p:ext>
            </p:extLst>
          </p:nvPr>
        </p:nvGraphicFramePr>
        <p:xfrm>
          <a:off x="5218362" y="9962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39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B2E70297-072E-C79C-FD47-95EE94C3A85E}"/>
              </a:ext>
            </a:extLst>
          </p:cNvPr>
          <p:cNvGraphicFramePr>
            <a:graphicFrameLocks/>
          </p:cNvGraphicFramePr>
          <p:nvPr>
            <p:extLst>
              <p:ext uri="{D42A27DB-BD31-4B8C-83A1-F6EECF244321}">
                <p14:modId xmlns:p14="http://schemas.microsoft.com/office/powerpoint/2010/main" val="1061281892"/>
              </p:ext>
            </p:extLst>
          </p:nvPr>
        </p:nvGraphicFramePr>
        <p:xfrm>
          <a:off x="-1" y="647700"/>
          <a:ext cx="12087226" cy="5391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88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426172F0-2DC5-1F9D-6F36-FB451A5443A7}"/>
              </a:ext>
            </a:extLst>
          </p:cNvPr>
          <p:cNvGraphicFramePr>
            <a:graphicFrameLocks/>
          </p:cNvGraphicFramePr>
          <p:nvPr>
            <p:extLst>
              <p:ext uri="{D42A27DB-BD31-4B8C-83A1-F6EECF244321}">
                <p14:modId xmlns:p14="http://schemas.microsoft.com/office/powerpoint/2010/main" val="3301577583"/>
              </p:ext>
            </p:extLst>
          </p:nvPr>
        </p:nvGraphicFramePr>
        <p:xfrm>
          <a:off x="-1" y="714375"/>
          <a:ext cx="12106275" cy="543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30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8 Tabla">
            <a:extLst>
              <a:ext uri="{FF2B5EF4-FFF2-40B4-BE49-F238E27FC236}">
                <a16:creationId xmlns:a16="http://schemas.microsoft.com/office/drawing/2014/main" id="{B9419DFB-2D82-4111-366D-9C50137238B7}"/>
              </a:ext>
            </a:extLst>
          </p:cNvPr>
          <p:cNvGraphicFramePr>
            <a:graphicFrameLocks noGrp="1"/>
          </p:cNvGraphicFramePr>
          <p:nvPr>
            <p:extLst>
              <p:ext uri="{D42A27DB-BD31-4B8C-83A1-F6EECF244321}">
                <p14:modId xmlns:p14="http://schemas.microsoft.com/office/powerpoint/2010/main" val="2088073508"/>
              </p:ext>
            </p:extLst>
          </p:nvPr>
        </p:nvGraphicFramePr>
        <p:xfrm>
          <a:off x="1148029" y="1102895"/>
          <a:ext cx="10322079" cy="5089356"/>
        </p:xfrm>
        <a:graphic>
          <a:graphicData uri="http://schemas.openxmlformats.org/drawingml/2006/table">
            <a:tbl>
              <a:tblPr>
                <a:tableStyleId>{10A1B5D5-9B99-4C35-A422-299274C87663}</a:tableStyleId>
              </a:tblPr>
              <a:tblGrid>
                <a:gridCol w="2679232">
                  <a:extLst>
                    <a:ext uri="{9D8B030D-6E8A-4147-A177-3AD203B41FA5}">
                      <a16:colId xmlns:a16="http://schemas.microsoft.com/office/drawing/2014/main" val="20000"/>
                    </a:ext>
                  </a:extLst>
                </a:gridCol>
                <a:gridCol w="1361657">
                  <a:extLst>
                    <a:ext uri="{9D8B030D-6E8A-4147-A177-3AD203B41FA5}">
                      <a16:colId xmlns:a16="http://schemas.microsoft.com/office/drawing/2014/main" val="20001"/>
                    </a:ext>
                  </a:extLst>
                </a:gridCol>
                <a:gridCol w="1256238">
                  <a:extLst>
                    <a:ext uri="{9D8B030D-6E8A-4147-A177-3AD203B41FA5}">
                      <a16:colId xmlns:a16="http://schemas.microsoft.com/office/drawing/2014/main" val="20002"/>
                    </a:ext>
                  </a:extLst>
                </a:gridCol>
                <a:gridCol w="1256238">
                  <a:extLst>
                    <a:ext uri="{9D8B030D-6E8A-4147-A177-3AD203B41FA5}">
                      <a16:colId xmlns:a16="http://schemas.microsoft.com/office/drawing/2014/main" val="1473312124"/>
                    </a:ext>
                  </a:extLst>
                </a:gridCol>
                <a:gridCol w="1256238">
                  <a:extLst>
                    <a:ext uri="{9D8B030D-6E8A-4147-A177-3AD203B41FA5}">
                      <a16:colId xmlns:a16="http://schemas.microsoft.com/office/drawing/2014/main" val="1551186344"/>
                    </a:ext>
                  </a:extLst>
                </a:gridCol>
                <a:gridCol w="1256238">
                  <a:extLst>
                    <a:ext uri="{9D8B030D-6E8A-4147-A177-3AD203B41FA5}">
                      <a16:colId xmlns:a16="http://schemas.microsoft.com/office/drawing/2014/main" val="3151439621"/>
                    </a:ext>
                  </a:extLst>
                </a:gridCol>
                <a:gridCol w="1256238">
                  <a:extLst>
                    <a:ext uri="{9D8B030D-6E8A-4147-A177-3AD203B41FA5}">
                      <a16:colId xmlns:a16="http://schemas.microsoft.com/office/drawing/2014/main" val="2400900401"/>
                    </a:ext>
                  </a:extLst>
                </a:gridCol>
              </a:tblGrid>
              <a:tr h="555003">
                <a:tc>
                  <a:txBody>
                    <a:bodyPr/>
                    <a:lstStyle/>
                    <a:p>
                      <a:pPr algn="ctr" fontAlgn="b"/>
                      <a:r>
                        <a:rPr lang="es-CO" sz="1600" b="1" u="none" strike="noStrike" dirty="0">
                          <a:latin typeface="Raleway Medium"/>
                        </a:rPr>
                        <a:t> SUBDIRECCIÓN</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b="1" u="none" strike="noStrike" dirty="0">
                          <a:latin typeface="Raleway Medium"/>
                        </a:rPr>
                        <a:t>Enero</a:t>
                      </a:r>
                    </a:p>
                    <a:p>
                      <a:pPr algn="ctr" fontAlgn="b"/>
                      <a:r>
                        <a:rPr lang="es-CO" sz="1600" b="1" u="none" strike="noStrike" dirty="0">
                          <a:latin typeface="Raleway Medium"/>
                        </a:rPr>
                        <a:t> 2022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b="1" u="none" strike="noStrike" dirty="0">
                          <a:latin typeface="Raleway Medium"/>
                        </a:rPr>
                        <a:t>Febrero</a:t>
                      </a:r>
                      <a:r>
                        <a:rPr lang="es-CO" sz="1600" b="1" u="none" strike="noStrike" baseline="0" dirty="0">
                          <a:latin typeface="Raleway Medium"/>
                        </a:rPr>
                        <a:t> </a:t>
                      </a:r>
                    </a:p>
                    <a:p>
                      <a:pPr algn="ctr" fontAlgn="b"/>
                      <a:r>
                        <a:rPr lang="es-CO" sz="1600" b="1" u="none" strike="noStrike" dirty="0">
                          <a:latin typeface="Raleway Medium"/>
                        </a:rPr>
                        <a:t>2022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b="1" u="none" strike="noStrike" dirty="0">
                          <a:latin typeface="Raleway Medium"/>
                        </a:rPr>
                        <a:t>Marzo</a:t>
                      </a:r>
                    </a:p>
                    <a:p>
                      <a:pPr algn="ctr" fontAlgn="b"/>
                      <a:r>
                        <a:rPr lang="es-CO" sz="1600" b="1" u="none" strike="noStrike" dirty="0">
                          <a:latin typeface="Raleway Medium"/>
                        </a:rPr>
                        <a:t>2022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b="1" u="none" strike="noStrike" dirty="0">
                          <a:latin typeface="Raleway Medium"/>
                        </a:rPr>
                        <a:t>Abril</a:t>
                      </a:r>
                    </a:p>
                    <a:p>
                      <a:pPr algn="ctr" fontAlgn="b"/>
                      <a:r>
                        <a:rPr lang="es-CO" sz="1600" b="1" u="none" strike="noStrike" dirty="0">
                          <a:latin typeface="Raleway Medium"/>
                        </a:rPr>
                        <a:t>2022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b="1" u="none" strike="noStrike" dirty="0">
                          <a:latin typeface="Raleway Medium"/>
                        </a:rPr>
                        <a:t>Mayo</a:t>
                      </a:r>
                    </a:p>
                    <a:p>
                      <a:pPr algn="ctr" fontAlgn="b"/>
                      <a:r>
                        <a:rPr lang="es-CO" sz="1600" b="1" u="none" strike="noStrike" dirty="0">
                          <a:latin typeface="Raleway Medium"/>
                        </a:rPr>
                        <a:t>2022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b="1" u="none" strike="noStrike" dirty="0">
                          <a:latin typeface="Raleway Medium"/>
                        </a:rPr>
                        <a:t>Junio</a:t>
                      </a:r>
                    </a:p>
                    <a:p>
                      <a:pPr algn="ctr" fontAlgn="b"/>
                      <a:r>
                        <a:rPr lang="es-CO" sz="1600" b="1" u="none" strike="noStrike" dirty="0">
                          <a:latin typeface="Raleway Medium"/>
                        </a:rPr>
                        <a:t>2022</a:t>
                      </a:r>
                      <a:endParaRPr lang="es-CO" sz="1600" b="1" i="0" u="none" strike="noStrike" dirty="0">
                        <a:solidFill>
                          <a:schemeClr val="tx1"/>
                        </a:solidFill>
                        <a:latin typeface="Raleway Medium"/>
                      </a:endParaRPr>
                    </a:p>
                  </a:txBody>
                  <a:tcPr marL="0" marR="0" marT="0" marB="0" anchor="ctr"/>
                </a:tc>
                <a:extLst>
                  <a:ext uri="{0D108BD9-81ED-4DB2-BD59-A6C34878D82A}">
                    <a16:rowId xmlns:a16="http://schemas.microsoft.com/office/drawing/2014/main" val="10000"/>
                  </a:ext>
                </a:extLst>
              </a:tr>
              <a:tr h="355498">
                <a:tc>
                  <a:txBody>
                    <a:bodyPr/>
                    <a:lstStyle/>
                    <a:p>
                      <a:pPr algn="ctr" fontAlgn="b"/>
                      <a:r>
                        <a:rPr lang="es-CO" sz="1600" b="1" u="none" strike="noStrike" dirty="0">
                          <a:latin typeface="Raleway Medium"/>
                        </a:rPr>
                        <a:t>Dirección</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latin typeface="Raleway Medium"/>
                        </a:rPr>
                        <a:t>3%</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effectLst/>
                          <a:latin typeface="Raleway Medium"/>
                        </a:rPr>
                        <a:t>14%</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14%</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11%</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13%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a:effectLst/>
                          <a:latin typeface="Raleway Medium"/>
                        </a:rPr>
                        <a:t>11%</a:t>
                      </a:r>
                      <a:endParaRPr lang="es-CO" sz="1600" b="1" i="0" u="none" strike="noStrike">
                        <a:solidFill>
                          <a:srgbClr val="000000"/>
                        </a:solidFill>
                        <a:effectLst/>
                        <a:latin typeface="Raleway Medium"/>
                      </a:endParaRPr>
                    </a:p>
                  </a:txBody>
                  <a:tcPr marL="7620" marR="7620" marT="7620" marB="0" anchor="ctr"/>
                </a:tc>
                <a:extLst>
                  <a:ext uri="{0D108BD9-81ED-4DB2-BD59-A6C34878D82A}">
                    <a16:rowId xmlns:a16="http://schemas.microsoft.com/office/drawing/2014/main" val="10001"/>
                  </a:ext>
                </a:extLst>
              </a:tr>
              <a:tr h="493336">
                <a:tc>
                  <a:txBody>
                    <a:bodyPr/>
                    <a:lstStyle/>
                    <a:p>
                      <a:pPr algn="ctr" fontAlgn="b"/>
                      <a:r>
                        <a:rPr lang="es-CO" sz="1600" b="1" u="none" strike="noStrike" dirty="0">
                          <a:latin typeface="Raleway Medium"/>
                        </a:rPr>
                        <a:t>Planeación</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latin typeface="Raleway Medium"/>
                        </a:rPr>
                        <a:t>7%</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effectLst/>
                          <a:latin typeface="Raleway Medium"/>
                        </a:rPr>
                        <a:t>5%</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4%</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4%</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6%</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a:effectLst/>
                          <a:latin typeface="Raleway Medium"/>
                        </a:rPr>
                        <a:t>5%</a:t>
                      </a:r>
                      <a:endParaRPr lang="es-CO" sz="1600" b="1" i="0" u="none" strike="noStrike">
                        <a:solidFill>
                          <a:srgbClr val="000000"/>
                        </a:solidFill>
                        <a:effectLst/>
                        <a:latin typeface="Raleway Medium"/>
                      </a:endParaRPr>
                    </a:p>
                  </a:txBody>
                  <a:tcPr marL="7620" marR="7620" marT="7620" marB="0" anchor="ctr"/>
                </a:tc>
                <a:extLst>
                  <a:ext uri="{0D108BD9-81ED-4DB2-BD59-A6C34878D82A}">
                    <a16:rowId xmlns:a16="http://schemas.microsoft.com/office/drawing/2014/main" val="10002"/>
                  </a:ext>
                </a:extLst>
              </a:tr>
              <a:tr h="493336">
                <a:tc>
                  <a:txBody>
                    <a:bodyPr/>
                    <a:lstStyle/>
                    <a:p>
                      <a:pPr algn="ctr" fontAlgn="b"/>
                      <a:r>
                        <a:rPr lang="es-CO" sz="1600" b="1" u="none" strike="noStrike" dirty="0">
                          <a:latin typeface="Raleway Medium"/>
                        </a:rPr>
                        <a:t>Sancionatorio</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latin typeface="Raleway Medium"/>
                        </a:rPr>
                        <a:t>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effectLst/>
                          <a:latin typeface="Raleway Medium"/>
                        </a:rPr>
                        <a:t>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2%</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4%</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a:effectLst/>
                          <a:latin typeface="Raleway Medium"/>
                        </a:rPr>
                        <a:t>4%</a:t>
                      </a:r>
                      <a:endParaRPr lang="es-CO" sz="1600" b="1" i="0" u="none" strike="noStrike">
                        <a:solidFill>
                          <a:srgbClr val="000000"/>
                        </a:solidFill>
                        <a:effectLst/>
                        <a:latin typeface="Raleway Medium"/>
                      </a:endParaRPr>
                    </a:p>
                  </a:txBody>
                  <a:tcPr marL="7620" marR="7620" marT="7620" marB="0" anchor="ctr"/>
                </a:tc>
                <a:extLst>
                  <a:ext uri="{0D108BD9-81ED-4DB2-BD59-A6C34878D82A}">
                    <a16:rowId xmlns:a16="http://schemas.microsoft.com/office/drawing/2014/main" val="10003"/>
                  </a:ext>
                </a:extLst>
              </a:tr>
              <a:tr h="355498">
                <a:tc>
                  <a:txBody>
                    <a:bodyPr/>
                    <a:lstStyle/>
                    <a:p>
                      <a:pPr algn="ctr" fontAlgn="b"/>
                      <a:r>
                        <a:rPr lang="es-CO" sz="1600" b="1" u="none" strike="noStrike" dirty="0">
                          <a:latin typeface="Raleway Medium"/>
                        </a:rPr>
                        <a:t>Jurídica</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latin typeface="Raleway Medium"/>
                        </a:rPr>
                        <a:t>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effectLst/>
                          <a:latin typeface="Raleway Medium"/>
                        </a:rPr>
                        <a:t>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2%</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2%</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1%</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a:effectLst/>
                          <a:latin typeface="Raleway Medium"/>
                        </a:rPr>
                        <a:t>2%</a:t>
                      </a:r>
                      <a:endParaRPr lang="es-CO" sz="1600" b="1" i="0" u="none" strike="noStrike">
                        <a:solidFill>
                          <a:srgbClr val="000000"/>
                        </a:solidFill>
                        <a:effectLst/>
                        <a:latin typeface="Raleway Medium"/>
                      </a:endParaRPr>
                    </a:p>
                  </a:txBody>
                  <a:tcPr marL="7620" marR="7620" marT="7620" marB="0" anchor="ctr"/>
                </a:tc>
                <a:extLst>
                  <a:ext uri="{0D108BD9-81ED-4DB2-BD59-A6C34878D82A}">
                    <a16:rowId xmlns:a16="http://schemas.microsoft.com/office/drawing/2014/main" val="10004"/>
                  </a:ext>
                </a:extLst>
              </a:tr>
              <a:tr h="986672">
                <a:tc>
                  <a:txBody>
                    <a:bodyPr/>
                    <a:lstStyle/>
                    <a:p>
                      <a:pPr algn="ctr" fontAlgn="b"/>
                      <a:r>
                        <a:rPr lang="es-CO" sz="1600" b="1" u="none" strike="noStrike" dirty="0">
                          <a:latin typeface="Raleway Medium"/>
                        </a:rPr>
                        <a:t>Administrativa y Financiera</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latin typeface="Raleway Medium"/>
                        </a:rPr>
                        <a:t>4%</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effectLst/>
                          <a:latin typeface="Raleway Medium"/>
                        </a:rPr>
                        <a:t>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4%</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5%</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3%</a:t>
                      </a:r>
                      <a:endParaRPr lang="es-CO" sz="1600" b="1" i="0" u="none" strike="noStrike" dirty="0">
                        <a:solidFill>
                          <a:srgbClr val="000000"/>
                        </a:solidFill>
                        <a:effectLst/>
                        <a:latin typeface="Raleway Medium"/>
                      </a:endParaRPr>
                    </a:p>
                  </a:txBody>
                  <a:tcPr marL="7620" marR="7620" marT="7620" marB="0" anchor="ctr"/>
                </a:tc>
                <a:extLst>
                  <a:ext uri="{0D108BD9-81ED-4DB2-BD59-A6C34878D82A}">
                    <a16:rowId xmlns:a16="http://schemas.microsoft.com/office/drawing/2014/main" val="10005"/>
                  </a:ext>
                </a:extLst>
              </a:tr>
              <a:tr h="740006">
                <a:tc>
                  <a:txBody>
                    <a:bodyPr/>
                    <a:lstStyle/>
                    <a:p>
                      <a:pPr algn="ctr" fontAlgn="b"/>
                      <a:r>
                        <a:rPr lang="es-CO" sz="1600" b="1" u="none" strike="noStrike" dirty="0">
                          <a:latin typeface="Raleway Medium"/>
                        </a:rPr>
                        <a:t>Gestión ambiental</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latin typeface="Raleway Medium"/>
                        </a:rPr>
                        <a:t>14%</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effectLst/>
                          <a:latin typeface="Raleway Medium"/>
                        </a:rPr>
                        <a:t>10%</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13%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15%</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13%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a:effectLst/>
                          <a:latin typeface="Raleway Medium"/>
                        </a:rPr>
                        <a:t>13%</a:t>
                      </a:r>
                      <a:endParaRPr lang="es-CO" sz="1600" b="1" i="0" u="none" strike="noStrike">
                        <a:solidFill>
                          <a:srgbClr val="000000"/>
                        </a:solidFill>
                        <a:effectLst/>
                        <a:latin typeface="Raleway Medium"/>
                      </a:endParaRPr>
                    </a:p>
                  </a:txBody>
                  <a:tcPr marL="7620" marR="7620" marT="7620" marB="0" anchor="ctr"/>
                </a:tc>
                <a:extLst>
                  <a:ext uri="{0D108BD9-81ED-4DB2-BD59-A6C34878D82A}">
                    <a16:rowId xmlns:a16="http://schemas.microsoft.com/office/drawing/2014/main" val="10006"/>
                  </a:ext>
                </a:extLst>
              </a:tr>
              <a:tr h="740006">
                <a:tc>
                  <a:txBody>
                    <a:bodyPr/>
                    <a:lstStyle/>
                    <a:p>
                      <a:pPr algn="ctr" fontAlgn="b"/>
                      <a:r>
                        <a:rPr lang="es-CO" sz="1600" b="1" u="none" strike="noStrike" dirty="0">
                          <a:latin typeface="Raleway Medium"/>
                        </a:rPr>
                        <a:t>Regulación y Control</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latin typeface="Raleway Medium"/>
                        </a:rPr>
                        <a:t>72%</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u="none" strike="noStrike" dirty="0">
                          <a:effectLst/>
                          <a:latin typeface="Raleway Medium"/>
                        </a:rPr>
                        <a:t>63%</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61%</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62%</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dirty="0">
                          <a:effectLst/>
                          <a:latin typeface="Raleway Medium"/>
                        </a:rPr>
                        <a:t>61%</a:t>
                      </a:r>
                      <a:endParaRPr lang="es-CO" sz="1600" b="1" i="0" u="none" strike="noStrike" dirty="0">
                        <a:solidFill>
                          <a:srgbClr val="000000"/>
                        </a:solidFill>
                        <a:effectLst/>
                        <a:latin typeface="Raleway Medium"/>
                      </a:endParaRPr>
                    </a:p>
                  </a:txBody>
                  <a:tcPr marL="9525" marR="9525" marT="9525" marB="0" anchor="ctr"/>
                </a:tc>
                <a:tc>
                  <a:txBody>
                    <a:bodyPr/>
                    <a:lstStyle/>
                    <a:p>
                      <a:pPr algn="ctr" fontAlgn="b"/>
                      <a:r>
                        <a:rPr lang="es-CO" sz="1600" u="none" strike="noStrike">
                          <a:effectLst/>
                          <a:latin typeface="Raleway Medium"/>
                        </a:rPr>
                        <a:t>63%</a:t>
                      </a:r>
                      <a:endParaRPr lang="es-CO" sz="1600" b="1" i="0" u="none" strike="noStrike">
                        <a:solidFill>
                          <a:srgbClr val="000000"/>
                        </a:solidFill>
                        <a:effectLst/>
                        <a:latin typeface="Raleway Medium"/>
                      </a:endParaRPr>
                    </a:p>
                  </a:txBody>
                  <a:tcPr marL="7620" marR="7620" marT="7620" marB="0" anchor="ctr"/>
                </a:tc>
                <a:extLst>
                  <a:ext uri="{0D108BD9-81ED-4DB2-BD59-A6C34878D82A}">
                    <a16:rowId xmlns:a16="http://schemas.microsoft.com/office/drawing/2014/main" val="10007"/>
                  </a:ext>
                </a:extLst>
              </a:tr>
              <a:tr h="370001">
                <a:tc>
                  <a:txBody>
                    <a:bodyPr/>
                    <a:lstStyle/>
                    <a:p>
                      <a:pPr algn="ctr" fontAlgn="b"/>
                      <a:r>
                        <a:rPr lang="es-CO" sz="1600" b="1" u="none" strike="noStrike" dirty="0">
                          <a:latin typeface="Raleway Medium"/>
                        </a:rPr>
                        <a:t>Total</a:t>
                      </a:r>
                      <a:endParaRPr lang="es-CO" sz="1600" b="1" i="0" u="none" strike="noStrike" dirty="0">
                        <a:solidFill>
                          <a:schemeClr val="tx1"/>
                        </a:solidFill>
                        <a:latin typeface="Raleway Medium"/>
                      </a:endParaRPr>
                    </a:p>
                  </a:txBody>
                  <a:tcPr marL="0" marR="0" marT="0" marB="0" anchor="ctr"/>
                </a:tc>
                <a:tc>
                  <a:txBody>
                    <a:bodyPr/>
                    <a:lstStyle/>
                    <a:p>
                      <a:pPr algn="ctr" fontAlgn="b"/>
                      <a:r>
                        <a:rPr lang="es-CO" sz="1600" b="1" u="none" strike="noStrike" dirty="0">
                          <a:latin typeface="Raleway Medium"/>
                        </a:rPr>
                        <a:t>100%</a:t>
                      </a:r>
                      <a:endParaRPr lang="es-CO" sz="1600" b="1" i="0" u="none" strike="noStrike" dirty="0">
                        <a:solidFill>
                          <a:schemeClr val="tx1"/>
                        </a:solidFill>
                        <a:latin typeface="Raleway Medium"/>
                      </a:endParaRPr>
                    </a:p>
                  </a:txBody>
                  <a:tcPr marL="0" marR="0" marT="0" marB="0" anchor="ctr"/>
                </a:tc>
                <a:tc>
                  <a:txBody>
                    <a:bodyPr/>
                    <a:lstStyle/>
                    <a:p>
                      <a:pPr algn="ctr"/>
                      <a:r>
                        <a:rPr lang="es-CO" sz="1600" b="1" dirty="0">
                          <a:latin typeface="Raleway Medium"/>
                        </a:rPr>
                        <a:t>100%</a:t>
                      </a:r>
                      <a:endParaRPr lang="es-CO" sz="1600" b="1" dirty="0">
                        <a:solidFill>
                          <a:schemeClr val="tx1"/>
                        </a:solidFill>
                        <a:latin typeface="Raleway Medium"/>
                      </a:endParaRPr>
                    </a:p>
                  </a:txBody>
                  <a:tcPr marL="0" marR="0" marT="0" marB="0" anchor="ctr"/>
                </a:tc>
                <a:tc>
                  <a:txBody>
                    <a:bodyPr/>
                    <a:lstStyle/>
                    <a:p>
                      <a:pPr algn="ctr"/>
                      <a:r>
                        <a:rPr lang="es-CO" sz="1600" b="1" dirty="0">
                          <a:latin typeface="Raleway Medium"/>
                        </a:rPr>
                        <a:t>100%</a:t>
                      </a:r>
                      <a:endParaRPr lang="es-CO" sz="1600" b="1" dirty="0">
                        <a:solidFill>
                          <a:schemeClr val="tx1"/>
                        </a:solidFill>
                        <a:latin typeface="Raleway Medium"/>
                      </a:endParaRPr>
                    </a:p>
                  </a:txBody>
                  <a:tcPr marL="0" marR="0" marT="0" marB="0" anchor="ctr"/>
                </a:tc>
                <a:tc>
                  <a:txBody>
                    <a:bodyPr/>
                    <a:lstStyle/>
                    <a:p>
                      <a:pPr algn="ctr"/>
                      <a:r>
                        <a:rPr lang="es-CO" sz="1600" b="1" dirty="0">
                          <a:latin typeface="Raleway Medium"/>
                        </a:rPr>
                        <a:t>100%</a:t>
                      </a:r>
                      <a:endParaRPr lang="es-CO" sz="1600" b="1" dirty="0">
                        <a:solidFill>
                          <a:schemeClr val="tx1"/>
                        </a:solidFill>
                        <a:latin typeface="Raleway Medium"/>
                      </a:endParaRPr>
                    </a:p>
                  </a:txBody>
                  <a:tcPr marL="0" marR="0" marT="0" marB="0" anchor="ctr"/>
                </a:tc>
                <a:tc>
                  <a:txBody>
                    <a:bodyPr/>
                    <a:lstStyle/>
                    <a:p>
                      <a:pPr algn="ctr"/>
                      <a:r>
                        <a:rPr lang="es-CO" sz="1600" b="1" dirty="0">
                          <a:latin typeface="Raleway Medium"/>
                        </a:rPr>
                        <a:t>100%</a:t>
                      </a:r>
                      <a:endParaRPr lang="es-CO" sz="1600" b="1" dirty="0">
                        <a:solidFill>
                          <a:schemeClr val="tx1"/>
                        </a:solidFill>
                        <a:latin typeface="Raleway Medium"/>
                      </a:endParaRPr>
                    </a:p>
                  </a:txBody>
                  <a:tcPr marL="0" marR="0" marT="0" marB="0" anchor="ctr"/>
                </a:tc>
                <a:tc>
                  <a:txBody>
                    <a:bodyPr/>
                    <a:lstStyle/>
                    <a:p>
                      <a:pPr algn="ctr" fontAlgn="b"/>
                      <a:r>
                        <a:rPr lang="es-CO" sz="1600" b="1" u="none" strike="noStrike" dirty="0">
                          <a:effectLst/>
                          <a:latin typeface="Raleway Medium"/>
                        </a:rPr>
                        <a:t>100%</a:t>
                      </a:r>
                      <a:endParaRPr lang="es-CO" sz="1600" b="1" i="0" u="none" strike="noStrike" dirty="0">
                        <a:solidFill>
                          <a:srgbClr val="000000"/>
                        </a:solidFill>
                        <a:effectLst/>
                        <a:latin typeface="Raleway Medium"/>
                      </a:endParaRPr>
                    </a:p>
                  </a:txBody>
                  <a:tcPr marL="7620" marR="7620" marT="7620" marB="0" anchor="ctr"/>
                </a:tc>
                <a:extLst>
                  <a:ext uri="{0D108BD9-81ED-4DB2-BD59-A6C34878D82A}">
                    <a16:rowId xmlns:a16="http://schemas.microsoft.com/office/drawing/2014/main" val="10008"/>
                  </a:ext>
                </a:extLst>
              </a:tr>
            </a:tbl>
          </a:graphicData>
        </a:graphic>
      </p:graphicFrame>
      <p:sp>
        <p:nvSpPr>
          <p:cNvPr id="3" name="CuadroTexto 2"/>
          <p:cNvSpPr txBox="1"/>
          <p:nvPr/>
        </p:nvSpPr>
        <p:spPr>
          <a:xfrm>
            <a:off x="2809027" y="255229"/>
            <a:ext cx="8719804" cy="6463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algn="just"/>
            <a:r>
              <a:rPr lang="es-CO" dirty="0"/>
              <a:t>A continuación se detalla el porcentaje de PQRSD recibidas, radicadas y asignadas por dependencia durante el primer semestre del año 2022.</a:t>
            </a:r>
          </a:p>
        </p:txBody>
      </p:sp>
    </p:spTree>
    <p:extLst>
      <p:ext uri="{BB962C8B-B14F-4D97-AF65-F5344CB8AC3E}">
        <p14:creationId xmlns:p14="http://schemas.microsoft.com/office/powerpoint/2010/main" val="409678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105BA555-4921-3006-8947-710BB1593038}"/>
              </a:ext>
            </a:extLst>
          </p:cNvPr>
          <p:cNvGraphicFramePr>
            <a:graphicFrameLocks/>
          </p:cNvGraphicFramePr>
          <p:nvPr>
            <p:extLst>
              <p:ext uri="{D42A27DB-BD31-4B8C-83A1-F6EECF244321}">
                <p14:modId xmlns:p14="http://schemas.microsoft.com/office/powerpoint/2010/main" val="162877320"/>
              </p:ext>
            </p:extLst>
          </p:nvPr>
        </p:nvGraphicFramePr>
        <p:xfrm>
          <a:off x="0" y="809624"/>
          <a:ext cx="10347158" cy="5382629"/>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8831" y="2460750"/>
            <a:ext cx="3938337" cy="3938337"/>
          </a:xfrm>
          <a:prstGeom prst="rect">
            <a:avLst/>
          </a:prstGeom>
        </p:spPr>
      </p:pic>
      <p:sp>
        <p:nvSpPr>
          <p:cNvPr id="8" name="CuadroTexto 7"/>
          <p:cNvSpPr txBox="1"/>
          <p:nvPr/>
        </p:nvSpPr>
        <p:spPr>
          <a:xfrm>
            <a:off x="2544376" y="360396"/>
            <a:ext cx="8564782" cy="954107"/>
          </a:xfrm>
          <a:prstGeom prst="rect">
            <a:avLst/>
          </a:prstGeom>
          <a:noFill/>
        </p:spPr>
        <p:txBody>
          <a:bodyPr wrap="none" rtlCol="0">
            <a:spAutoFit/>
          </a:bodyPr>
          <a:lstStyle/>
          <a:p>
            <a:pPr algn="ctr"/>
            <a:r>
              <a:rPr lang="es-CO" sz="2800" dirty="0">
                <a:solidFill>
                  <a:srgbClr val="8CC914"/>
                </a:solidFill>
                <a:latin typeface="Raleway Black" panose="020B0A03030101060003" pitchFamily="34" charset="0"/>
              </a:rPr>
              <a:t>Consolidado PQRSD entes gubernamentales y de </a:t>
            </a:r>
          </a:p>
          <a:p>
            <a:pPr algn="ctr"/>
            <a:r>
              <a:rPr lang="es-CO" sz="2800" dirty="0">
                <a:solidFill>
                  <a:srgbClr val="8CC914"/>
                </a:solidFill>
                <a:latin typeface="Raleway Black" panose="020B0A03030101060003" pitchFamily="34" charset="0"/>
              </a:rPr>
              <a:t>control primer semestre del año 2022</a:t>
            </a:r>
          </a:p>
        </p:txBody>
      </p:sp>
    </p:spTree>
    <p:extLst>
      <p:ext uri="{BB962C8B-B14F-4D97-AF65-F5344CB8AC3E}">
        <p14:creationId xmlns:p14="http://schemas.microsoft.com/office/powerpoint/2010/main" val="21567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B6763929-D3F7-F293-7B0B-4D447EC1F649}"/>
              </a:ext>
            </a:extLst>
          </p:cNvPr>
          <p:cNvGraphicFramePr>
            <a:graphicFrameLocks/>
          </p:cNvGraphicFramePr>
          <p:nvPr>
            <p:extLst>
              <p:ext uri="{D42A27DB-BD31-4B8C-83A1-F6EECF244321}">
                <p14:modId xmlns:p14="http://schemas.microsoft.com/office/powerpoint/2010/main" val="1911449799"/>
              </p:ext>
            </p:extLst>
          </p:nvPr>
        </p:nvGraphicFramePr>
        <p:xfrm>
          <a:off x="-89647" y="609599"/>
          <a:ext cx="12192000" cy="5549153"/>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2864206" y="132545"/>
            <a:ext cx="7412670" cy="954107"/>
          </a:xfrm>
          <a:prstGeom prst="rect">
            <a:avLst/>
          </a:prstGeom>
          <a:noFill/>
        </p:spPr>
        <p:txBody>
          <a:bodyPr wrap="none" rtlCol="0">
            <a:spAutoFit/>
          </a:bodyPr>
          <a:lstStyle/>
          <a:p>
            <a:pPr algn="ctr"/>
            <a:r>
              <a:rPr lang="es-CO" sz="2800" dirty="0">
                <a:solidFill>
                  <a:srgbClr val="8CC914"/>
                </a:solidFill>
                <a:latin typeface="Raleway Black" panose="020B0A03030101060003" pitchFamily="34" charset="0"/>
              </a:rPr>
              <a:t>CONSOLIDADO PQRSD ALCALDIAS PRIMER </a:t>
            </a:r>
          </a:p>
          <a:p>
            <a:pPr algn="ctr"/>
            <a:r>
              <a:rPr lang="es-CO" sz="2800" dirty="0">
                <a:solidFill>
                  <a:srgbClr val="8CC914"/>
                </a:solidFill>
                <a:latin typeface="Raleway Black" panose="020B0A03030101060003" pitchFamily="34" charset="0"/>
              </a:rPr>
              <a:t>SEMESTRE DE 2022</a:t>
            </a:r>
          </a:p>
        </p:txBody>
      </p:sp>
    </p:spTree>
    <p:extLst>
      <p:ext uri="{BB962C8B-B14F-4D97-AF65-F5344CB8AC3E}">
        <p14:creationId xmlns:p14="http://schemas.microsoft.com/office/powerpoint/2010/main" val="171811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B0581E28-EE10-AF3C-50D9-33325DA7B7F1}"/>
              </a:ext>
            </a:extLst>
          </p:cNvPr>
          <p:cNvGraphicFramePr>
            <a:graphicFrameLocks/>
          </p:cNvGraphicFramePr>
          <p:nvPr>
            <p:extLst>
              <p:ext uri="{D42A27DB-BD31-4B8C-83A1-F6EECF244321}">
                <p14:modId xmlns:p14="http://schemas.microsoft.com/office/powerpoint/2010/main" val="752744718"/>
              </p:ext>
            </p:extLst>
          </p:nvPr>
        </p:nvGraphicFramePr>
        <p:xfrm>
          <a:off x="2180571" y="978569"/>
          <a:ext cx="9610375" cy="537159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2337123" y="599727"/>
            <a:ext cx="8080930" cy="523220"/>
          </a:xfrm>
          <a:prstGeom prst="rect">
            <a:avLst/>
          </a:prstGeom>
          <a:noFill/>
        </p:spPr>
        <p:txBody>
          <a:bodyPr wrap="none" rtlCol="0">
            <a:spAutoFit/>
          </a:bodyPr>
          <a:lstStyle/>
          <a:p>
            <a:pPr algn="ctr"/>
            <a:r>
              <a:rPr lang="es-CO" sz="2800" dirty="0">
                <a:solidFill>
                  <a:srgbClr val="3CBB2D"/>
                </a:solidFill>
                <a:latin typeface="Raleway Black" panose="020B0A03030101060003" pitchFamily="34" charset="0"/>
              </a:rPr>
              <a:t>Promedio Días De Respuesta Por Dependencia</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5432" y="2729161"/>
            <a:ext cx="4062663" cy="3938337"/>
          </a:xfrm>
          <a:prstGeom prst="rect">
            <a:avLst/>
          </a:prstGeom>
        </p:spPr>
      </p:pic>
    </p:spTree>
    <p:extLst>
      <p:ext uri="{BB962C8B-B14F-4D97-AF65-F5344CB8AC3E}">
        <p14:creationId xmlns:p14="http://schemas.microsoft.com/office/powerpoint/2010/main" val="40238799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807</Words>
  <Application>Microsoft Office PowerPoint</Application>
  <PresentationFormat>Panorámica</PresentationFormat>
  <Paragraphs>123</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Calibri Light</vt:lpstr>
      <vt:lpstr>Raleway Black</vt:lpstr>
      <vt:lpstr>Raleway Medium</vt:lpstr>
      <vt:lpstr>Tahoma</vt:lpstr>
      <vt:lpstr>Tema de Office</vt:lpstr>
      <vt:lpstr>Informe de Peticiones, Quejas, Reclamos, Sugerencias y Denuncias (PQRSD)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AGREGAR TÍTULO</dc:title>
  <dc:creator>Usuario</dc:creator>
  <cp:lastModifiedBy>MXL90116XX</cp:lastModifiedBy>
  <cp:revision>57</cp:revision>
  <dcterms:created xsi:type="dcterms:W3CDTF">2020-05-18T01:54:38Z</dcterms:created>
  <dcterms:modified xsi:type="dcterms:W3CDTF">2022-09-20T13:14:55Z</dcterms:modified>
</cp:coreProperties>
</file>