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70" r:id="rId7"/>
    <p:sldId id="264" r:id="rId8"/>
    <p:sldId id="268" r:id="rId9"/>
    <p:sldId id="260" r:id="rId10"/>
    <p:sldId id="269" r:id="rId11"/>
    <p:sldId id="265" r:id="rId12"/>
    <p:sldId id="267"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34"/>
    <a:srgbClr val="008AC2"/>
    <a:srgbClr val="008FCA"/>
    <a:srgbClr val="F8E600"/>
    <a:srgbClr val="71AFCD"/>
    <a:srgbClr val="97D600"/>
    <a:srgbClr val="84D600"/>
    <a:srgbClr val="F2B100"/>
    <a:srgbClr val="00A7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studiante\Documents\Documentos%20CRQ%202022%20Servicio%20al%20cliente\Informes%20Servicio%20al%20Cliente%202022\Control%20Encuesta%20Satisfacci&#243;n%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studiante\Documents\Documentos%20CRQ%202022%20Servicio%20al%20cliente\Informes%20Servicio%20al%20Cliente%202022\Control%20Encuesta%20Satisfacci&#243;n%2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studiante\Documents\Documentos%20CRQ%202022%20Servicio%20al%20cliente\Informes%20Servicio%20al%20Cliente%202022\Control%20Encuesta%20Satisfacci&#243;n%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studiante\Documents\Documentos%20CRQ%202022%20Servicio%20al%20cliente\Informes%20Servicio%20al%20Cliente%202022\Control%20Encuesta%20Satisfacci&#243;n%20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studiante\Documents\Documentos%20CRQ%202022%20Servicio%20al%20cliente\Informes%20Servicio%20al%20Cliente%202022\Control%20Encuesta%20Satisfacci&#243;n%20202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48-4524-BC01-E87347CA69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48-4524-BC01-E87347CA6931}"/>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8948-4524-BC01-E87347CA69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948-4524-BC01-E87347CA69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948-4524-BC01-E87347CA6931}"/>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'Primer Semestre 2022'!$E$2:$I$2</c:f>
              <c:strCache>
                <c:ptCount val="5"/>
                <c:pt idx="0">
                  <c:v>Febrero</c:v>
                </c:pt>
                <c:pt idx="1">
                  <c:v>Marzo</c:v>
                </c:pt>
                <c:pt idx="2">
                  <c:v>Abril</c:v>
                </c:pt>
                <c:pt idx="3">
                  <c:v>Mayo</c:v>
                </c:pt>
                <c:pt idx="4">
                  <c:v>Junio</c:v>
                </c:pt>
              </c:strCache>
            </c:strRef>
          </c:cat>
          <c:val>
            <c:numRef>
              <c:f>'Primer Semestre 2022'!$E$3:$I$3</c:f>
              <c:numCache>
                <c:formatCode>General</c:formatCode>
                <c:ptCount val="5"/>
                <c:pt idx="0">
                  <c:v>59</c:v>
                </c:pt>
                <c:pt idx="1">
                  <c:v>65</c:v>
                </c:pt>
                <c:pt idx="2">
                  <c:v>68</c:v>
                </c:pt>
                <c:pt idx="3">
                  <c:v>74</c:v>
                </c:pt>
                <c:pt idx="4">
                  <c:v>61</c:v>
                </c:pt>
              </c:numCache>
            </c:numRef>
          </c:val>
          <c:extLst>
            <c:ext xmlns:c16="http://schemas.microsoft.com/office/drawing/2014/chart" uri="{C3380CC4-5D6E-409C-BE32-E72D297353CC}">
              <c16:uniqueId val="{0000000A-8948-4524-BC01-E87347CA693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sz="2000">
          <a:solidFill>
            <a:schemeClr val="tx1"/>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5038785736199"/>
          <c:y val="0.123425367283635"/>
          <c:w val="0.79719067584084458"/>
          <c:h val="0.68691038620172473"/>
        </c:manualLayout>
      </c:layout>
      <c:barChart>
        <c:barDir val="col"/>
        <c:grouping val="clustered"/>
        <c:varyColors val="0"/>
        <c:ser>
          <c:idx val="0"/>
          <c:order val="0"/>
          <c:tx>
            <c:strRef>
              <c:f>'Primer Semestre 2022'!$C$20</c:f>
              <c:strCache>
                <c:ptCount val="1"/>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FF00"/>
              </a:solidFill>
              <a:ln>
                <a:noFill/>
              </a:ln>
              <a:effectLst>
                <a:glow rad="101600">
                  <a:schemeClr val="accent4">
                    <a:satMod val="175000"/>
                    <a:alpha val="40000"/>
                  </a:schemeClr>
                </a:glow>
                <a:outerShdw blurRad="50800" dist="38100" dir="18900000" algn="bl" rotWithShape="0">
                  <a:prstClr val="black">
                    <a:alpha val="40000"/>
                  </a:prstClr>
                </a:outerShdw>
              </a:effectLst>
            </c:spPr>
            <c:extLst>
              <c:ext xmlns:c16="http://schemas.microsoft.com/office/drawing/2014/chart" uri="{C3380CC4-5D6E-409C-BE32-E72D297353CC}">
                <c16:uniqueId val="{00000001-B375-42E3-808F-4A62299A66D7}"/>
              </c:ext>
            </c:extLst>
          </c:dPt>
          <c:dPt>
            <c:idx val="1"/>
            <c:invertIfNegative val="0"/>
            <c:bubble3D val="0"/>
            <c:spPr>
              <a:solidFill>
                <a:srgbClr val="00B050"/>
              </a:solidFill>
              <a:ln>
                <a:noFill/>
              </a:ln>
              <a:effectLst>
                <a:glow rad="101600">
                  <a:schemeClr val="accent6">
                    <a:satMod val="175000"/>
                    <a:alpha val="40000"/>
                  </a:schemeClr>
                </a:glow>
                <a:outerShdw blurRad="50800" dist="38100" dir="18900000" algn="bl" rotWithShape="0">
                  <a:prstClr val="black">
                    <a:alpha val="40000"/>
                  </a:prstClr>
                </a:outerShdw>
              </a:effectLst>
            </c:spPr>
            <c:extLst>
              <c:ext xmlns:c16="http://schemas.microsoft.com/office/drawing/2014/chart" uri="{C3380CC4-5D6E-409C-BE32-E72D297353CC}">
                <c16:uniqueId val="{00000003-B375-42E3-808F-4A62299A66D7}"/>
              </c:ext>
            </c:extLst>
          </c:dPt>
          <c:dPt>
            <c:idx val="2"/>
            <c:invertIfNegative val="0"/>
            <c:bubble3D val="0"/>
            <c:spPr>
              <a:solidFill>
                <a:srgbClr val="0070C0"/>
              </a:solidFill>
              <a:ln>
                <a:noFill/>
              </a:ln>
              <a:effectLst>
                <a:glow rad="101600">
                  <a:schemeClr val="accent5">
                    <a:satMod val="175000"/>
                    <a:alpha val="40000"/>
                  </a:schemeClr>
                </a:glow>
                <a:outerShdw blurRad="50800" dist="38100" dir="18900000" algn="bl" rotWithShape="0">
                  <a:prstClr val="black">
                    <a:alpha val="40000"/>
                  </a:prstClr>
                </a:outerShdw>
              </a:effectLst>
            </c:spPr>
            <c:extLst>
              <c:ext xmlns:c16="http://schemas.microsoft.com/office/drawing/2014/chart" uri="{C3380CC4-5D6E-409C-BE32-E72D297353CC}">
                <c16:uniqueId val="{00000005-B375-42E3-808F-4A62299A66D7}"/>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57150" cap="flat" cmpd="sng" algn="ctr">
                <a:solidFill>
                  <a:schemeClr val="accent2"/>
                </a:solidFill>
                <a:prstDash val="solid"/>
                <a:miter lim="800000"/>
              </a:ln>
              <a:effectLst>
                <a:glow rad="101600">
                  <a:schemeClr val="accent2">
                    <a:satMod val="175000"/>
                    <a:alpha val="40000"/>
                  </a:schemeClr>
                </a:glow>
                <a:outerShdw blurRad="50800" dist="38100" dir="18900000" algn="bl" rotWithShape="0">
                  <a:prstClr val="black">
                    <a:alpha val="40000"/>
                  </a:prstClr>
                </a:outerShdw>
              </a:effectLst>
            </c:spPr>
            <c:trendlineType val="linear"/>
            <c:dispRSqr val="0"/>
            <c:dispEq val="0"/>
          </c:trendline>
          <c:cat>
            <c:strRef>
              <c:f>'Primer Semestre 2022'!$D$17:$F$17</c:f>
              <c:strCache>
                <c:ptCount val="3"/>
                <c:pt idx="0">
                  <c:v>Primer Semestre 2021</c:v>
                </c:pt>
                <c:pt idx="1">
                  <c:v>Segundo Semestre 2021</c:v>
                </c:pt>
                <c:pt idx="2">
                  <c:v>Primer Semestre 2022</c:v>
                </c:pt>
              </c:strCache>
            </c:strRef>
          </c:cat>
          <c:val>
            <c:numRef>
              <c:f>'Primer Semestre 2022'!$D$20:$F$20</c:f>
              <c:numCache>
                <c:formatCode>General</c:formatCode>
                <c:ptCount val="3"/>
                <c:pt idx="0">
                  <c:v>321</c:v>
                </c:pt>
                <c:pt idx="1">
                  <c:v>330</c:v>
                </c:pt>
                <c:pt idx="2">
                  <c:v>327</c:v>
                </c:pt>
              </c:numCache>
            </c:numRef>
          </c:val>
          <c:extLst>
            <c:ext xmlns:c16="http://schemas.microsoft.com/office/drawing/2014/chart" uri="{C3380CC4-5D6E-409C-BE32-E72D297353CC}">
              <c16:uniqueId val="{00000006-B375-42E3-808F-4A62299A66D7}"/>
            </c:ext>
          </c:extLst>
        </c:ser>
        <c:dLbls>
          <c:dLblPos val="ctr"/>
          <c:showLegendKey val="0"/>
          <c:showVal val="1"/>
          <c:showCatName val="0"/>
          <c:showSerName val="0"/>
          <c:showPercent val="0"/>
          <c:showBubbleSize val="0"/>
        </c:dLbls>
        <c:gapWidth val="100"/>
        <c:overlap val="-24"/>
        <c:axId val="1902791839"/>
        <c:axId val="1902792255"/>
      </c:barChart>
      <c:catAx>
        <c:axId val="190279183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s-CO"/>
                  <a:t>Tipos de Usuarios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902792255"/>
        <c:crosses val="autoZero"/>
        <c:auto val="1"/>
        <c:lblAlgn val="ctr"/>
        <c:lblOffset val="100"/>
        <c:noMultiLvlLbl val="0"/>
      </c:catAx>
      <c:valAx>
        <c:axId val="1902792255"/>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s-CO"/>
                  <a:t>Cantidad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902791839"/>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CO" sz="1600" dirty="0">
                <a:effectLst>
                  <a:outerShdw blurRad="38100" dist="38100" dir="2700000" algn="tl">
                    <a:srgbClr val="000000">
                      <a:alpha val="43137"/>
                    </a:srgbClr>
                  </a:outerShdw>
                </a:effectLst>
              </a:rPr>
              <a:t>TIPO DE USUARIO</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s-CO"/>
        </a:p>
      </c:txPr>
    </c:title>
    <c:autoTitleDeleted val="0"/>
    <c:plotArea>
      <c:layout>
        <c:manualLayout>
          <c:layoutTarget val="inner"/>
          <c:xMode val="edge"/>
          <c:yMode val="edge"/>
          <c:x val="8.7390603109379905E-2"/>
          <c:y val="8.2653408219555607E-2"/>
          <c:w val="0.87152330378966547"/>
          <c:h val="0.73996226054448833"/>
        </c:manualLayout>
      </c:layout>
      <c:barChart>
        <c:barDir val="col"/>
        <c:grouping val="clustered"/>
        <c:varyColors val="0"/>
        <c:ser>
          <c:idx val="0"/>
          <c:order val="0"/>
          <c:tx>
            <c:strRef>
              <c:f>'Primer Semestre 2022'!$D$17</c:f>
              <c:strCache>
                <c:ptCount val="1"/>
                <c:pt idx="0">
                  <c:v>Primer Semestre 2021</c:v>
                </c:pt>
              </c:strCache>
            </c:strRef>
          </c:tx>
          <c:spPr>
            <a:solidFill>
              <a:srgbClr val="00B050"/>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'Primer Semestre 2022'!$C$18:$C$19</c:f>
              <c:strCache>
                <c:ptCount val="2"/>
                <c:pt idx="0">
                  <c:v>Persona Natural</c:v>
                </c:pt>
                <c:pt idx="1">
                  <c:v>Persona Juridica</c:v>
                </c:pt>
              </c:strCache>
            </c:strRef>
          </c:cat>
          <c:val>
            <c:numRef>
              <c:f>'Primer Semestre 2022'!$D$18:$D$19</c:f>
              <c:numCache>
                <c:formatCode>General</c:formatCode>
                <c:ptCount val="2"/>
                <c:pt idx="0">
                  <c:v>253</c:v>
                </c:pt>
                <c:pt idx="1">
                  <c:v>68</c:v>
                </c:pt>
              </c:numCache>
            </c:numRef>
          </c:val>
          <c:extLst>
            <c:ext xmlns:c16="http://schemas.microsoft.com/office/drawing/2014/chart" uri="{C3380CC4-5D6E-409C-BE32-E72D297353CC}">
              <c16:uniqueId val="{00000000-D40C-41EF-8323-20B5FF474E54}"/>
            </c:ext>
          </c:extLst>
        </c:ser>
        <c:ser>
          <c:idx val="1"/>
          <c:order val="1"/>
          <c:tx>
            <c:strRef>
              <c:f>'Primer Semestre 2022'!$E$17</c:f>
              <c:strCache>
                <c:ptCount val="1"/>
                <c:pt idx="0">
                  <c:v>Segundo Semestre 2021</c:v>
                </c:pt>
              </c:strCache>
            </c:strRef>
          </c:tx>
          <c:spPr>
            <a:solidFill>
              <a:srgbClr val="FFFF00"/>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'Primer Semestre 2022'!$C$18:$C$19</c:f>
              <c:strCache>
                <c:ptCount val="2"/>
                <c:pt idx="0">
                  <c:v>Persona Natural</c:v>
                </c:pt>
                <c:pt idx="1">
                  <c:v>Persona Juridica</c:v>
                </c:pt>
              </c:strCache>
            </c:strRef>
          </c:cat>
          <c:val>
            <c:numRef>
              <c:f>'Primer Semestre 2022'!$E$18:$E$19</c:f>
              <c:numCache>
                <c:formatCode>General</c:formatCode>
                <c:ptCount val="2"/>
                <c:pt idx="0">
                  <c:v>270</c:v>
                </c:pt>
                <c:pt idx="1">
                  <c:v>60</c:v>
                </c:pt>
              </c:numCache>
            </c:numRef>
          </c:val>
          <c:extLst>
            <c:ext xmlns:c16="http://schemas.microsoft.com/office/drawing/2014/chart" uri="{C3380CC4-5D6E-409C-BE32-E72D297353CC}">
              <c16:uniqueId val="{00000001-D40C-41EF-8323-20B5FF474E54}"/>
            </c:ext>
          </c:extLst>
        </c:ser>
        <c:ser>
          <c:idx val="2"/>
          <c:order val="2"/>
          <c:tx>
            <c:strRef>
              <c:f>'Primer Semestre 2022'!$F$17</c:f>
              <c:strCache>
                <c:ptCount val="1"/>
                <c:pt idx="0">
                  <c:v>Primer Semestre 2022</c:v>
                </c:pt>
              </c:strCache>
            </c:strRef>
          </c:tx>
          <c:spPr>
            <a:solidFill>
              <a:srgbClr val="0070C0"/>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'Primer Semestre 2022'!$C$18:$C$19</c:f>
              <c:strCache>
                <c:ptCount val="2"/>
                <c:pt idx="0">
                  <c:v>Persona Natural</c:v>
                </c:pt>
                <c:pt idx="1">
                  <c:v>Persona Juridica</c:v>
                </c:pt>
              </c:strCache>
            </c:strRef>
          </c:cat>
          <c:val>
            <c:numRef>
              <c:f>'Primer Semestre 2022'!$F$18:$F$19</c:f>
              <c:numCache>
                <c:formatCode>General</c:formatCode>
                <c:ptCount val="2"/>
                <c:pt idx="0">
                  <c:v>299</c:v>
                </c:pt>
                <c:pt idx="1">
                  <c:v>28</c:v>
                </c:pt>
              </c:numCache>
            </c:numRef>
          </c:val>
          <c:extLst>
            <c:ext xmlns:c16="http://schemas.microsoft.com/office/drawing/2014/chart" uri="{C3380CC4-5D6E-409C-BE32-E72D297353CC}">
              <c16:uniqueId val="{00000002-D40C-41EF-8323-20B5FF474E54}"/>
            </c:ext>
          </c:extLst>
        </c:ser>
        <c:dLbls>
          <c:dLblPos val="outEnd"/>
          <c:showLegendKey val="0"/>
          <c:showVal val="1"/>
          <c:showCatName val="0"/>
          <c:showSerName val="0"/>
          <c:showPercent val="0"/>
          <c:showBubbleSize val="0"/>
        </c:dLbls>
        <c:gapWidth val="100"/>
        <c:overlap val="-24"/>
        <c:axId val="1902791839"/>
        <c:axId val="1902792255"/>
      </c:barChart>
      <c:catAx>
        <c:axId val="1902791839"/>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O"/>
                  <a:t>Tipos de Usuarios</a:t>
                </a:r>
              </a:p>
            </c:rich>
          </c:tx>
          <c:layout>
            <c:manualLayout>
              <c:xMode val="edge"/>
              <c:yMode val="edge"/>
              <c:x val="0.44374596040099445"/>
              <c:y val="0.871480798453987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1902792255"/>
        <c:crosses val="autoZero"/>
        <c:auto val="1"/>
        <c:lblAlgn val="ctr"/>
        <c:lblOffset val="100"/>
        <c:noMultiLvlLbl val="0"/>
      </c:catAx>
      <c:valAx>
        <c:axId val="1902792255"/>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O"/>
                  <a:t>Cantidad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1902791839"/>
        <c:crosses val="autoZero"/>
        <c:crossBetween val="between"/>
      </c:valAx>
      <c:spPr>
        <a:noFill/>
        <a:ln>
          <a:noFill/>
        </a:ln>
        <a:effectLst/>
      </c:spPr>
    </c:plotArea>
    <c:legend>
      <c:legendPos val="b"/>
      <c:layout>
        <c:manualLayout>
          <c:xMode val="edge"/>
          <c:yMode val="edge"/>
          <c:x val="0.11216684430261341"/>
          <c:y val="0.93645444630968711"/>
          <c:w val="0.77566631139477316"/>
          <c:h val="6.35455536903129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all" spc="120" normalizeH="0" baseline="0">
                <a:solidFill>
                  <a:schemeClr val="tx1"/>
                </a:solidFill>
                <a:latin typeface="+mn-lt"/>
                <a:ea typeface="+mn-ea"/>
                <a:cs typeface="+mn-cs"/>
              </a:defRPr>
            </a:pPr>
            <a:r>
              <a:rPr lang="es-CO" sz="1600" dirty="0">
                <a:effectLst>
                  <a:outerShdw blurRad="38100" dist="38100" dir="2700000" algn="tl">
                    <a:srgbClr val="000000">
                      <a:alpha val="43137"/>
                    </a:srgbClr>
                  </a:outerShdw>
                </a:effectLst>
              </a:rPr>
              <a:t>ENCUESTAS</a:t>
            </a:r>
            <a:r>
              <a:rPr lang="es-CO" sz="1600" baseline="0" dirty="0">
                <a:effectLst>
                  <a:outerShdw blurRad="38100" dist="38100" dir="2700000" algn="tl">
                    <a:srgbClr val="000000">
                      <a:alpha val="43137"/>
                    </a:srgbClr>
                  </a:outerShdw>
                </a:effectLst>
              </a:rPr>
              <a:t> POR </a:t>
            </a:r>
            <a:r>
              <a:rPr lang="es-CO" sz="1600" dirty="0">
                <a:effectLst>
                  <a:outerShdw blurRad="38100" dist="38100" dir="2700000" algn="tl">
                    <a:srgbClr val="000000">
                      <a:alpha val="43137"/>
                    </a:srgbClr>
                  </a:outerShdw>
                </a:effectLst>
              </a:rPr>
              <a:t>MUNICIPIO</a:t>
            </a:r>
          </a:p>
        </c:rich>
      </c:tx>
      <c:overlay val="0"/>
      <c:spPr>
        <a:noFill/>
        <a:ln>
          <a:noFill/>
        </a:ln>
        <a:effectLst/>
      </c:spPr>
      <c:txPr>
        <a:bodyPr rot="0" spcFirstLastPara="1" vertOverflow="ellipsis" vert="horz" wrap="square" anchor="ctr" anchorCtr="1"/>
        <a:lstStyle/>
        <a:p>
          <a:pPr>
            <a:defRPr sz="1440" b="1" i="0" u="none" strike="noStrike" kern="1200" cap="all" spc="120" normalizeH="0" baseline="0">
              <a:solidFill>
                <a:schemeClr val="tx1"/>
              </a:solidFill>
              <a:latin typeface="+mn-lt"/>
              <a:ea typeface="+mn-ea"/>
              <a:cs typeface="+mn-cs"/>
            </a:defRPr>
          </a:pPr>
          <a:endParaRPr lang="es-CO"/>
        </a:p>
      </c:txPr>
    </c:title>
    <c:autoTitleDeleted val="0"/>
    <c:plotArea>
      <c:layout>
        <c:manualLayout>
          <c:layoutTarget val="inner"/>
          <c:xMode val="edge"/>
          <c:yMode val="edge"/>
          <c:x val="9.564830244361619E-2"/>
          <c:y val="0.123425367283635"/>
          <c:w val="0.84457888644371781"/>
          <c:h val="0.55023045497347167"/>
        </c:manualLayout>
      </c:layout>
      <c:barChart>
        <c:barDir val="col"/>
        <c:grouping val="clustered"/>
        <c:varyColors val="0"/>
        <c:ser>
          <c:idx val="0"/>
          <c:order val="0"/>
          <c:tx>
            <c:strRef>
              <c:f>'Primer Semestre 2022'!$D$17</c:f>
              <c:strCache>
                <c:ptCount val="1"/>
                <c:pt idx="0">
                  <c:v>Primer Semestre 2021</c:v>
                </c:pt>
              </c:strCache>
            </c:strRef>
          </c:tx>
          <c:spPr>
            <a:solidFill>
              <a:srgbClr val="FFFF00"/>
            </a:solidFill>
            <a:ln>
              <a:noFill/>
            </a:ln>
            <a:effectLst>
              <a:outerShdw blurRad="50800" dist="38100" dir="18900000" algn="bl" rotWithShape="0">
                <a:prstClr val="black">
                  <a:alpha val="40000"/>
                </a:prstClr>
              </a:outerShdw>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'Primer Semestre 2022'!$C$26:$C$39</c:f>
              <c:strCache>
                <c:ptCount val="14"/>
                <c:pt idx="0">
                  <c:v>Armenia</c:v>
                </c:pt>
                <c:pt idx="1">
                  <c:v>Bogotá</c:v>
                </c:pt>
                <c:pt idx="2">
                  <c:v>Buenavista</c:v>
                </c:pt>
                <c:pt idx="3">
                  <c:v>Calarca</c:v>
                </c:pt>
                <c:pt idx="4">
                  <c:v>Circasia</c:v>
                </c:pt>
                <c:pt idx="5">
                  <c:v>Cordoba</c:v>
                </c:pt>
                <c:pt idx="6">
                  <c:v>Filandia</c:v>
                </c:pt>
                <c:pt idx="7">
                  <c:v>Genova</c:v>
                </c:pt>
                <c:pt idx="8">
                  <c:v>La Tebaida</c:v>
                </c:pt>
                <c:pt idx="9">
                  <c:v>Montenegro</c:v>
                </c:pt>
                <c:pt idx="10">
                  <c:v>Mosquera</c:v>
                </c:pt>
                <c:pt idx="11">
                  <c:v>Pereira</c:v>
                </c:pt>
                <c:pt idx="12">
                  <c:v>Pijao</c:v>
                </c:pt>
                <c:pt idx="13">
                  <c:v>Quimbaya</c:v>
                </c:pt>
              </c:strCache>
            </c:strRef>
          </c:cat>
          <c:val>
            <c:numRef>
              <c:f>'Primer Semestre 2022'!$D$26:$D$39</c:f>
              <c:numCache>
                <c:formatCode>General</c:formatCode>
                <c:ptCount val="14"/>
                <c:pt idx="0">
                  <c:v>156</c:v>
                </c:pt>
                <c:pt idx="1">
                  <c:v>2</c:v>
                </c:pt>
                <c:pt idx="2">
                  <c:v>7</c:v>
                </c:pt>
                <c:pt idx="3">
                  <c:v>24</c:v>
                </c:pt>
                <c:pt idx="4">
                  <c:v>22</c:v>
                </c:pt>
                <c:pt idx="5">
                  <c:v>8</c:v>
                </c:pt>
                <c:pt idx="6">
                  <c:v>9</c:v>
                </c:pt>
                <c:pt idx="7">
                  <c:v>12</c:v>
                </c:pt>
                <c:pt idx="8">
                  <c:v>13</c:v>
                </c:pt>
                <c:pt idx="9">
                  <c:v>22</c:v>
                </c:pt>
                <c:pt idx="10">
                  <c:v>1</c:v>
                </c:pt>
                <c:pt idx="11">
                  <c:v>3</c:v>
                </c:pt>
                <c:pt idx="12">
                  <c:v>18</c:v>
                </c:pt>
                <c:pt idx="13">
                  <c:v>24</c:v>
                </c:pt>
              </c:numCache>
            </c:numRef>
          </c:val>
          <c:extLst>
            <c:ext xmlns:c16="http://schemas.microsoft.com/office/drawing/2014/chart" uri="{C3380CC4-5D6E-409C-BE32-E72D297353CC}">
              <c16:uniqueId val="{00000000-FF56-48AD-BCDD-8732153E29B9}"/>
            </c:ext>
          </c:extLst>
        </c:ser>
        <c:ser>
          <c:idx val="1"/>
          <c:order val="1"/>
          <c:tx>
            <c:strRef>
              <c:f>'Primer Semestre 2022'!$E$17</c:f>
              <c:strCache>
                <c:ptCount val="1"/>
                <c:pt idx="0">
                  <c:v>Segundo Semestre 2021</c:v>
                </c:pt>
              </c:strCache>
            </c:strRef>
          </c:tx>
          <c:spPr>
            <a:solidFill>
              <a:srgbClr val="0070C0"/>
            </a:solidFill>
            <a:ln>
              <a:noFill/>
            </a:ln>
            <a:effectLst>
              <a:outerShdw blurRad="50800" dist="38100" dir="18900000" algn="bl" rotWithShape="0">
                <a:prstClr val="black">
                  <a:alpha val="40000"/>
                </a:prstClr>
              </a:outerShdw>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'Primer Semestre 2022'!$C$26:$C$39</c:f>
              <c:strCache>
                <c:ptCount val="14"/>
                <c:pt idx="0">
                  <c:v>Armenia</c:v>
                </c:pt>
                <c:pt idx="1">
                  <c:v>Bogotá</c:v>
                </c:pt>
                <c:pt idx="2">
                  <c:v>Buenavista</c:v>
                </c:pt>
                <c:pt idx="3">
                  <c:v>Calarca</c:v>
                </c:pt>
                <c:pt idx="4">
                  <c:v>Circasia</c:v>
                </c:pt>
                <c:pt idx="5">
                  <c:v>Cordoba</c:v>
                </c:pt>
                <c:pt idx="6">
                  <c:v>Filandia</c:v>
                </c:pt>
                <c:pt idx="7">
                  <c:v>Genova</c:v>
                </c:pt>
                <c:pt idx="8">
                  <c:v>La Tebaida</c:v>
                </c:pt>
                <c:pt idx="9">
                  <c:v>Montenegro</c:v>
                </c:pt>
                <c:pt idx="10">
                  <c:v>Mosquera</c:v>
                </c:pt>
                <c:pt idx="11">
                  <c:v>Pereira</c:v>
                </c:pt>
                <c:pt idx="12">
                  <c:v>Pijao</c:v>
                </c:pt>
                <c:pt idx="13">
                  <c:v>Quimbaya</c:v>
                </c:pt>
              </c:strCache>
            </c:strRef>
          </c:cat>
          <c:val>
            <c:numRef>
              <c:f>'Primer Semestre 2022'!$E$26:$E$39</c:f>
              <c:numCache>
                <c:formatCode>General</c:formatCode>
                <c:ptCount val="14"/>
                <c:pt idx="0">
                  <c:v>148</c:v>
                </c:pt>
                <c:pt idx="1">
                  <c:v>0</c:v>
                </c:pt>
                <c:pt idx="2">
                  <c:v>4</c:v>
                </c:pt>
                <c:pt idx="3">
                  <c:v>21</c:v>
                </c:pt>
                <c:pt idx="4">
                  <c:v>19</c:v>
                </c:pt>
                <c:pt idx="5">
                  <c:v>13</c:v>
                </c:pt>
                <c:pt idx="6">
                  <c:v>15</c:v>
                </c:pt>
                <c:pt idx="7">
                  <c:v>20</c:v>
                </c:pt>
                <c:pt idx="8">
                  <c:v>5</c:v>
                </c:pt>
                <c:pt idx="9">
                  <c:v>17</c:v>
                </c:pt>
                <c:pt idx="10">
                  <c:v>0</c:v>
                </c:pt>
                <c:pt idx="11">
                  <c:v>2</c:v>
                </c:pt>
                <c:pt idx="12">
                  <c:v>32</c:v>
                </c:pt>
                <c:pt idx="13">
                  <c:v>34</c:v>
                </c:pt>
              </c:numCache>
            </c:numRef>
          </c:val>
          <c:extLst>
            <c:ext xmlns:c16="http://schemas.microsoft.com/office/drawing/2014/chart" uri="{C3380CC4-5D6E-409C-BE32-E72D297353CC}">
              <c16:uniqueId val="{00000001-FF56-48AD-BCDD-8732153E29B9}"/>
            </c:ext>
          </c:extLst>
        </c:ser>
        <c:ser>
          <c:idx val="2"/>
          <c:order val="2"/>
          <c:tx>
            <c:strRef>
              <c:f>'Primer Semestre 2022'!$F$17</c:f>
              <c:strCache>
                <c:ptCount val="1"/>
                <c:pt idx="0">
                  <c:v>Primer Semestre 2022</c:v>
                </c:pt>
              </c:strCache>
            </c:strRef>
          </c:tx>
          <c:spPr>
            <a:solidFill>
              <a:srgbClr val="00B050"/>
            </a:solidFill>
            <a:ln>
              <a:noFill/>
            </a:ln>
            <a:effectLst>
              <a:outerShdw blurRad="50800" dist="38100" dir="18900000" algn="bl" rotWithShape="0">
                <a:prstClr val="black">
                  <a:alpha val="40000"/>
                </a:prstClr>
              </a:outerShdw>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'Primer Semestre 2022'!$C$26:$C$39</c:f>
              <c:strCache>
                <c:ptCount val="14"/>
                <c:pt idx="0">
                  <c:v>Armenia</c:v>
                </c:pt>
                <c:pt idx="1">
                  <c:v>Bogotá</c:v>
                </c:pt>
                <c:pt idx="2">
                  <c:v>Buenavista</c:v>
                </c:pt>
                <c:pt idx="3">
                  <c:v>Calarca</c:v>
                </c:pt>
                <c:pt idx="4">
                  <c:v>Circasia</c:v>
                </c:pt>
                <c:pt idx="5">
                  <c:v>Cordoba</c:v>
                </c:pt>
                <c:pt idx="6">
                  <c:v>Filandia</c:v>
                </c:pt>
                <c:pt idx="7">
                  <c:v>Genova</c:v>
                </c:pt>
                <c:pt idx="8">
                  <c:v>La Tebaida</c:v>
                </c:pt>
                <c:pt idx="9">
                  <c:v>Montenegro</c:v>
                </c:pt>
                <c:pt idx="10">
                  <c:v>Mosquera</c:v>
                </c:pt>
                <c:pt idx="11">
                  <c:v>Pereira</c:v>
                </c:pt>
                <c:pt idx="12">
                  <c:v>Pijao</c:v>
                </c:pt>
                <c:pt idx="13">
                  <c:v>Quimbaya</c:v>
                </c:pt>
              </c:strCache>
            </c:strRef>
          </c:cat>
          <c:val>
            <c:numRef>
              <c:f>'Primer Semestre 2022'!$F$26:$F$39</c:f>
              <c:numCache>
                <c:formatCode>General</c:formatCode>
                <c:ptCount val="14"/>
                <c:pt idx="0">
                  <c:v>180</c:v>
                </c:pt>
                <c:pt idx="1">
                  <c:v>0</c:v>
                </c:pt>
                <c:pt idx="2">
                  <c:v>7</c:v>
                </c:pt>
                <c:pt idx="3">
                  <c:v>26</c:v>
                </c:pt>
                <c:pt idx="4">
                  <c:v>15</c:v>
                </c:pt>
                <c:pt idx="5">
                  <c:v>6</c:v>
                </c:pt>
                <c:pt idx="6">
                  <c:v>9</c:v>
                </c:pt>
                <c:pt idx="7">
                  <c:v>25</c:v>
                </c:pt>
                <c:pt idx="8">
                  <c:v>12</c:v>
                </c:pt>
                <c:pt idx="9">
                  <c:v>11</c:v>
                </c:pt>
                <c:pt idx="10">
                  <c:v>0</c:v>
                </c:pt>
                <c:pt idx="11">
                  <c:v>0</c:v>
                </c:pt>
                <c:pt idx="12">
                  <c:v>14</c:v>
                </c:pt>
                <c:pt idx="13">
                  <c:v>22</c:v>
                </c:pt>
              </c:numCache>
            </c:numRef>
          </c:val>
          <c:extLst>
            <c:ext xmlns:c16="http://schemas.microsoft.com/office/drawing/2014/chart" uri="{C3380CC4-5D6E-409C-BE32-E72D297353CC}">
              <c16:uniqueId val="{00000002-FF56-48AD-BCDD-8732153E29B9}"/>
            </c:ext>
          </c:extLst>
        </c:ser>
        <c:dLbls>
          <c:dLblPos val="outEnd"/>
          <c:showLegendKey val="0"/>
          <c:showVal val="1"/>
          <c:showCatName val="0"/>
          <c:showSerName val="0"/>
          <c:showPercent val="0"/>
          <c:showBubbleSize val="0"/>
        </c:dLbls>
        <c:gapWidth val="444"/>
        <c:overlap val="-90"/>
        <c:axId val="1902791839"/>
        <c:axId val="1902792255"/>
      </c:barChart>
      <c:catAx>
        <c:axId val="190279183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cap="all" baseline="0">
                    <a:solidFill>
                      <a:schemeClr val="tx1"/>
                    </a:solidFill>
                    <a:latin typeface="+mn-lt"/>
                    <a:ea typeface="+mn-ea"/>
                    <a:cs typeface="+mn-cs"/>
                  </a:defRPr>
                </a:pPr>
                <a:r>
                  <a:rPr lang="es-CO" b="1"/>
                  <a:t>Municipios</a:t>
                </a:r>
              </a:p>
            </c:rich>
          </c:tx>
          <c:layout>
            <c:manualLayout>
              <c:xMode val="edge"/>
              <c:yMode val="edge"/>
              <c:x val="0.48171252422203281"/>
              <c:y val="0.86659976212811884"/>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tx1"/>
                  </a:solidFill>
                  <a:latin typeface="+mn-lt"/>
                  <a:ea typeface="+mn-ea"/>
                  <a:cs typeface="+mn-cs"/>
                </a:defRPr>
              </a:pPr>
              <a:endParaRPr lang="es-CO"/>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5400000" spcFirstLastPara="1" vertOverflow="ellipsis" wrap="square" anchor="ctr" anchorCtr="1"/>
          <a:lstStyle/>
          <a:p>
            <a:pPr>
              <a:defRPr sz="1200" b="0" i="0" u="none" strike="noStrike" kern="1200" cap="all" spc="120" normalizeH="0" baseline="0">
                <a:solidFill>
                  <a:schemeClr val="tx1"/>
                </a:solidFill>
                <a:latin typeface="+mn-lt"/>
                <a:ea typeface="+mn-ea"/>
                <a:cs typeface="+mn-cs"/>
              </a:defRPr>
            </a:pPr>
            <a:endParaRPr lang="es-CO"/>
          </a:p>
        </c:txPr>
        <c:crossAx val="1902792255"/>
        <c:crosses val="autoZero"/>
        <c:auto val="1"/>
        <c:lblAlgn val="ctr"/>
        <c:lblOffset val="100"/>
        <c:noMultiLvlLbl val="0"/>
      </c:catAx>
      <c:valAx>
        <c:axId val="1902792255"/>
        <c:scaling>
          <c:orientation val="minMax"/>
        </c:scaling>
        <c:delete val="0"/>
        <c:axPos val="l"/>
        <c:title>
          <c:tx>
            <c:rich>
              <a:bodyPr rot="-5400000" spcFirstLastPara="1" vertOverflow="ellipsis" vert="horz" wrap="square" anchor="ctr" anchorCtr="1"/>
              <a:lstStyle/>
              <a:p>
                <a:pPr>
                  <a:defRPr sz="1200" b="1" i="0" u="none" strike="noStrike" kern="1200" cap="all" baseline="0">
                    <a:solidFill>
                      <a:schemeClr val="tx1"/>
                    </a:solidFill>
                    <a:latin typeface="+mn-lt"/>
                    <a:ea typeface="+mn-ea"/>
                    <a:cs typeface="+mn-cs"/>
                  </a:defRPr>
                </a:pPr>
                <a:r>
                  <a:rPr lang="es-CO" b="1"/>
                  <a:t>Cantidad</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solidFill>
                  <a:latin typeface="+mn-lt"/>
                  <a:ea typeface="+mn-ea"/>
                  <a:cs typeface="+mn-cs"/>
                </a:defRPr>
              </a:pPr>
              <a:endParaRPr lang="es-CO"/>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1902791839"/>
        <c:crosses val="autoZero"/>
        <c:crossBetween val="between"/>
      </c:valAx>
      <c:spPr>
        <a:noFill/>
        <a:ln>
          <a:noFill/>
        </a:ln>
        <a:effectLst/>
      </c:spPr>
    </c:plotArea>
    <c:legend>
      <c:legendPos val="b"/>
      <c:layout>
        <c:manualLayout>
          <c:xMode val="edge"/>
          <c:yMode val="edge"/>
          <c:x val="0.14326298873383961"/>
          <c:y val="0.91807074284976176"/>
          <c:w val="0.72639809361471175"/>
          <c:h val="6.32026709125391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sz="1200">
          <a:solidFill>
            <a:schemeClr val="tx1"/>
          </a:solidFill>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CO" sz="1600" dirty="0">
                <a:effectLst>
                  <a:outerShdw blurRad="38100" dist="38100" dir="2700000" algn="tl">
                    <a:srgbClr val="000000">
                      <a:alpha val="43137"/>
                    </a:srgbClr>
                  </a:outerShdw>
                </a:effectLst>
              </a:rPr>
              <a:t>¿A qué Dependencia u Oficina se dirigió?</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s-CO"/>
        </a:p>
      </c:txPr>
    </c:title>
    <c:autoTitleDeleted val="0"/>
    <c:plotArea>
      <c:layout>
        <c:manualLayout>
          <c:layoutTarget val="inner"/>
          <c:xMode val="edge"/>
          <c:yMode val="edge"/>
          <c:x val="0.10214110429447852"/>
          <c:y val="0.11575634057971014"/>
          <c:w val="0.84457888644371781"/>
          <c:h val="0.58545501207729478"/>
        </c:manualLayout>
      </c:layout>
      <c:barChart>
        <c:barDir val="col"/>
        <c:grouping val="clustered"/>
        <c:varyColors val="0"/>
        <c:ser>
          <c:idx val="0"/>
          <c:order val="0"/>
          <c:tx>
            <c:strRef>
              <c:f>'Primer Semestre 2022'!$D$17</c:f>
              <c:strCache>
                <c:ptCount val="1"/>
                <c:pt idx="0">
                  <c:v>Primer Semestre 2021</c:v>
                </c:pt>
              </c:strCache>
            </c:strRef>
          </c:tx>
          <c:spPr>
            <a:solidFill>
              <a:srgbClr val="00B050"/>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'Primer Semestre 2022'!$C$46:$C$51</c:f>
              <c:strCache>
                <c:ptCount val="6"/>
                <c:pt idx="0">
                  <c:v>Subdirección de Regulación y Control ambiental</c:v>
                </c:pt>
                <c:pt idx="1">
                  <c:v>Subdirección administrativa y financiera</c:v>
                </c:pt>
                <c:pt idx="2">
                  <c:v>Subdirección de Gestión Ambiental</c:v>
                </c:pt>
                <c:pt idx="3">
                  <c:v>Otro</c:v>
                </c:pt>
                <c:pt idx="4">
                  <c:v>Oficina Asesora de Planeación</c:v>
                </c:pt>
                <c:pt idx="5">
                  <c:v>Atención al Usuario</c:v>
                </c:pt>
              </c:strCache>
            </c:strRef>
          </c:cat>
          <c:val>
            <c:numRef>
              <c:f>'Primer Semestre 2022'!$D$46:$D$51</c:f>
              <c:numCache>
                <c:formatCode>General</c:formatCode>
                <c:ptCount val="6"/>
                <c:pt idx="0">
                  <c:v>55</c:v>
                </c:pt>
                <c:pt idx="1">
                  <c:v>58</c:v>
                </c:pt>
                <c:pt idx="2">
                  <c:v>42</c:v>
                </c:pt>
                <c:pt idx="3">
                  <c:v>11</c:v>
                </c:pt>
                <c:pt idx="4">
                  <c:v>18</c:v>
                </c:pt>
                <c:pt idx="5">
                  <c:v>135</c:v>
                </c:pt>
              </c:numCache>
            </c:numRef>
          </c:val>
          <c:extLst>
            <c:ext xmlns:c16="http://schemas.microsoft.com/office/drawing/2014/chart" uri="{C3380CC4-5D6E-409C-BE32-E72D297353CC}">
              <c16:uniqueId val="{00000000-0C04-417F-82B4-816941A4A5D0}"/>
            </c:ext>
          </c:extLst>
        </c:ser>
        <c:ser>
          <c:idx val="1"/>
          <c:order val="1"/>
          <c:tx>
            <c:strRef>
              <c:f>'Primer Semestre 2022'!$E$17</c:f>
              <c:strCache>
                <c:ptCount val="1"/>
                <c:pt idx="0">
                  <c:v>Segundo Semestre 2021</c:v>
                </c:pt>
              </c:strCache>
            </c:strRef>
          </c:tx>
          <c:spPr>
            <a:solidFill>
              <a:srgbClr val="0070C0"/>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'Primer Semestre 2022'!$C$46:$C$51</c:f>
              <c:strCache>
                <c:ptCount val="6"/>
                <c:pt idx="0">
                  <c:v>Subdirección de Regulación y Control ambiental</c:v>
                </c:pt>
                <c:pt idx="1">
                  <c:v>Subdirección administrativa y financiera</c:v>
                </c:pt>
                <c:pt idx="2">
                  <c:v>Subdirección de Gestión Ambiental</c:v>
                </c:pt>
                <c:pt idx="3">
                  <c:v>Otro</c:v>
                </c:pt>
                <c:pt idx="4">
                  <c:v>Oficina Asesora de Planeación</c:v>
                </c:pt>
                <c:pt idx="5">
                  <c:v>Atención al Usuario</c:v>
                </c:pt>
              </c:strCache>
            </c:strRef>
          </c:cat>
          <c:val>
            <c:numRef>
              <c:f>'Primer Semestre 2022'!$E$46:$E$51</c:f>
              <c:numCache>
                <c:formatCode>General</c:formatCode>
                <c:ptCount val="6"/>
                <c:pt idx="0">
                  <c:v>98</c:v>
                </c:pt>
                <c:pt idx="1">
                  <c:v>26</c:v>
                </c:pt>
                <c:pt idx="2">
                  <c:v>29</c:v>
                </c:pt>
                <c:pt idx="3">
                  <c:v>9</c:v>
                </c:pt>
                <c:pt idx="4">
                  <c:v>9</c:v>
                </c:pt>
                <c:pt idx="5">
                  <c:v>159</c:v>
                </c:pt>
              </c:numCache>
            </c:numRef>
          </c:val>
          <c:extLst>
            <c:ext xmlns:c16="http://schemas.microsoft.com/office/drawing/2014/chart" uri="{C3380CC4-5D6E-409C-BE32-E72D297353CC}">
              <c16:uniqueId val="{00000001-0C04-417F-82B4-816941A4A5D0}"/>
            </c:ext>
          </c:extLst>
        </c:ser>
        <c:ser>
          <c:idx val="2"/>
          <c:order val="2"/>
          <c:tx>
            <c:strRef>
              <c:f>'Primer Semestre 2022'!$F$17</c:f>
              <c:strCache>
                <c:ptCount val="1"/>
                <c:pt idx="0">
                  <c:v>Primer Semestre 2022</c:v>
                </c:pt>
              </c:strCache>
            </c:strRef>
          </c:tx>
          <c:spPr>
            <a:solidFill>
              <a:srgbClr val="FFFF00"/>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'Primer Semestre 2022'!$C$46:$C$51</c:f>
              <c:strCache>
                <c:ptCount val="6"/>
                <c:pt idx="0">
                  <c:v>Subdirección de Regulación y Control ambiental</c:v>
                </c:pt>
                <c:pt idx="1">
                  <c:v>Subdirección administrativa y financiera</c:v>
                </c:pt>
                <c:pt idx="2">
                  <c:v>Subdirección de Gestión Ambiental</c:v>
                </c:pt>
                <c:pt idx="3">
                  <c:v>Otro</c:v>
                </c:pt>
                <c:pt idx="4">
                  <c:v>Oficina Asesora de Planeación</c:v>
                </c:pt>
                <c:pt idx="5">
                  <c:v>Atención al Usuario</c:v>
                </c:pt>
              </c:strCache>
            </c:strRef>
          </c:cat>
          <c:val>
            <c:numRef>
              <c:f>'Primer Semestre 2022'!$F$46:$F$51</c:f>
              <c:numCache>
                <c:formatCode>General</c:formatCode>
                <c:ptCount val="6"/>
                <c:pt idx="0">
                  <c:v>89</c:v>
                </c:pt>
                <c:pt idx="1">
                  <c:v>59</c:v>
                </c:pt>
                <c:pt idx="2">
                  <c:v>26</c:v>
                </c:pt>
                <c:pt idx="3">
                  <c:v>9</c:v>
                </c:pt>
                <c:pt idx="4">
                  <c:v>7</c:v>
                </c:pt>
                <c:pt idx="5">
                  <c:v>137</c:v>
                </c:pt>
              </c:numCache>
            </c:numRef>
          </c:val>
          <c:extLst>
            <c:ext xmlns:c16="http://schemas.microsoft.com/office/drawing/2014/chart" uri="{C3380CC4-5D6E-409C-BE32-E72D297353CC}">
              <c16:uniqueId val="{00000002-0C04-417F-82B4-816941A4A5D0}"/>
            </c:ext>
          </c:extLst>
        </c:ser>
        <c:dLbls>
          <c:dLblPos val="outEnd"/>
          <c:showLegendKey val="0"/>
          <c:showVal val="1"/>
          <c:showCatName val="0"/>
          <c:showSerName val="0"/>
          <c:showPercent val="0"/>
          <c:showBubbleSize val="0"/>
        </c:dLbls>
        <c:gapWidth val="100"/>
        <c:overlap val="-24"/>
        <c:axId val="1902791839"/>
        <c:axId val="1902792255"/>
      </c:barChart>
      <c:catAx>
        <c:axId val="1902791839"/>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O"/>
                  <a:t>Dependencia u Oficina</a:t>
                </a:r>
              </a:p>
            </c:rich>
          </c:tx>
          <c:layout>
            <c:manualLayout>
              <c:xMode val="edge"/>
              <c:yMode val="edge"/>
              <c:x val="0.48171252422203281"/>
              <c:y val="0.866599762128118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s-CO"/>
          </a:p>
        </c:txPr>
        <c:crossAx val="1902792255"/>
        <c:crosses val="autoZero"/>
        <c:auto val="1"/>
        <c:lblAlgn val="ctr"/>
        <c:lblOffset val="100"/>
        <c:noMultiLvlLbl val="0"/>
      </c:catAx>
      <c:valAx>
        <c:axId val="19027922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O"/>
                  <a:t>Cantidad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1902791839"/>
        <c:crosses val="autoZero"/>
        <c:crossBetween val="between"/>
      </c:valAx>
      <c:spPr>
        <a:noFill/>
        <a:ln>
          <a:noFill/>
        </a:ln>
        <a:effectLst/>
      </c:spPr>
    </c:plotArea>
    <c:legend>
      <c:legendPos val="b"/>
      <c:layout>
        <c:manualLayout>
          <c:xMode val="edge"/>
          <c:yMode val="edge"/>
          <c:x val="0.13074079754601228"/>
          <c:y val="0.92762258454106283"/>
          <c:w val="0.72986111111111107"/>
          <c:h val="6.4708333333333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sz="1200">
          <a:solidFill>
            <a:schemeClr val="tx1"/>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5B416-56A9-4F70-AA27-4311069CBF2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FF76AAF-CC87-4DAC-BEFB-346A3DF01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CB820FC-158F-4732-B677-C215A904744E}"/>
              </a:ext>
            </a:extLst>
          </p:cNvPr>
          <p:cNvSpPr>
            <a:spLocks noGrp="1"/>
          </p:cNvSpPr>
          <p:nvPr>
            <p:ph type="dt" sz="half" idx="10"/>
          </p:nvPr>
        </p:nvSpPr>
        <p:spPr/>
        <p:txBody>
          <a:bodyPr/>
          <a:lstStyle/>
          <a:p>
            <a:fld id="{87E2A535-B2AD-417B-A1FF-8913BB504B4D}" type="datetimeFigureOut">
              <a:rPr lang="es-CO" smtClean="0"/>
              <a:t>9/08/2022</a:t>
            </a:fld>
            <a:endParaRPr lang="es-CO"/>
          </a:p>
        </p:txBody>
      </p:sp>
      <p:sp>
        <p:nvSpPr>
          <p:cNvPr id="5" name="Marcador de pie de página 4">
            <a:extLst>
              <a:ext uri="{FF2B5EF4-FFF2-40B4-BE49-F238E27FC236}">
                <a16:creationId xmlns:a16="http://schemas.microsoft.com/office/drawing/2014/main" id="{CB7933BC-F5B1-4DC6-8E1C-0B5BDB8DE7E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E55694C-43E1-4C9B-AD9F-5A7C31C6638E}"/>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12876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CB6B5-3FA7-4B3C-8D09-D24AE17AC80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97E1D3D-35DF-4BD3-A56F-FF2154EC1EB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75A4142-BAC0-4E98-9F42-1E0296C1BAF9}"/>
              </a:ext>
            </a:extLst>
          </p:cNvPr>
          <p:cNvSpPr>
            <a:spLocks noGrp="1"/>
          </p:cNvSpPr>
          <p:nvPr>
            <p:ph type="dt" sz="half" idx="10"/>
          </p:nvPr>
        </p:nvSpPr>
        <p:spPr/>
        <p:txBody>
          <a:bodyPr/>
          <a:lstStyle/>
          <a:p>
            <a:fld id="{87E2A535-B2AD-417B-A1FF-8913BB504B4D}" type="datetimeFigureOut">
              <a:rPr lang="es-CO" smtClean="0"/>
              <a:t>9/08/2022</a:t>
            </a:fld>
            <a:endParaRPr lang="es-CO"/>
          </a:p>
        </p:txBody>
      </p:sp>
      <p:sp>
        <p:nvSpPr>
          <p:cNvPr id="5" name="Marcador de pie de página 4">
            <a:extLst>
              <a:ext uri="{FF2B5EF4-FFF2-40B4-BE49-F238E27FC236}">
                <a16:creationId xmlns:a16="http://schemas.microsoft.com/office/drawing/2014/main" id="{B74F06A8-32EB-45AD-ADE6-EA474620D5F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7C376C3-16DD-4316-85F9-BF7A056D167B}"/>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3916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5D4100-38EA-472F-AD87-1DBE73F944B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4DBA95E-0A9E-422B-B558-3C22602523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D22CCB0-B9A3-46C3-BF00-8434C7D0CF15}"/>
              </a:ext>
            </a:extLst>
          </p:cNvPr>
          <p:cNvSpPr>
            <a:spLocks noGrp="1"/>
          </p:cNvSpPr>
          <p:nvPr>
            <p:ph type="dt" sz="half" idx="10"/>
          </p:nvPr>
        </p:nvSpPr>
        <p:spPr/>
        <p:txBody>
          <a:bodyPr/>
          <a:lstStyle/>
          <a:p>
            <a:fld id="{87E2A535-B2AD-417B-A1FF-8913BB504B4D}" type="datetimeFigureOut">
              <a:rPr lang="es-CO" smtClean="0"/>
              <a:t>9/08/2022</a:t>
            </a:fld>
            <a:endParaRPr lang="es-CO"/>
          </a:p>
        </p:txBody>
      </p:sp>
      <p:sp>
        <p:nvSpPr>
          <p:cNvPr id="5" name="Marcador de pie de página 4">
            <a:extLst>
              <a:ext uri="{FF2B5EF4-FFF2-40B4-BE49-F238E27FC236}">
                <a16:creationId xmlns:a16="http://schemas.microsoft.com/office/drawing/2014/main" id="{C9FE113D-5FC1-4F72-83D9-E20DD8F1FDB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4FD8C8-2570-40A4-9478-8C5CA4399D6D}"/>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100008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2DA8C-6552-41C3-8306-42C870E4A40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4E65C94-3660-4374-A20E-B58D8A368A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3CF15F5-08F5-4ACE-94D4-CFA5C178AE36}"/>
              </a:ext>
            </a:extLst>
          </p:cNvPr>
          <p:cNvSpPr>
            <a:spLocks noGrp="1"/>
          </p:cNvSpPr>
          <p:nvPr>
            <p:ph type="dt" sz="half" idx="10"/>
          </p:nvPr>
        </p:nvSpPr>
        <p:spPr/>
        <p:txBody>
          <a:bodyPr/>
          <a:lstStyle/>
          <a:p>
            <a:fld id="{87E2A535-B2AD-417B-A1FF-8913BB504B4D}" type="datetimeFigureOut">
              <a:rPr lang="es-CO" smtClean="0"/>
              <a:t>9/08/2022</a:t>
            </a:fld>
            <a:endParaRPr lang="es-CO"/>
          </a:p>
        </p:txBody>
      </p:sp>
      <p:sp>
        <p:nvSpPr>
          <p:cNvPr id="5" name="Marcador de pie de página 4">
            <a:extLst>
              <a:ext uri="{FF2B5EF4-FFF2-40B4-BE49-F238E27FC236}">
                <a16:creationId xmlns:a16="http://schemas.microsoft.com/office/drawing/2014/main" id="{1A186750-75C9-4416-AE4E-1857AAACEDE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676AC87-22A8-449E-9329-2D00E3C379E5}"/>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54523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39FCE-C242-4948-9569-7B11D369CA4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FE98A2D-0296-4813-B8D7-6A47802CE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EF1D20A-09C1-40BB-906A-AD490082A235}"/>
              </a:ext>
            </a:extLst>
          </p:cNvPr>
          <p:cNvSpPr>
            <a:spLocks noGrp="1"/>
          </p:cNvSpPr>
          <p:nvPr>
            <p:ph type="dt" sz="half" idx="10"/>
          </p:nvPr>
        </p:nvSpPr>
        <p:spPr/>
        <p:txBody>
          <a:bodyPr/>
          <a:lstStyle/>
          <a:p>
            <a:fld id="{87E2A535-B2AD-417B-A1FF-8913BB504B4D}" type="datetimeFigureOut">
              <a:rPr lang="es-CO" smtClean="0"/>
              <a:t>9/08/2022</a:t>
            </a:fld>
            <a:endParaRPr lang="es-CO"/>
          </a:p>
        </p:txBody>
      </p:sp>
      <p:sp>
        <p:nvSpPr>
          <p:cNvPr id="5" name="Marcador de pie de página 4">
            <a:extLst>
              <a:ext uri="{FF2B5EF4-FFF2-40B4-BE49-F238E27FC236}">
                <a16:creationId xmlns:a16="http://schemas.microsoft.com/office/drawing/2014/main" id="{D051CEF9-C6AD-4AFD-8A8F-C9AC01841CC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DC9FE1-F607-486F-B808-8046C5093079}"/>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421629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C9BBD-9A07-4AB8-8EF8-EF429457771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9EE417-A39D-4E97-899D-0E72611B13D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298A047-4172-4156-8620-426C4109131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6073362-ECFC-47CF-90D4-F21329C97EA9}"/>
              </a:ext>
            </a:extLst>
          </p:cNvPr>
          <p:cNvSpPr>
            <a:spLocks noGrp="1"/>
          </p:cNvSpPr>
          <p:nvPr>
            <p:ph type="dt" sz="half" idx="10"/>
          </p:nvPr>
        </p:nvSpPr>
        <p:spPr/>
        <p:txBody>
          <a:bodyPr/>
          <a:lstStyle/>
          <a:p>
            <a:fld id="{87E2A535-B2AD-417B-A1FF-8913BB504B4D}" type="datetimeFigureOut">
              <a:rPr lang="es-CO" smtClean="0"/>
              <a:t>9/08/2022</a:t>
            </a:fld>
            <a:endParaRPr lang="es-CO"/>
          </a:p>
        </p:txBody>
      </p:sp>
      <p:sp>
        <p:nvSpPr>
          <p:cNvPr id="6" name="Marcador de pie de página 5">
            <a:extLst>
              <a:ext uri="{FF2B5EF4-FFF2-40B4-BE49-F238E27FC236}">
                <a16:creationId xmlns:a16="http://schemas.microsoft.com/office/drawing/2014/main" id="{493E0B78-E2A9-4AFE-BED6-06BA744D92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0DD607F-73B4-47AD-994C-AE7A5730591F}"/>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657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356E0-17F8-464A-B54E-02D5445AD8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C6529FC-3CBA-478A-A55D-CB2577E2A9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692F3A-082A-448F-91B7-293D4305A49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BEA7FFD-B0FC-4FDB-8F1E-806E90523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AD520A0-F3FA-4511-9003-38D32795AD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A5D98A1-BEF9-4E73-941C-278C92C42FB9}"/>
              </a:ext>
            </a:extLst>
          </p:cNvPr>
          <p:cNvSpPr>
            <a:spLocks noGrp="1"/>
          </p:cNvSpPr>
          <p:nvPr>
            <p:ph type="dt" sz="half" idx="10"/>
          </p:nvPr>
        </p:nvSpPr>
        <p:spPr/>
        <p:txBody>
          <a:bodyPr/>
          <a:lstStyle/>
          <a:p>
            <a:fld id="{87E2A535-B2AD-417B-A1FF-8913BB504B4D}" type="datetimeFigureOut">
              <a:rPr lang="es-CO" smtClean="0"/>
              <a:t>9/08/2022</a:t>
            </a:fld>
            <a:endParaRPr lang="es-CO"/>
          </a:p>
        </p:txBody>
      </p:sp>
      <p:sp>
        <p:nvSpPr>
          <p:cNvPr id="8" name="Marcador de pie de página 7">
            <a:extLst>
              <a:ext uri="{FF2B5EF4-FFF2-40B4-BE49-F238E27FC236}">
                <a16:creationId xmlns:a16="http://schemas.microsoft.com/office/drawing/2014/main" id="{FB036AE7-A8A8-49D1-9415-5E3181577C0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1A7845B-6F2C-40C8-9ABC-E13AA1155121}"/>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32055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AA545-83D9-4BF2-9940-2B3D8CD1E79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489D35C-92F5-476D-A857-B3E5B3C552BF}"/>
              </a:ext>
            </a:extLst>
          </p:cNvPr>
          <p:cNvSpPr>
            <a:spLocks noGrp="1"/>
          </p:cNvSpPr>
          <p:nvPr>
            <p:ph type="dt" sz="half" idx="10"/>
          </p:nvPr>
        </p:nvSpPr>
        <p:spPr/>
        <p:txBody>
          <a:bodyPr/>
          <a:lstStyle/>
          <a:p>
            <a:fld id="{87E2A535-B2AD-417B-A1FF-8913BB504B4D}" type="datetimeFigureOut">
              <a:rPr lang="es-CO" smtClean="0"/>
              <a:t>9/08/2022</a:t>
            </a:fld>
            <a:endParaRPr lang="es-CO"/>
          </a:p>
        </p:txBody>
      </p:sp>
      <p:sp>
        <p:nvSpPr>
          <p:cNvPr id="4" name="Marcador de pie de página 3">
            <a:extLst>
              <a:ext uri="{FF2B5EF4-FFF2-40B4-BE49-F238E27FC236}">
                <a16:creationId xmlns:a16="http://schemas.microsoft.com/office/drawing/2014/main" id="{BE7097C1-7D34-48B6-9723-A0904B89A85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DD24AC8-D9B0-46BC-9E0B-A145174D271A}"/>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338893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A70B63-1C55-4908-811A-4438942E57ED}"/>
              </a:ext>
            </a:extLst>
          </p:cNvPr>
          <p:cNvSpPr>
            <a:spLocks noGrp="1"/>
          </p:cNvSpPr>
          <p:nvPr>
            <p:ph type="dt" sz="half" idx="10"/>
          </p:nvPr>
        </p:nvSpPr>
        <p:spPr/>
        <p:txBody>
          <a:bodyPr/>
          <a:lstStyle/>
          <a:p>
            <a:fld id="{87E2A535-B2AD-417B-A1FF-8913BB504B4D}" type="datetimeFigureOut">
              <a:rPr lang="es-CO" smtClean="0"/>
              <a:t>9/08/2022</a:t>
            </a:fld>
            <a:endParaRPr lang="es-CO"/>
          </a:p>
        </p:txBody>
      </p:sp>
      <p:sp>
        <p:nvSpPr>
          <p:cNvPr id="3" name="Marcador de pie de página 2">
            <a:extLst>
              <a:ext uri="{FF2B5EF4-FFF2-40B4-BE49-F238E27FC236}">
                <a16:creationId xmlns:a16="http://schemas.microsoft.com/office/drawing/2014/main" id="{9104007F-A581-4161-B499-F635520CB75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754D141-3137-4E7F-9405-6E24B783150C}"/>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0042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D2900-62E0-42C7-A08D-67231AC88D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CA66013-18F3-4326-B1EE-44E7AA3F07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BE9DAA3-B1DD-41DB-8BE5-5A02BA6A3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6BA303-F1F0-47EC-87A3-2165A77742D7}"/>
              </a:ext>
            </a:extLst>
          </p:cNvPr>
          <p:cNvSpPr>
            <a:spLocks noGrp="1"/>
          </p:cNvSpPr>
          <p:nvPr>
            <p:ph type="dt" sz="half" idx="10"/>
          </p:nvPr>
        </p:nvSpPr>
        <p:spPr/>
        <p:txBody>
          <a:bodyPr/>
          <a:lstStyle/>
          <a:p>
            <a:fld id="{87E2A535-B2AD-417B-A1FF-8913BB504B4D}" type="datetimeFigureOut">
              <a:rPr lang="es-CO" smtClean="0"/>
              <a:t>9/08/2022</a:t>
            </a:fld>
            <a:endParaRPr lang="es-CO"/>
          </a:p>
        </p:txBody>
      </p:sp>
      <p:sp>
        <p:nvSpPr>
          <p:cNvPr id="6" name="Marcador de pie de página 5">
            <a:extLst>
              <a:ext uri="{FF2B5EF4-FFF2-40B4-BE49-F238E27FC236}">
                <a16:creationId xmlns:a16="http://schemas.microsoft.com/office/drawing/2014/main" id="{B32FB442-F004-4237-9D1D-4C062A26EC6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4C86E4C-02B6-49C9-B360-6B6AE6B1B5D9}"/>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196306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B4D69F-E93D-4C09-92AF-6F21A393D8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D241FD6-DB9C-4167-A463-6CB980C53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4777974-0EDB-4A52-8B37-166B6CD3B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00717EF-FBA6-4B94-92C8-B6789A491799}"/>
              </a:ext>
            </a:extLst>
          </p:cNvPr>
          <p:cNvSpPr>
            <a:spLocks noGrp="1"/>
          </p:cNvSpPr>
          <p:nvPr>
            <p:ph type="dt" sz="half" idx="10"/>
          </p:nvPr>
        </p:nvSpPr>
        <p:spPr/>
        <p:txBody>
          <a:bodyPr/>
          <a:lstStyle/>
          <a:p>
            <a:fld id="{87E2A535-B2AD-417B-A1FF-8913BB504B4D}" type="datetimeFigureOut">
              <a:rPr lang="es-CO" smtClean="0"/>
              <a:t>9/08/2022</a:t>
            </a:fld>
            <a:endParaRPr lang="es-CO"/>
          </a:p>
        </p:txBody>
      </p:sp>
      <p:sp>
        <p:nvSpPr>
          <p:cNvPr id="6" name="Marcador de pie de página 5">
            <a:extLst>
              <a:ext uri="{FF2B5EF4-FFF2-40B4-BE49-F238E27FC236}">
                <a16:creationId xmlns:a16="http://schemas.microsoft.com/office/drawing/2014/main" id="{E4222DF1-2EEC-4EC3-86AB-BF76A1A43D9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F7FDEB-59AA-47A2-B901-8C9E0630CCC9}"/>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85104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A1D5541-26BC-44B9-93DC-E42C52889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CCF3971-61B4-46D8-A34A-FABE61CBC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403AA6F-EA8C-4E8A-A56F-2EAF56C8D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2A535-B2AD-417B-A1FF-8913BB504B4D}" type="datetimeFigureOut">
              <a:rPr lang="es-CO" smtClean="0"/>
              <a:t>9/08/2022</a:t>
            </a:fld>
            <a:endParaRPr lang="es-CO"/>
          </a:p>
        </p:txBody>
      </p:sp>
      <p:sp>
        <p:nvSpPr>
          <p:cNvPr id="5" name="Marcador de pie de página 4">
            <a:extLst>
              <a:ext uri="{FF2B5EF4-FFF2-40B4-BE49-F238E27FC236}">
                <a16:creationId xmlns:a16="http://schemas.microsoft.com/office/drawing/2014/main" id="{1D47380D-FE76-4479-98ED-8D1F59139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07D6CF2-FC99-4F3F-99E9-999CE805E7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59FAA-4DE8-4234-89F8-D954F6981ED9}" type="slidenum">
              <a:rPr lang="es-CO" smtClean="0"/>
              <a:t>‹Nº›</a:t>
            </a:fld>
            <a:endParaRPr lang="es-CO"/>
          </a:p>
        </p:txBody>
      </p:sp>
    </p:spTree>
    <p:extLst>
      <p:ext uri="{BB962C8B-B14F-4D97-AF65-F5344CB8AC3E}">
        <p14:creationId xmlns:p14="http://schemas.microsoft.com/office/powerpoint/2010/main" val="423532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8085FC-98C1-417B-BA18-F16E3A169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6286"/>
          </a:xfrm>
          <a:prstGeom prst="rect">
            <a:avLst/>
          </a:prstGeom>
        </p:spPr>
      </p:pic>
      <p:sp>
        <p:nvSpPr>
          <p:cNvPr id="2" name="Título 1">
            <a:extLst>
              <a:ext uri="{FF2B5EF4-FFF2-40B4-BE49-F238E27FC236}">
                <a16:creationId xmlns:a16="http://schemas.microsoft.com/office/drawing/2014/main" id="{4F940D8A-DFED-4B5B-8A94-9F4D45553DFC}"/>
              </a:ext>
            </a:extLst>
          </p:cNvPr>
          <p:cNvSpPr>
            <a:spLocks noGrp="1"/>
          </p:cNvSpPr>
          <p:nvPr>
            <p:ph type="ctrTitle"/>
          </p:nvPr>
        </p:nvSpPr>
        <p:spPr>
          <a:xfrm>
            <a:off x="845387" y="2587925"/>
            <a:ext cx="10688129" cy="1577674"/>
          </a:xfrm>
        </p:spPr>
        <p:txBody>
          <a:bodyPr>
            <a:normAutofit/>
          </a:bodyPr>
          <a:lstStyle/>
          <a:p>
            <a:r>
              <a:rPr lang="es-CO" sz="4400" b="1" dirty="0">
                <a:solidFill>
                  <a:schemeClr val="bg1"/>
                </a:solidFill>
                <a:latin typeface="Raleway" panose="020B0503030101060003" pitchFamily="34" charset="0"/>
              </a:rPr>
              <a:t>Informe de Encuesta de Satisfacción del Usuario primer semestre de 2022</a:t>
            </a:r>
            <a:endParaRPr lang="en-US" sz="4400" b="1" dirty="0">
              <a:solidFill>
                <a:schemeClr val="bg1"/>
              </a:solidFill>
              <a:latin typeface="Raleway" panose="020B0503030101060003" pitchFamily="34" charset="0"/>
            </a:endParaRPr>
          </a:p>
        </p:txBody>
      </p:sp>
      <p:sp>
        <p:nvSpPr>
          <p:cNvPr id="3" name="CuadroTexto 2"/>
          <p:cNvSpPr txBox="1"/>
          <p:nvPr/>
        </p:nvSpPr>
        <p:spPr>
          <a:xfrm>
            <a:off x="4577831" y="4165599"/>
            <a:ext cx="3254954" cy="800219"/>
          </a:xfrm>
          <a:prstGeom prst="rect">
            <a:avLst/>
          </a:prstGeom>
          <a:noFill/>
        </p:spPr>
        <p:txBody>
          <a:bodyPr wrap="square" rtlCol="0">
            <a:spAutoFit/>
          </a:bodyPr>
          <a:lstStyle/>
          <a:p>
            <a:r>
              <a:rPr lang="es-CO" sz="2800" dirty="0">
                <a:solidFill>
                  <a:schemeClr val="bg1"/>
                </a:solidFill>
                <a:latin typeface="Raleway Medium" panose="020B0603030101060003" pitchFamily="34" charset="0"/>
              </a:rPr>
              <a:t>JULIO 05 DE 2022</a:t>
            </a:r>
            <a:endParaRPr lang="en-US" sz="2800" dirty="0">
              <a:solidFill>
                <a:schemeClr val="bg1"/>
              </a:solidFill>
              <a:latin typeface="Raleway Medium" panose="020B0603030101060003" pitchFamily="34" charset="0"/>
            </a:endParaRPr>
          </a:p>
          <a:p>
            <a:endParaRPr lang="en-US" dirty="0"/>
          </a:p>
        </p:txBody>
      </p:sp>
    </p:spTree>
    <p:extLst>
      <p:ext uri="{BB962C8B-B14F-4D97-AF65-F5344CB8AC3E}">
        <p14:creationId xmlns:p14="http://schemas.microsoft.com/office/powerpoint/2010/main" val="416978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65267" y="5051057"/>
            <a:ext cx="8752115" cy="1477328"/>
          </a:xfrm>
          <a:prstGeom prst="rect">
            <a:avLst/>
          </a:prstGeom>
          <a:noFill/>
        </p:spPr>
        <p:txBody>
          <a:bodyPr wrap="square" rtlCol="0">
            <a:spAutoFit/>
          </a:bodyPr>
          <a:lstStyle/>
          <a:p>
            <a:pPr algn="just"/>
            <a:r>
              <a:rPr lang="es-CO" dirty="0">
                <a:solidFill>
                  <a:srgbClr val="00B050"/>
                </a:solidFill>
                <a:latin typeface="Raleway" panose="020B0503030101060003" pitchFamily="34" charset="0"/>
              </a:rPr>
              <a:t>Teniendo en cuenta los datos históricos de las encuestas realizadas en el primer y segundo semestre del año 2021 y el primer semestre de 2022, podemos evidenciar que a la oficina donde más se dirigieron los usuarios fue a servicio al cliente, esto teniendo en cuenta que es la encargada de radicar todos los permisos y tramites ambientales como peticiones en general.</a:t>
            </a:r>
            <a:endParaRPr lang="en-US" dirty="0"/>
          </a:p>
        </p:txBody>
      </p:sp>
      <p:graphicFrame>
        <p:nvGraphicFramePr>
          <p:cNvPr id="5" name="Gráfico 4"/>
          <p:cNvGraphicFramePr>
            <a:graphicFrameLocks/>
          </p:cNvGraphicFramePr>
          <p:nvPr>
            <p:extLst>
              <p:ext uri="{D42A27DB-BD31-4B8C-83A1-F6EECF244321}">
                <p14:modId xmlns:p14="http://schemas.microsoft.com/office/powerpoint/2010/main" val="3428789402"/>
              </p:ext>
            </p:extLst>
          </p:nvPr>
        </p:nvGraphicFramePr>
        <p:xfrm>
          <a:off x="3108960" y="384068"/>
          <a:ext cx="8951624" cy="4562486"/>
        </p:xfrm>
        <a:graphic>
          <a:graphicData uri="http://schemas.openxmlformats.org/drawingml/2006/chart">
            <c:chart xmlns:c="http://schemas.openxmlformats.org/drawingml/2006/chart" xmlns:r="http://schemas.openxmlformats.org/officeDocument/2006/relationships" r:id="rId2"/>
          </a:graphicData>
        </a:graphic>
      </p:graphicFrame>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24" y="880461"/>
            <a:ext cx="5258710" cy="5258710"/>
          </a:xfrm>
          <a:prstGeom prst="rect">
            <a:avLst/>
          </a:prstGeom>
        </p:spPr>
      </p:pic>
    </p:spTree>
    <p:extLst>
      <p:ext uri="{BB962C8B-B14F-4D97-AF65-F5344CB8AC3E}">
        <p14:creationId xmlns:p14="http://schemas.microsoft.com/office/powerpoint/2010/main" val="350471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48693" y="977272"/>
            <a:ext cx="11843307" cy="707886"/>
          </a:xfrm>
          <a:prstGeom prst="rect">
            <a:avLst/>
          </a:prstGeom>
          <a:noFill/>
        </p:spPr>
        <p:txBody>
          <a:bodyPr wrap="none" rtlCol="0">
            <a:spAutoFit/>
          </a:bodyPr>
          <a:lstStyle/>
          <a:p>
            <a:r>
              <a:rPr lang="es-CO" sz="4000" b="1" dirty="0">
                <a:solidFill>
                  <a:srgbClr val="008AC2"/>
                </a:solidFill>
                <a:latin typeface="Raleway Black" panose="020B0A03030101060003" pitchFamily="34" charset="0"/>
              </a:rPr>
              <a:t>Análisis de los resultados y recomendaciones:</a:t>
            </a:r>
            <a:r>
              <a:rPr lang="es-CO" sz="4000" dirty="0">
                <a:solidFill>
                  <a:srgbClr val="008AC2"/>
                </a:solidFill>
                <a:latin typeface="Raleway Black" panose="020B0A03030101060003" pitchFamily="34" charset="0"/>
              </a:rPr>
              <a:t> </a:t>
            </a:r>
            <a:endParaRPr lang="en-US" sz="4000" dirty="0">
              <a:solidFill>
                <a:srgbClr val="008AC2"/>
              </a:solidFill>
              <a:latin typeface="Raleway Black" panose="020B0A03030101060003" pitchFamily="34" charset="0"/>
            </a:endParaRPr>
          </a:p>
        </p:txBody>
      </p:sp>
      <p:sp>
        <p:nvSpPr>
          <p:cNvPr id="7" name="CuadroTexto 6"/>
          <p:cNvSpPr txBox="1"/>
          <p:nvPr/>
        </p:nvSpPr>
        <p:spPr>
          <a:xfrm>
            <a:off x="970005" y="2063229"/>
            <a:ext cx="9571722" cy="4198650"/>
          </a:xfrm>
          <a:prstGeom prst="rect">
            <a:avLst/>
          </a:prstGeom>
          <a:noFill/>
        </p:spPr>
        <p:txBody>
          <a:bodyPr wrap="square" rtlCol="0">
            <a:spAutoFit/>
          </a:bodyPr>
          <a:lstStyle/>
          <a:p>
            <a:pPr marL="285750" indent="-285750" algn="just">
              <a:lnSpc>
                <a:spcPct val="150000"/>
              </a:lnSpc>
              <a:buBlip>
                <a:blip r:embed="rId2"/>
              </a:buBlip>
            </a:pPr>
            <a:r>
              <a:rPr lang="es-CO" dirty="0">
                <a:solidFill>
                  <a:srgbClr val="00B334"/>
                </a:solidFill>
                <a:latin typeface="Raleway" panose="020B0503030101060003" pitchFamily="34" charset="0"/>
              </a:rPr>
              <a:t>El </a:t>
            </a:r>
            <a:r>
              <a:rPr lang="es-CO" b="1" dirty="0">
                <a:solidFill>
                  <a:srgbClr val="00B334"/>
                </a:solidFill>
                <a:latin typeface="Raleway" panose="020B0503030101060003" pitchFamily="34" charset="0"/>
              </a:rPr>
              <a:t>97%</a:t>
            </a:r>
            <a:r>
              <a:rPr lang="es-CO" dirty="0">
                <a:solidFill>
                  <a:srgbClr val="00B334"/>
                </a:solidFill>
                <a:latin typeface="Raleway" panose="020B0503030101060003" pitchFamily="34" charset="0"/>
              </a:rPr>
              <a:t> de los encuestados consideran que la información suministrada fue clara y pertinente.</a:t>
            </a:r>
            <a:endParaRPr lang="en-US" dirty="0">
              <a:solidFill>
                <a:srgbClr val="00B334"/>
              </a:solidFill>
              <a:latin typeface="Raleway" panose="020B0503030101060003" pitchFamily="34" charset="0"/>
            </a:endParaRPr>
          </a:p>
          <a:p>
            <a:pPr marL="285750" indent="-285750" algn="just">
              <a:lnSpc>
                <a:spcPct val="150000"/>
              </a:lnSpc>
              <a:buBlip>
                <a:blip r:embed="rId2"/>
              </a:buBlip>
            </a:pPr>
            <a:r>
              <a:rPr lang="es-CO" dirty="0">
                <a:solidFill>
                  <a:srgbClr val="00B334"/>
                </a:solidFill>
                <a:latin typeface="Raleway" panose="020B0503030101060003" pitchFamily="34" charset="0"/>
              </a:rPr>
              <a:t>EL </a:t>
            </a:r>
            <a:r>
              <a:rPr lang="es-CO" b="1" dirty="0">
                <a:solidFill>
                  <a:srgbClr val="00B334"/>
                </a:solidFill>
                <a:latin typeface="Raleway" panose="020B0503030101060003" pitchFamily="34" charset="0"/>
              </a:rPr>
              <a:t>96% </a:t>
            </a:r>
            <a:r>
              <a:rPr lang="es-CO" dirty="0">
                <a:solidFill>
                  <a:srgbClr val="00B334"/>
                </a:solidFill>
                <a:latin typeface="Raleway" panose="020B0503030101060003" pitchFamily="34" charset="0"/>
              </a:rPr>
              <a:t>de los encuestados argumentan que el lenguaje utilizado por el servidor público fue claro y sencillo.</a:t>
            </a:r>
            <a:endParaRPr lang="en-US" dirty="0">
              <a:solidFill>
                <a:srgbClr val="00B334"/>
              </a:solidFill>
              <a:latin typeface="Raleway" panose="020B0503030101060003" pitchFamily="34" charset="0"/>
            </a:endParaRPr>
          </a:p>
          <a:p>
            <a:pPr marL="285750" indent="-285750" algn="just">
              <a:lnSpc>
                <a:spcPct val="150000"/>
              </a:lnSpc>
              <a:buBlip>
                <a:blip r:embed="rId2"/>
              </a:buBlip>
            </a:pPr>
            <a:r>
              <a:rPr lang="es-CO" dirty="0">
                <a:solidFill>
                  <a:srgbClr val="00B334"/>
                </a:solidFill>
                <a:latin typeface="Raleway" panose="020B0503030101060003" pitchFamily="34" charset="0"/>
              </a:rPr>
              <a:t>Mas del </a:t>
            </a:r>
            <a:r>
              <a:rPr lang="es-CO" b="1" dirty="0">
                <a:solidFill>
                  <a:srgbClr val="00B334"/>
                </a:solidFill>
                <a:latin typeface="Raleway" panose="020B0503030101060003" pitchFamily="34" charset="0"/>
              </a:rPr>
              <a:t>97%</a:t>
            </a:r>
            <a:r>
              <a:rPr lang="es-CO" dirty="0">
                <a:solidFill>
                  <a:srgbClr val="00B334"/>
                </a:solidFill>
                <a:latin typeface="Raleway" panose="020B0503030101060003" pitchFamily="34" charset="0"/>
              </a:rPr>
              <a:t> de los encuestados consideran que los funcionarios tienen conocimientos acerca de los servicios solicitados.</a:t>
            </a:r>
            <a:endParaRPr lang="en-US" dirty="0">
              <a:solidFill>
                <a:srgbClr val="00B334"/>
              </a:solidFill>
              <a:latin typeface="Raleway" panose="020B0503030101060003" pitchFamily="34" charset="0"/>
            </a:endParaRPr>
          </a:p>
          <a:p>
            <a:pPr marL="285750" indent="-285750" algn="just">
              <a:lnSpc>
                <a:spcPct val="150000"/>
              </a:lnSpc>
              <a:buBlip>
                <a:blip r:embed="rId2"/>
              </a:buBlip>
            </a:pPr>
            <a:r>
              <a:rPr lang="es-CO" dirty="0">
                <a:solidFill>
                  <a:srgbClr val="00B334"/>
                </a:solidFill>
                <a:latin typeface="Raleway" panose="020B0503030101060003" pitchFamily="34" charset="0"/>
              </a:rPr>
              <a:t>Si bien el </a:t>
            </a:r>
            <a:r>
              <a:rPr lang="es-CO" b="1" dirty="0">
                <a:solidFill>
                  <a:srgbClr val="00B334"/>
                </a:solidFill>
                <a:latin typeface="Raleway" panose="020B0503030101060003" pitchFamily="34" charset="0"/>
              </a:rPr>
              <a:t>81% </a:t>
            </a:r>
            <a:r>
              <a:rPr lang="es-CO" dirty="0">
                <a:solidFill>
                  <a:srgbClr val="00B334"/>
                </a:solidFill>
                <a:latin typeface="Raleway" panose="020B0503030101060003" pitchFamily="34" charset="0"/>
              </a:rPr>
              <a:t>las personas encuestadas califican la satisfacción de su experiencia en 5, 10 encuestados en el semestre que califican su experiencia en 3 lo que indican que se le debe prestar atención ha este indicador buscando estrategias de mejoramiento continuo. </a:t>
            </a:r>
            <a:endParaRPr lang="en-US" dirty="0">
              <a:solidFill>
                <a:srgbClr val="00B334"/>
              </a:solidFill>
              <a:latin typeface="Raleway" panose="020B0503030101060003" pitchFamily="34" charset="0"/>
            </a:endParaRPr>
          </a:p>
        </p:txBody>
      </p:sp>
    </p:spTree>
    <p:extLst>
      <p:ext uri="{BB962C8B-B14F-4D97-AF65-F5344CB8AC3E}">
        <p14:creationId xmlns:p14="http://schemas.microsoft.com/office/powerpoint/2010/main" val="81663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hqprint">
            <a:extLst>
              <a:ext uri="{28A0092B-C50C-407E-A947-70E740481C1C}">
                <a14:useLocalDpi xmlns:a14="http://schemas.microsoft.com/office/drawing/2010/main" val="0"/>
              </a:ext>
            </a:extLst>
          </a:blip>
          <a:srcRect l="6227" r="74552" b="7196"/>
          <a:stretch/>
        </p:blipFill>
        <p:spPr>
          <a:xfrm>
            <a:off x="541870" y="1067674"/>
            <a:ext cx="1933303" cy="5251765"/>
          </a:xfrm>
          <a:prstGeom prst="rect">
            <a:avLst/>
          </a:prstGeom>
        </p:spPr>
      </p:pic>
      <p:pic>
        <p:nvPicPr>
          <p:cNvPr id="4" name="Imagen 3"/>
          <p:cNvPicPr>
            <a:picLocks noChangeAspect="1"/>
          </p:cNvPicPr>
          <p:nvPr/>
        </p:nvPicPr>
        <p:blipFill rotWithShape="1">
          <a:blip r:embed="rId2" cstate="hqprint">
            <a:extLst>
              <a:ext uri="{28A0092B-C50C-407E-A947-70E740481C1C}">
                <a14:useLocalDpi xmlns:a14="http://schemas.microsoft.com/office/drawing/2010/main" val="0"/>
              </a:ext>
            </a:extLst>
          </a:blip>
          <a:srcRect l="49777" t="-1" b="1195"/>
          <a:stretch/>
        </p:blipFill>
        <p:spPr>
          <a:xfrm>
            <a:off x="5949419" y="897856"/>
            <a:ext cx="5051659" cy="5591400"/>
          </a:xfrm>
          <a:prstGeom prst="rect">
            <a:avLst/>
          </a:prstGeom>
        </p:spPr>
      </p:pic>
      <p:sp>
        <p:nvSpPr>
          <p:cNvPr id="7" name="Rectángulo 6"/>
          <p:cNvSpPr/>
          <p:nvPr/>
        </p:nvSpPr>
        <p:spPr>
          <a:xfrm>
            <a:off x="2475173" y="3693557"/>
            <a:ext cx="3474246" cy="2308324"/>
          </a:xfrm>
          <a:prstGeom prst="rect">
            <a:avLst/>
          </a:prstGeom>
          <a:noFill/>
        </p:spPr>
        <p:txBody>
          <a:bodyPr wrap="square" lIns="91440" tIns="45720" rIns="91440" bIns="45720">
            <a:spAutoFit/>
          </a:bodyPr>
          <a:lstStyle/>
          <a:p>
            <a:pPr algn="just"/>
            <a:r>
              <a:rPr lang="es-CO" dirty="0"/>
              <a:t>Se debe de continuar con la socialización de los 8 </a:t>
            </a:r>
            <a:r>
              <a:rPr lang="es-CO" dirty="0" err="1"/>
              <a:t>tips</a:t>
            </a:r>
            <a:r>
              <a:rPr lang="es-CO" dirty="0"/>
              <a:t> de servicio al cliente con el fin de que todos los funcionaros se apropien de estas conductas en el momento de brindar la atención a los usuarios.</a:t>
            </a:r>
          </a:p>
          <a:p>
            <a:pPr algn="just"/>
            <a:endParaRPr lang="es-CO" dirty="0"/>
          </a:p>
        </p:txBody>
      </p:sp>
      <p:sp>
        <p:nvSpPr>
          <p:cNvPr id="9" name="CuadroTexto 8">
            <a:extLst>
              <a:ext uri="{FF2B5EF4-FFF2-40B4-BE49-F238E27FC236}">
                <a16:creationId xmlns:a16="http://schemas.microsoft.com/office/drawing/2014/main" id="{1307437E-8008-8B72-8F13-B4038935A0A8}"/>
              </a:ext>
            </a:extLst>
          </p:cNvPr>
          <p:cNvSpPr txBox="1"/>
          <p:nvPr/>
        </p:nvSpPr>
        <p:spPr>
          <a:xfrm>
            <a:off x="2475173" y="1243829"/>
            <a:ext cx="3474246" cy="2308324"/>
          </a:xfrm>
          <a:prstGeom prst="rect">
            <a:avLst/>
          </a:prstGeom>
          <a:noFill/>
        </p:spPr>
        <p:txBody>
          <a:bodyPr wrap="square">
            <a:spAutoFit/>
          </a:bodyPr>
          <a:lstStyle/>
          <a:p>
            <a:pPr algn="just"/>
            <a:r>
              <a:rPr lang="es-CO" dirty="0"/>
              <a:t>Es importante destacar la percepción que tienen los usuarios frente al lenguaje claro y sencillo que utilizan los funcionarios en el momento de la atención, al igual que sobresale el conocimiento de los mismos frente  a los servicios solicitados. </a:t>
            </a:r>
          </a:p>
        </p:txBody>
      </p:sp>
      <p:sp>
        <p:nvSpPr>
          <p:cNvPr id="10" name="CuadroTexto 9">
            <a:extLst>
              <a:ext uri="{FF2B5EF4-FFF2-40B4-BE49-F238E27FC236}">
                <a16:creationId xmlns:a16="http://schemas.microsoft.com/office/drawing/2014/main" id="{87088EE2-6081-6B3D-3A77-82591C0411B6}"/>
              </a:ext>
            </a:extLst>
          </p:cNvPr>
          <p:cNvSpPr txBox="1"/>
          <p:nvPr/>
        </p:nvSpPr>
        <p:spPr>
          <a:xfrm>
            <a:off x="7882722" y="1246687"/>
            <a:ext cx="3161054" cy="2031325"/>
          </a:xfrm>
          <a:prstGeom prst="rect">
            <a:avLst/>
          </a:prstGeom>
          <a:noFill/>
        </p:spPr>
        <p:txBody>
          <a:bodyPr wrap="square" rtlCol="0">
            <a:spAutoFit/>
          </a:bodyPr>
          <a:lstStyle/>
          <a:p>
            <a:pPr algn="just"/>
            <a:r>
              <a:rPr lang="es-MX" dirty="0"/>
              <a:t>Se reconoce el buen nivel de satisfacción con la calificación de un 96,82% en la percepción del servicio, sin embargo es necesario continuar reforzando en toda la entidad el protocolo de servicio al cliente.</a:t>
            </a:r>
            <a:endParaRPr lang="es-CO" dirty="0"/>
          </a:p>
        </p:txBody>
      </p:sp>
      <p:sp>
        <p:nvSpPr>
          <p:cNvPr id="11" name="CuadroTexto 10">
            <a:extLst>
              <a:ext uri="{FF2B5EF4-FFF2-40B4-BE49-F238E27FC236}">
                <a16:creationId xmlns:a16="http://schemas.microsoft.com/office/drawing/2014/main" id="{87088EE2-6081-6B3D-3A77-82591C0411B6}"/>
              </a:ext>
            </a:extLst>
          </p:cNvPr>
          <p:cNvSpPr txBox="1"/>
          <p:nvPr/>
        </p:nvSpPr>
        <p:spPr>
          <a:xfrm>
            <a:off x="7840024" y="3693556"/>
            <a:ext cx="3161054" cy="2308324"/>
          </a:xfrm>
          <a:prstGeom prst="rect">
            <a:avLst/>
          </a:prstGeom>
          <a:noFill/>
        </p:spPr>
        <p:txBody>
          <a:bodyPr wrap="square" rtlCol="0">
            <a:spAutoFit/>
          </a:bodyPr>
          <a:lstStyle/>
          <a:p>
            <a:pPr algn="just"/>
            <a:r>
              <a:rPr lang="es-MX" dirty="0"/>
              <a:t>Se recomienda volver a realizar el calculo de la muestra del número de encuestas que se deben de realizar según la metodología del DAF, ya que el número de atenciones en el primer semestre de este año viene en aumento.</a:t>
            </a:r>
            <a:endParaRPr lang="es-CO" dirty="0"/>
          </a:p>
        </p:txBody>
      </p:sp>
    </p:spTree>
    <p:extLst>
      <p:ext uri="{BB962C8B-B14F-4D97-AF65-F5344CB8AC3E}">
        <p14:creationId xmlns:p14="http://schemas.microsoft.com/office/powerpoint/2010/main" val="398796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034" y="373275"/>
            <a:ext cx="11025871" cy="6200503"/>
          </a:xfrm>
        </p:spPr>
      </p:pic>
    </p:spTree>
    <p:extLst>
      <p:ext uri="{BB962C8B-B14F-4D97-AF65-F5344CB8AC3E}">
        <p14:creationId xmlns:p14="http://schemas.microsoft.com/office/powerpoint/2010/main" val="910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C3279CD-FFD6-42FA-85CC-942A31D34B41}"/>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567462" y="0"/>
            <a:ext cx="12187263" cy="6858000"/>
          </a:xfrm>
          <a:prstGeom prst="rect">
            <a:avLst/>
          </a:prstGeom>
        </p:spPr>
      </p:pic>
      <p:sp>
        <p:nvSpPr>
          <p:cNvPr id="4" name="CuadroTexto 3"/>
          <p:cNvSpPr txBox="1"/>
          <p:nvPr/>
        </p:nvSpPr>
        <p:spPr>
          <a:xfrm>
            <a:off x="667058" y="1303844"/>
            <a:ext cx="3722494" cy="707886"/>
          </a:xfrm>
          <a:prstGeom prst="rect">
            <a:avLst/>
          </a:prstGeom>
          <a:noFill/>
        </p:spPr>
        <p:txBody>
          <a:bodyPr wrap="none" rtlCol="0">
            <a:spAutoFit/>
          </a:bodyPr>
          <a:lstStyle/>
          <a:p>
            <a:r>
              <a:rPr lang="es-CO" sz="4000" b="1" dirty="0">
                <a:solidFill>
                  <a:srgbClr val="00A7E5"/>
                </a:solidFill>
                <a:latin typeface="Raleway Black" panose="020B0A03030101060003" pitchFamily="34" charset="0"/>
              </a:rPr>
              <a:t>Introducción:</a:t>
            </a:r>
            <a:r>
              <a:rPr lang="es-CO" sz="4000" dirty="0">
                <a:solidFill>
                  <a:srgbClr val="00A7E5"/>
                </a:solidFill>
                <a:latin typeface="Raleway Black" panose="020B0A03030101060003" pitchFamily="34" charset="0"/>
              </a:rPr>
              <a:t> </a:t>
            </a:r>
            <a:endParaRPr lang="en-US" sz="4000" dirty="0">
              <a:solidFill>
                <a:srgbClr val="00A7E5"/>
              </a:solidFill>
              <a:latin typeface="Raleway Black" panose="020B0A03030101060003" pitchFamily="34" charset="0"/>
            </a:endParaRPr>
          </a:p>
        </p:txBody>
      </p:sp>
      <p:sp>
        <p:nvSpPr>
          <p:cNvPr id="7" name="CuadroTexto 6"/>
          <p:cNvSpPr txBox="1"/>
          <p:nvPr/>
        </p:nvSpPr>
        <p:spPr>
          <a:xfrm>
            <a:off x="667058" y="2090172"/>
            <a:ext cx="11084943" cy="2677656"/>
          </a:xfrm>
          <a:prstGeom prst="rect">
            <a:avLst/>
          </a:prstGeom>
          <a:noFill/>
        </p:spPr>
        <p:txBody>
          <a:bodyPr wrap="square" rtlCol="0">
            <a:spAutoFit/>
          </a:bodyPr>
          <a:lstStyle/>
          <a:p>
            <a:pPr algn="just"/>
            <a:r>
              <a:rPr lang="es-CO" sz="2400" dirty="0">
                <a:solidFill>
                  <a:srgbClr val="00B334"/>
                </a:solidFill>
                <a:latin typeface="Raleway Black" panose="020B0A03030101060003" pitchFamily="34" charset="0"/>
              </a:rPr>
              <a:t>Con el propósito de asegurar una gestión eficiente, </a:t>
            </a:r>
            <a:r>
              <a:rPr lang="es-CO" sz="2400" dirty="0">
                <a:solidFill>
                  <a:srgbClr val="00B334"/>
                </a:solidFill>
                <a:latin typeface="Raleway Medium" panose="020B0603030101060003" pitchFamily="34" charset="0"/>
              </a:rPr>
              <a:t>transparente y participativa al servicio del ciudadano, </a:t>
            </a:r>
            <a:r>
              <a:rPr lang="es-CO" sz="2400" dirty="0">
                <a:solidFill>
                  <a:srgbClr val="00B334"/>
                </a:solidFill>
                <a:latin typeface="Raleway Black" panose="020B0A03030101060003" pitchFamily="34" charset="0"/>
              </a:rPr>
              <a:t>la Corporación Autónoma Regional Del Quindío establece la encuesta de satisfacción del usuario </a:t>
            </a:r>
            <a:r>
              <a:rPr lang="es-CO" sz="2400" dirty="0">
                <a:solidFill>
                  <a:srgbClr val="00B334"/>
                </a:solidFill>
                <a:latin typeface="Raleway Medium" panose="020B0603030101060003" pitchFamily="34" charset="0"/>
              </a:rPr>
              <a:t>como una herramienta de medición de la calidad del servicio ofrecido por la entidad. Su resultado es fundamental para implementar acciones de mejora continua en la prestación de los servicios ofertados por esta, logrando así superar las expectativas de los usuarios.</a:t>
            </a:r>
            <a:endParaRPr lang="en-US" sz="2400" dirty="0">
              <a:solidFill>
                <a:srgbClr val="00B334"/>
              </a:solidFill>
              <a:latin typeface="Raleway Medium" panose="020B0603030101060003" pitchFamily="34" charset="0"/>
            </a:endParaRPr>
          </a:p>
        </p:txBody>
      </p:sp>
      <p:sp>
        <p:nvSpPr>
          <p:cNvPr id="5" name="CuadroTexto 4"/>
          <p:cNvSpPr txBox="1"/>
          <p:nvPr/>
        </p:nvSpPr>
        <p:spPr>
          <a:xfrm>
            <a:off x="1821905" y="5151194"/>
            <a:ext cx="1993751" cy="400110"/>
          </a:xfrm>
          <a:prstGeom prst="rect">
            <a:avLst/>
          </a:prstGeom>
          <a:noFill/>
        </p:spPr>
        <p:txBody>
          <a:bodyPr wrap="none" rtlCol="0">
            <a:spAutoFit/>
          </a:bodyPr>
          <a:lstStyle/>
          <a:p>
            <a:r>
              <a:rPr lang="es-CO" sz="2000" b="1" dirty="0">
                <a:solidFill>
                  <a:srgbClr val="97D600"/>
                </a:solidFill>
                <a:latin typeface="Raleway Black" panose="020B0A03030101060003" pitchFamily="34" charset="0"/>
              </a:rPr>
              <a:t>Indicador 2021</a:t>
            </a:r>
            <a:endParaRPr lang="en-US" sz="2000" dirty="0">
              <a:solidFill>
                <a:srgbClr val="97D600"/>
              </a:solidFill>
              <a:latin typeface="Raleway Black" panose="020B0A03030101060003" pitchFamily="34" charset="0"/>
            </a:endParaRPr>
          </a:p>
        </p:txBody>
      </p:sp>
      <p:sp>
        <p:nvSpPr>
          <p:cNvPr id="6" name="CuadroTexto 5"/>
          <p:cNvSpPr txBox="1"/>
          <p:nvPr/>
        </p:nvSpPr>
        <p:spPr>
          <a:xfrm>
            <a:off x="6572206" y="5151194"/>
            <a:ext cx="1997663" cy="400110"/>
          </a:xfrm>
          <a:prstGeom prst="rect">
            <a:avLst/>
          </a:prstGeom>
          <a:noFill/>
        </p:spPr>
        <p:txBody>
          <a:bodyPr wrap="none" rtlCol="0">
            <a:spAutoFit/>
          </a:bodyPr>
          <a:lstStyle/>
          <a:p>
            <a:r>
              <a:rPr lang="es-CO" sz="2000" b="1" dirty="0">
                <a:solidFill>
                  <a:srgbClr val="008AC2"/>
                </a:solidFill>
                <a:latin typeface="Raleway Black" panose="020B0A03030101060003" pitchFamily="34" charset="0"/>
              </a:rPr>
              <a:t>Indicador 2022</a:t>
            </a:r>
            <a:endParaRPr lang="en-US" sz="2000" dirty="0">
              <a:solidFill>
                <a:srgbClr val="008AC2"/>
              </a:solidFill>
              <a:latin typeface="Raleway Black" panose="020B0A03030101060003" pitchFamily="34" charset="0"/>
            </a:endParaRPr>
          </a:p>
        </p:txBody>
      </p:sp>
      <p:sp>
        <p:nvSpPr>
          <p:cNvPr id="8" name="CuadroTexto 7"/>
          <p:cNvSpPr txBox="1"/>
          <p:nvPr/>
        </p:nvSpPr>
        <p:spPr>
          <a:xfrm>
            <a:off x="1570682" y="5512226"/>
            <a:ext cx="2496196" cy="923330"/>
          </a:xfrm>
          <a:prstGeom prst="rect">
            <a:avLst/>
          </a:prstGeom>
          <a:noFill/>
        </p:spPr>
        <p:txBody>
          <a:bodyPr wrap="none" rtlCol="0">
            <a:spAutoFit/>
          </a:bodyPr>
          <a:lstStyle/>
          <a:p>
            <a:r>
              <a:rPr lang="es-CO" sz="5400" b="1" dirty="0">
                <a:solidFill>
                  <a:srgbClr val="97D600"/>
                </a:solidFill>
                <a:latin typeface="Raleway Black" panose="020B0A03030101060003" pitchFamily="34" charset="0"/>
              </a:rPr>
              <a:t>93,28%</a:t>
            </a:r>
            <a:endParaRPr lang="en-US" sz="5400" dirty="0">
              <a:solidFill>
                <a:srgbClr val="97D600"/>
              </a:solidFill>
              <a:latin typeface="Raleway Black" panose="020B0A03030101060003" pitchFamily="34" charset="0"/>
            </a:endParaRPr>
          </a:p>
        </p:txBody>
      </p:sp>
      <p:sp>
        <p:nvSpPr>
          <p:cNvPr id="10" name="CuadroTexto 9"/>
          <p:cNvSpPr txBox="1"/>
          <p:nvPr/>
        </p:nvSpPr>
        <p:spPr>
          <a:xfrm>
            <a:off x="6572206" y="5551304"/>
            <a:ext cx="2496196" cy="923330"/>
          </a:xfrm>
          <a:prstGeom prst="rect">
            <a:avLst/>
          </a:prstGeom>
          <a:noFill/>
        </p:spPr>
        <p:txBody>
          <a:bodyPr wrap="none" rtlCol="0">
            <a:spAutoFit/>
          </a:bodyPr>
          <a:lstStyle/>
          <a:p>
            <a:r>
              <a:rPr lang="es-CO" sz="5400" b="1" dirty="0">
                <a:solidFill>
                  <a:srgbClr val="008AC2"/>
                </a:solidFill>
                <a:latin typeface="Raleway Black" panose="020B0A03030101060003" pitchFamily="34" charset="0"/>
              </a:rPr>
              <a:t>96,82%</a:t>
            </a:r>
            <a:endParaRPr lang="en-US" sz="5400" dirty="0">
              <a:solidFill>
                <a:srgbClr val="008AC2"/>
              </a:solidFill>
              <a:latin typeface="Raleway Black" panose="020B0A03030101060003" pitchFamily="34" charset="0"/>
            </a:endParaRPr>
          </a:p>
        </p:txBody>
      </p:sp>
    </p:spTree>
    <p:extLst>
      <p:ext uri="{BB962C8B-B14F-4D97-AF65-F5344CB8AC3E}">
        <p14:creationId xmlns:p14="http://schemas.microsoft.com/office/powerpoint/2010/main" val="198172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75618" y="1345407"/>
            <a:ext cx="6114174" cy="707886"/>
          </a:xfrm>
          <a:prstGeom prst="rect">
            <a:avLst/>
          </a:prstGeom>
          <a:noFill/>
        </p:spPr>
        <p:txBody>
          <a:bodyPr wrap="none" rtlCol="0">
            <a:spAutoFit/>
          </a:bodyPr>
          <a:lstStyle/>
          <a:p>
            <a:r>
              <a:rPr lang="es-CO" sz="4000" b="1" dirty="0">
                <a:solidFill>
                  <a:srgbClr val="00B334"/>
                </a:solidFill>
                <a:latin typeface="Raleway Black" panose="020B0A03030101060003" pitchFamily="34" charset="0"/>
              </a:rPr>
              <a:t>Tamaño de la muestra:</a:t>
            </a:r>
            <a:r>
              <a:rPr lang="es-CO" sz="4000" dirty="0">
                <a:solidFill>
                  <a:srgbClr val="00B334"/>
                </a:solidFill>
                <a:latin typeface="Raleway Black" panose="020B0A03030101060003" pitchFamily="34" charset="0"/>
              </a:rPr>
              <a:t> </a:t>
            </a:r>
            <a:endParaRPr lang="en-US" sz="4000" dirty="0">
              <a:solidFill>
                <a:srgbClr val="00B334"/>
              </a:solidFill>
              <a:latin typeface="Raleway Black" panose="020B0A03030101060003" pitchFamily="34" charset="0"/>
            </a:endParaRPr>
          </a:p>
        </p:txBody>
      </p:sp>
      <p:sp>
        <p:nvSpPr>
          <p:cNvPr id="7" name="CuadroTexto 6"/>
          <p:cNvSpPr txBox="1"/>
          <p:nvPr/>
        </p:nvSpPr>
        <p:spPr>
          <a:xfrm>
            <a:off x="575619" y="2328819"/>
            <a:ext cx="6506826" cy="2308324"/>
          </a:xfrm>
          <a:prstGeom prst="rect">
            <a:avLst/>
          </a:prstGeom>
          <a:noFill/>
        </p:spPr>
        <p:txBody>
          <a:bodyPr wrap="square" rtlCol="0">
            <a:spAutoFit/>
          </a:bodyPr>
          <a:lstStyle/>
          <a:p>
            <a:pPr algn="just"/>
            <a:r>
              <a:rPr lang="es-CO" sz="2400" dirty="0">
                <a:latin typeface="Raleway Medium" panose="020B0603030101060003" pitchFamily="34" charset="0"/>
              </a:rPr>
              <a:t>El tamaño de la muestra para la aplicación de las encuestas de servicio son cincuenta mensuales, muestra necesarias para que los datos obtenidos sean representativos, ya que de esta va a depender la validez de los resultados y la toma de decisiones.</a:t>
            </a:r>
            <a:endParaRPr lang="en-US" sz="2400" dirty="0">
              <a:latin typeface="Raleway Medium" panose="020B0603030101060003"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3661656675"/>
              </p:ext>
            </p:extLst>
          </p:nvPr>
        </p:nvGraphicFramePr>
        <p:xfrm>
          <a:off x="6283234" y="944155"/>
          <a:ext cx="6318069" cy="5378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439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89585" y="4052889"/>
            <a:ext cx="1595309" cy="400110"/>
          </a:xfrm>
          <a:prstGeom prst="rect">
            <a:avLst/>
          </a:prstGeom>
          <a:noFill/>
        </p:spPr>
        <p:txBody>
          <a:bodyPr wrap="none" rtlCol="0">
            <a:spAutoFit/>
          </a:bodyPr>
          <a:lstStyle/>
          <a:p>
            <a:r>
              <a:rPr lang="es-CO" sz="2000" b="1" dirty="0">
                <a:solidFill>
                  <a:srgbClr val="97D600"/>
                </a:solidFill>
                <a:latin typeface="Raleway Black" panose="020B0A03030101060003" pitchFamily="34" charset="0"/>
              </a:rPr>
              <a:t>Presencial:</a:t>
            </a:r>
            <a:endParaRPr lang="en-US" sz="2000" dirty="0">
              <a:solidFill>
                <a:srgbClr val="97D600"/>
              </a:solidFill>
              <a:latin typeface="Raleway Black" panose="020B0A03030101060003" pitchFamily="34" charset="0"/>
            </a:endParaRPr>
          </a:p>
        </p:txBody>
      </p:sp>
      <p:sp>
        <p:nvSpPr>
          <p:cNvPr id="7" name="CuadroTexto 6"/>
          <p:cNvSpPr txBox="1"/>
          <p:nvPr/>
        </p:nvSpPr>
        <p:spPr>
          <a:xfrm>
            <a:off x="191320" y="976177"/>
            <a:ext cx="11354048" cy="707886"/>
          </a:xfrm>
          <a:prstGeom prst="rect">
            <a:avLst/>
          </a:prstGeom>
          <a:noFill/>
        </p:spPr>
        <p:txBody>
          <a:bodyPr wrap="square" rtlCol="0">
            <a:spAutoFit/>
          </a:bodyPr>
          <a:lstStyle/>
          <a:p>
            <a:pPr algn="just"/>
            <a:r>
              <a:rPr lang="es-CO" sz="2000" dirty="0">
                <a:solidFill>
                  <a:srgbClr val="008AC2"/>
                </a:solidFill>
                <a:latin typeface="Raleway Black" panose="020B0A03030101060003" pitchFamily="34" charset="0"/>
              </a:rPr>
              <a:t>La Corporación Autónoma Regional Del Quindío </a:t>
            </a:r>
            <a:r>
              <a:rPr lang="es-CO" sz="2000" dirty="0">
                <a:solidFill>
                  <a:srgbClr val="008AC2"/>
                </a:solidFill>
                <a:latin typeface="Raleway" panose="020B0503030101060003" pitchFamily="34" charset="0"/>
              </a:rPr>
              <a:t>a dispuesto diferentes canales para realizar la encuesta de satisfacción del usuario, para conocer su percepción frente al servicio. </a:t>
            </a:r>
            <a:endParaRPr lang="en-US" sz="2000" dirty="0">
              <a:solidFill>
                <a:srgbClr val="008AC2"/>
              </a:solidFill>
              <a:latin typeface="Raleway" panose="020B0503030101060003" pitchFamily="34" charset="0"/>
            </a:endParaRPr>
          </a:p>
        </p:txBody>
      </p:sp>
      <p:sp>
        <p:nvSpPr>
          <p:cNvPr id="6" name="CuadroTexto 5"/>
          <p:cNvSpPr txBox="1"/>
          <p:nvPr/>
        </p:nvSpPr>
        <p:spPr>
          <a:xfrm>
            <a:off x="6831961" y="4836904"/>
            <a:ext cx="1135247" cy="400110"/>
          </a:xfrm>
          <a:prstGeom prst="rect">
            <a:avLst/>
          </a:prstGeom>
          <a:noFill/>
        </p:spPr>
        <p:txBody>
          <a:bodyPr wrap="none" rtlCol="0">
            <a:spAutoFit/>
          </a:bodyPr>
          <a:lstStyle/>
          <a:p>
            <a:r>
              <a:rPr lang="es-CO" sz="2000" b="1" dirty="0">
                <a:solidFill>
                  <a:srgbClr val="008AC2"/>
                </a:solidFill>
                <a:latin typeface="Raleway Black" panose="020B0A03030101060003" pitchFamily="34" charset="0"/>
              </a:rPr>
              <a:t>Virtual:</a:t>
            </a:r>
            <a:endParaRPr lang="en-US" sz="2000" dirty="0">
              <a:solidFill>
                <a:srgbClr val="008AC2"/>
              </a:solidFill>
              <a:latin typeface="Raleway Black" panose="020B0A03030101060003" pitchFamily="34" charset="0"/>
            </a:endParaRPr>
          </a:p>
        </p:txBody>
      </p:sp>
      <p:pic>
        <p:nvPicPr>
          <p:cNvPr id="5" name="Imagen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03178" y="3750135"/>
            <a:ext cx="1105231" cy="1949365"/>
          </a:xfrm>
          <a:prstGeom prst="rect">
            <a:avLst/>
          </a:prstGeom>
        </p:spPr>
      </p:pic>
      <p:pic>
        <p:nvPicPr>
          <p:cNvPr id="8" name="Imagen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74568" y="3816438"/>
            <a:ext cx="2304760" cy="1167001"/>
          </a:xfrm>
          <a:prstGeom prst="rect">
            <a:avLst/>
          </a:prstGeom>
        </p:spPr>
      </p:pic>
      <p:sp>
        <p:nvSpPr>
          <p:cNvPr id="9" name="CuadroTexto 8"/>
          <p:cNvSpPr txBox="1"/>
          <p:nvPr/>
        </p:nvSpPr>
        <p:spPr>
          <a:xfrm>
            <a:off x="2189585" y="4399938"/>
            <a:ext cx="1491114" cy="923330"/>
          </a:xfrm>
          <a:prstGeom prst="rect">
            <a:avLst/>
          </a:prstGeom>
          <a:noFill/>
        </p:spPr>
        <p:txBody>
          <a:bodyPr wrap="none" rtlCol="0">
            <a:spAutoFit/>
          </a:bodyPr>
          <a:lstStyle/>
          <a:p>
            <a:r>
              <a:rPr lang="es-CO" sz="5400" b="1" dirty="0">
                <a:solidFill>
                  <a:srgbClr val="97D600"/>
                </a:solidFill>
                <a:latin typeface="Raleway Black" panose="020B0A03030101060003" pitchFamily="34" charset="0"/>
              </a:rPr>
              <a:t>26%</a:t>
            </a:r>
            <a:endParaRPr lang="en-US" sz="5400" dirty="0">
              <a:solidFill>
                <a:srgbClr val="97D600"/>
              </a:solidFill>
              <a:latin typeface="Raleway Black" panose="020B0A03030101060003" pitchFamily="34" charset="0"/>
            </a:endParaRPr>
          </a:p>
        </p:txBody>
      </p:sp>
      <p:sp>
        <p:nvSpPr>
          <p:cNvPr id="10" name="CuadroTexto 9"/>
          <p:cNvSpPr txBox="1"/>
          <p:nvPr/>
        </p:nvSpPr>
        <p:spPr>
          <a:xfrm>
            <a:off x="8075133" y="4452999"/>
            <a:ext cx="1448858" cy="923330"/>
          </a:xfrm>
          <a:prstGeom prst="rect">
            <a:avLst/>
          </a:prstGeom>
          <a:noFill/>
        </p:spPr>
        <p:txBody>
          <a:bodyPr wrap="none" rtlCol="0">
            <a:spAutoFit/>
          </a:bodyPr>
          <a:lstStyle/>
          <a:p>
            <a:r>
              <a:rPr lang="es-CO" sz="5400" b="1" dirty="0">
                <a:solidFill>
                  <a:srgbClr val="008AC2"/>
                </a:solidFill>
                <a:latin typeface="Raleway Black" panose="020B0A03030101060003" pitchFamily="34" charset="0"/>
              </a:rPr>
              <a:t>74%</a:t>
            </a:r>
            <a:endParaRPr lang="en-US" sz="5400" dirty="0">
              <a:solidFill>
                <a:srgbClr val="008AC2"/>
              </a:solidFill>
              <a:latin typeface="Raleway Black" panose="020B0A03030101060003" pitchFamily="34" charset="0"/>
            </a:endParaRPr>
          </a:p>
        </p:txBody>
      </p:sp>
      <p:sp>
        <p:nvSpPr>
          <p:cNvPr id="13" name="Rectángulo redondeado 4">
            <a:extLst>
              <a:ext uri="{FF2B5EF4-FFF2-40B4-BE49-F238E27FC236}">
                <a16:creationId xmlns:a16="http://schemas.microsoft.com/office/drawing/2014/main" id="{25CFF959-B914-0D47-3134-89F1EF30A73D}"/>
              </a:ext>
            </a:extLst>
          </p:cNvPr>
          <p:cNvSpPr/>
          <p:nvPr/>
        </p:nvSpPr>
        <p:spPr>
          <a:xfrm>
            <a:off x="4243907" y="2159797"/>
            <a:ext cx="1926157" cy="1457212"/>
          </a:xfrm>
          <a:prstGeom prst="roundRect">
            <a:avLst/>
          </a:prstGeom>
          <a:noFill/>
          <a:ln>
            <a:solidFill>
              <a:srgbClr val="008F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14">
            <a:extLst>
              <a:ext uri="{FF2B5EF4-FFF2-40B4-BE49-F238E27FC236}">
                <a16:creationId xmlns:a16="http://schemas.microsoft.com/office/drawing/2014/main" id="{7B694447-6C67-916D-7A16-0523CBD3529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60068" y="1769521"/>
            <a:ext cx="2046917" cy="2046917"/>
          </a:xfrm>
          <a:prstGeom prst="rect">
            <a:avLst/>
          </a:prstGeom>
        </p:spPr>
      </p:pic>
      <p:sp>
        <p:nvSpPr>
          <p:cNvPr id="16" name="CuadroTexto 15">
            <a:extLst>
              <a:ext uri="{FF2B5EF4-FFF2-40B4-BE49-F238E27FC236}">
                <a16:creationId xmlns:a16="http://schemas.microsoft.com/office/drawing/2014/main" id="{4EE9CAC7-51AF-60F6-157F-712E5FF59B23}"/>
              </a:ext>
            </a:extLst>
          </p:cNvPr>
          <p:cNvSpPr txBox="1"/>
          <p:nvPr/>
        </p:nvSpPr>
        <p:spPr>
          <a:xfrm>
            <a:off x="2241683" y="2270620"/>
            <a:ext cx="6097424" cy="646331"/>
          </a:xfrm>
          <a:prstGeom prst="rect">
            <a:avLst/>
          </a:prstGeom>
          <a:noFill/>
        </p:spPr>
        <p:txBody>
          <a:bodyPr wrap="square">
            <a:spAutoFit/>
          </a:bodyPr>
          <a:lstStyle/>
          <a:p>
            <a:pPr algn="ctr"/>
            <a:r>
              <a:rPr lang="es-ES" sz="1800" b="1" dirty="0">
                <a:solidFill>
                  <a:srgbClr val="00B334"/>
                </a:solidFill>
                <a:latin typeface="Raleway Black" panose="020B0A03030101060003" pitchFamily="34" charset="0"/>
              </a:rPr>
              <a:t>TOTAL </a:t>
            </a:r>
          </a:p>
          <a:p>
            <a:pPr algn="ctr"/>
            <a:r>
              <a:rPr lang="es-ES" sz="1800" b="1" dirty="0">
                <a:solidFill>
                  <a:srgbClr val="00B334"/>
                </a:solidFill>
                <a:latin typeface="Raleway Black" panose="020B0A03030101060003" pitchFamily="34" charset="0"/>
              </a:rPr>
              <a:t>ENCUESTADOS</a:t>
            </a:r>
          </a:p>
        </p:txBody>
      </p:sp>
      <p:sp>
        <p:nvSpPr>
          <p:cNvPr id="18" name="CuadroTexto 17">
            <a:extLst>
              <a:ext uri="{FF2B5EF4-FFF2-40B4-BE49-F238E27FC236}">
                <a16:creationId xmlns:a16="http://schemas.microsoft.com/office/drawing/2014/main" id="{B0336ECE-930D-2A3F-DF6F-049B5BD9AAE3}"/>
              </a:ext>
            </a:extLst>
          </p:cNvPr>
          <p:cNvSpPr txBox="1"/>
          <p:nvPr/>
        </p:nvSpPr>
        <p:spPr>
          <a:xfrm>
            <a:off x="2158273" y="2923281"/>
            <a:ext cx="6097424" cy="461665"/>
          </a:xfrm>
          <a:prstGeom prst="rect">
            <a:avLst/>
          </a:prstGeom>
          <a:noFill/>
        </p:spPr>
        <p:txBody>
          <a:bodyPr wrap="square">
            <a:spAutoFit/>
          </a:bodyPr>
          <a:lstStyle/>
          <a:p>
            <a:pPr algn="ctr"/>
            <a:r>
              <a:rPr lang="es-ES" sz="2400" b="1" dirty="0">
                <a:solidFill>
                  <a:srgbClr val="00B334"/>
                </a:solidFill>
                <a:latin typeface="Raleway Black" panose="020B0A03030101060003" pitchFamily="34" charset="0"/>
              </a:rPr>
              <a:t>327</a:t>
            </a:r>
          </a:p>
        </p:txBody>
      </p:sp>
    </p:spTree>
    <p:extLst>
      <p:ext uri="{BB962C8B-B14F-4D97-AF65-F5344CB8AC3E}">
        <p14:creationId xmlns:p14="http://schemas.microsoft.com/office/powerpoint/2010/main" val="388292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1815053664"/>
              </p:ext>
            </p:extLst>
          </p:nvPr>
        </p:nvGraphicFramePr>
        <p:xfrm>
          <a:off x="914401" y="1214846"/>
          <a:ext cx="9444445" cy="5486399"/>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1263038" y="736006"/>
            <a:ext cx="10027104" cy="584775"/>
          </a:xfrm>
          <a:prstGeom prst="rect">
            <a:avLst/>
          </a:prstGeom>
          <a:noFill/>
        </p:spPr>
        <p:txBody>
          <a:bodyPr wrap="none" rtlCol="0">
            <a:spAutoFit/>
          </a:bodyPr>
          <a:lstStyle/>
          <a:p>
            <a:r>
              <a:rPr lang="es-CO" sz="3200" b="1" dirty="0">
                <a:solidFill>
                  <a:srgbClr val="F2B100"/>
                </a:solidFill>
                <a:latin typeface="Raleway Black" panose="020B0A03030101060003" pitchFamily="34" charset="0"/>
              </a:rPr>
              <a:t>Comparativo encuesta de satisfacción al usuario</a:t>
            </a:r>
          </a:p>
        </p:txBody>
      </p:sp>
    </p:spTree>
    <p:extLst>
      <p:ext uri="{BB962C8B-B14F-4D97-AF65-F5344CB8AC3E}">
        <p14:creationId xmlns:p14="http://schemas.microsoft.com/office/powerpoint/2010/main" val="418863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3324" y="5152236"/>
            <a:ext cx="8752115" cy="1200329"/>
          </a:xfrm>
          <a:prstGeom prst="rect">
            <a:avLst/>
          </a:prstGeom>
          <a:noFill/>
        </p:spPr>
        <p:txBody>
          <a:bodyPr wrap="square" rtlCol="0">
            <a:spAutoFit/>
          </a:bodyPr>
          <a:lstStyle/>
          <a:p>
            <a:pPr algn="just"/>
            <a:r>
              <a:rPr lang="es-CO" dirty="0">
                <a:solidFill>
                  <a:srgbClr val="00B050"/>
                </a:solidFill>
                <a:latin typeface="Raleway" panose="020B0503030101060003" pitchFamily="34" charset="0"/>
              </a:rPr>
              <a:t>Teniendo en cuenta los datos históricos de las encuestas realizadas en los semestres anteriores y comparando con el primer y segundo semestre del año 2021, podemos observar un aumento de participación de personas naturales en el primer semestre del 2022.</a:t>
            </a:r>
            <a:endParaRPr lang="en-US" dirty="0"/>
          </a:p>
        </p:txBody>
      </p:sp>
      <p:graphicFrame>
        <p:nvGraphicFramePr>
          <p:cNvPr id="5" name="Gráfico 4"/>
          <p:cNvGraphicFramePr>
            <a:graphicFrameLocks/>
          </p:cNvGraphicFramePr>
          <p:nvPr>
            <p:extLst>
              <p:ext uri="{D42A27DB-BD31-4B8C-83A1-F6EECF244321}">
                <p14:modId xmlns:p14="http://schemas.microsoft.com/office/powerpoint/2010/main" val="419528207"/>
              </p:ext>
            </p:extLst>
          </p:nvPr>
        </p:nvGraphicFramePr>
        <p:xfrm>
          <a:off x="950281" y="663951"/>
          <a:ext cx="8285157" cy="4446157"/>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4994" y="663951"/>
            <a:ext cx="5509130" cy="5509130"/>
          </a:xfrm>
          <a:prstGeom prst="rect">
            <a:avLst/>
          </a:prstGeom>
        </p:spPr>
      </p:pic>
    </p:spTree>
    <p:extLst>
      <p:ext uri="{BB962C8B-B14F-4D97-AF65-F5344CB8AC3E}">
        <p14:creationId xmlns:p14="http://schemas.microsoft.com/office/powerpoint/2010/main" val="20723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4994" y="663951"/>
            <a:ext cx="5509130" cy="5509130"/>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2418032302"/>
              </p:ext>
            </p:extLst>
          </p:nvPr>
        </p:nvGraphicFramePr>
        <p:xfrm>
          <a:off x="156872" y="1232625"/>
          <a:ext cx="8752115" cy="4940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92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67058" y="1303844"/>
            <a:ext cx="7003840" cy="1323439"/>
          </a:xfrm>
          <a:prstGeom prst="rect">
            <a:avLst/>
          </a:prstGeom>
          <a:noFill/>
        </p:spPr>
        <p:txBody>
          <a:bodyPr wrap="none" rtlCol="0">
            <a:spAutoFit/>
          </a:bodyPr>
          <a:lstStyle/>
          <a:p>
            <a:r>
              <a:rPr lang="es-CO" sz="4000" b="1" dirty="0">
                <a:solidFill>
                  <a:srgbClr val="F2B100"/>
                </a:solidFill>
                <a:latin typeface="Raleway Black" panose="020B0A03030101060003" pitchFamily="34" charset="0"/>
              </a:rPr>
              <a:t>Preguntas evaluadas en la </a:t>
            </a:r>
          </a:p>
          <a:p>
            <a:r>
              <a:rPr lang="es-CO" sz="4000" b="1" dirty="0">
                <a:solidFill>
                  <a:srgbClr val="F2B100"/>
                </a:solidFill>
                <a:latin typeface="Raleway Black" panose="020B0A03030101060003" pitchFamily="34" charset="0"/>
              </a:rPr>
              <a:t>encuesta de satisfacción:</a:t>
            </a:r>
            <a:r>
              <a:rPr lang="es-CO" sz="4000" dirty="0">
                <a:solidFill>
                  <a:srgbClr val="F2B100"/>
                </a:solidFill>
                <a:latin typeface="Raleway Black" panose="020B0A03030101060003" pitchFamily="34" charset="0"/>
              </a:rPr>
              <a:t> </a:t>
            </a:r>
            <a:endParaRPr lang="en-US" sz="4000" dirty="0">
              <a:solidFill>
                <a:srgbClr val="F2B100"/>
              </a:solidFill>
              <a:latin typeface="Raleway Black" panose="020B0A03030101060003" pitchFamily="34" charset="0"/>
            </a:endParaRPr>
          </a:p>
        </p:txBody>
      </p:sp>
      <p:sp>
        <p:nvSpPr>
          <p:cNvPr id="7" name="CuadroTexto 6"/>
          <p:cNvSpPr txBox="1"/>
          <p:nvPr/>
        </p:nvSpPr>
        <p:spPr>
          <a:xfrm>
            <a:off x="567701" y="2843859"/>
            <a:ext cx="11084943" cy="2677656"/>
          </a:xfrm>
          <a:prstGeom prst="rect">
            <a:avLst/>
          </a:prstGeom>
          <a:noFill/>
        </p:spPr>
        <p:txBody>
          <a:bodyPr wrap="square" rtlCol="0">
            <a:spAutoFit/>
          </a:bodyPr>
          <a:lstStyle/>
          <a:p>
            <a:r>
              <a:rPr lang="es-CO" sz="2400" dirty="0">
                <a:solidFill>
                  <a:srgbClr val="008AC2"/>
                </a:solidFill>
                <a:latin typeface="Raleway Black" panose="020B0A03030101060003" pitchFamily="34" charset="0"/>
              </a:rPr>
              <a:t>¿</a:t>
            </a:r>
            <a:r>
              <a:rPr lang="es-CO" sz="2400" dirty="0">
                <a:solidFill>
                  <a:srgbClr val="008AC2"/>
                </a:solidFill>
                <a:latin typeface="Raleway Medium" panose="020B0603030101060003" pitchFamily="34" charset="0"/>
              </a:rPr>
              <a:t>A qué Dependencia u Oficina se dirigió</a:t>
            </a:r>
            <a:r>
              <a:rPr lang="es-CO" sz="2400" b="1" dirty="0">
                <a:solidFill>
                  <a:srgbClr val="008AC2"/>
                </a:solidFill>
                <a:latin typeface="Raleway Black" panose="020B0A03030101060003" pitchFamily="34" charset="0"/>
              </a:rPr>
              <a:t>?</a:t>
            </a:r>
            <a:endParaRPr lang="en-US" sz="2400" b="1" dirty="0">
              <a:solidFill>
                <a:srgbClr val="008AC2"/>
              </a:solidFill>
              <a:latin typeface="Raleway Black" panose="020B0A03030101060003" pitchFamily="34" charset="0"/>
            </a:endParaRPr>
          </a:p>
          <a:p>
            <a:r>
              <a:rPr lang="es-CO" sz="2400" dirty="0">
                <a:solidFill>
                  <a:srgbClr val="008AC2"/>
                </a:solidFill>
                <a:latin typeface="Raleway Black" panose="020B0A03030101060003" pitchFamily="34" charset="0"/>
              </a:rPr>
              <a:t>¿</a:t>
            </a:r>
            <a:r>
              <a:rPr lang="es-CO" sz="2400" dirty="0">
                <a:solidFill>
                  <a:srgbClr val="008AC2"/>
                </a:solidFill>
                <a:latin typeface="Raleway Medium" panose="020B0603030101060003" pitchFamily="34" charset="0"/>
              </a:rPr>
              <a:t>Considera que la información suministrada fue clara y pertinente</a:t>
            </a:r>
            <a:r>
              <a:rPr lang="es-CO" sz="2400" dirty="0">
                <a:solidFill>
                  <a:srgbClr val="008AC2"/>
                </a:solidFill>
                <a:latin typeface="Raleway Black" panose="020B0A03030101060003" pitchFamily="34" charset="0"/>
              </a:rPr>
              <a:t>?</a:t>
            </a:r>
            <a:endParaRPr lang="en-US" sz="2400" dirty="0">
              <a:solidFill>
                <a:srgbClr val="008AC2"/>
              </a:solidFill>
              <a:latin typeface="Raleway Black" panose="020B0A03030101060003" pitchFamily="34" charset="0"/>
            </a:endParaRPr>
          </a:p>
          <a:p>
            <a:r>
              <a:rPr lang="es-CO" sz="2400" dirty="0">
                <a:solidFill>
                  <a:srgbClr val="008AC2"/>
                </a:solidFill>
                <a:latin typeface="Raleway Black" panose="020B0A03030101060003" pitchFamily="34" charset="0"/>
              </a:rPr>
              <a:t>¿</a:t>
            </a:r>
            <a:r>
              <a:rPr lang="es-CO" sz="2400" dirty="0">
                <a:solidFill>
                  <a:srgbClr val="008AC2"/>
                </a:solidFill>
                <a:latin typeface="Raleway Medium" panose="020B0603030101060003" pitchFamily="34" charset="0"/>
              </a:rPr>
              <a:t>El lenguaje utilizado por el servidor público fue claro y sencillo</a:t>
            </a:r>
            <a:r>
              <a:rPr lang="es-CO" sz="2400" dirty="0">
                <a:solidFill>
                  <a:srgbClr val="008AC2"/>
                </a:solidFill>
                <a:latin typeface="Raleway Black" panose="020B0A03030101060003" pitchFamily="34" charset="0"/>
              </a:rPr>
              <a:t>?</a:t>
            </a:r>
            <a:endParaRPr lang="en-US" sz="2400" dirty="0">
              <a:solidFill>
                <a:srgbClr val="008AC2"/>
              </a:solidFill>
              <a:latin typeface="Raleway Black" panose="020B0A03030101060003" pitchFamily="34" charset="0"/>
            </a:endParaRPr>
          </a:p>
          <a:p>
            <a:r>
              <a:rPr lang="es-CO" sz="2400" dirty="0">
                <a:solidFill>
                  <a:srgbClr val="008AC2"/>
                </a:solidFill>
                <a:latin typeface="Raleway Black" panose="020B0A03030101060003" pitchFamily="34" charset="0"/>
              </a:rPr>
              <a:t>¿</a:t>
            </a:r>
            <a:r>
              <a:rPr lang="es-CO" sz="2400" dirty="0">
                <a:solidFill>
                  <a:srgbClr val="008AC2"/>
                </a:solidFill>
                <a:latin typeface="Raleway Medium" panose="020B0603030101060003" pitchFamily="34" charset="0"/>
              </a:rPr>
              <a:t>Considera que nuestro funcionario tiene los conocimientos acerca de los servicios solicitados</a:t>
            </a:r>
            <a:r>
              <a:rPr lang="es-CO" sz="2400" dirty="0">
                <a:solidFill>
                  <a:srgbClr val="008AC2"/>
                </a:solidFill>
                <a:latin typeface="Raleway Black" panose="020B0A03030101060003" pitchFamily="34" charset="0"/>
              </a:rPr>
              <a:t>?</a:t>
            </a:r>
            <a:endParaRPr lang="en-US" sz="2400" dirty="0">
              <a:solidFill>
                <a:srgbClr val="008AC2"/>
              </a:solidFill>
              <a:latin typeface="Raleway Black" panose="020B0A03030101060003" pitchFamily="34" charset="0"/>
            </a:endParaRPr>
          </a:p>
          <a:p>
            <a:r>
              <a:rPr lang="es-CO" sz="2400" dirty="0">
                <a:solidFill>
                  <a:srgbClr val="008AC2"/>
                </a:solidFill>
                <a:latin typeface="Raleway Black" panose="020B0A03030101060003" pitchFamily="34" charset="0"/>
              </a:rPr>
              <a:t>¿</a:t>
            </a:r>
            <a:r>
              <a:rPr lang="es-CO" sz="2400" dirty="0">
                <a:solidFill>
                  <a:srgbClr val="008AC2"/>
                </a:solidFill>
                <a:latin typeface="Raleway Medium" panose="020B0603030101060003" pitchFamily="34" charset="0"/>
              </a:rPr>
              <a:t>Cómo califica la calidad de nuestro servicio</a:t>
            </a:r>
            <a:r>
              <a:rPr lang="es-CO" sz="2400" dirty="0">
                <a:solidFill>
                  <a:srgbClr val="008AC2"/>
                </a:solidFill>
                <a:latin typeface="Raleway Black" panose="020B0A03030101060003" pitchFamily="34" charset="0"/>
              </a:rPr>
              <a:t>?</a:t>
            </a:r>
            <a:endParaRPr lang="en-US" sz="2400" dirty="0">
              <a:solidFill>
                <a:srgbClr val="008AC2"/>
              </a:solidFill>
              <a:latin typeface="Raleway Black" panose="020B0A03030101060003" pitchFamily="34" charset="0"/>
            </a:endParaRPr>
          </a:p>
          <a:p>
            <a:r>
              <a:rPr lang="es-CO" sz="2400" dirty="0">
                <a:solidFill>
                  <a:srgbClr val="008AC2"/>
                </a:solidFill>
                <a:latin typeface="Raleway Black" panose="020B0A03030101060003" pitchFamily="34" charset="0"/>
              </a:rPr>
              <a:t>¿</a:t>
            </a:r>
            <a:r>
              <a:rPr lang="es-CO" sz="2400" dirty="0">
                <a:solidFill>
                  <a:srgbClr val="008AC2"/>
                </a:solidFill>
                <a:latin typeface="Raleway Medium" panose="020B0603030101060003" pitchFamily="34" charset="0"/>
              </a:rPr>
              <a:t>El nivel de satisfacción de su experiencia fue</a:t>
            </a:r>
            <a:r>
              <a:rPr lang="es-CO" sz="2400" dirty="0">
                <a:solidFill>
                  <a:srgbClr val="008AC2"/>
                </a:solidFill>
                <a:latin typeface="Raleway Black" panose="020B0A03030101060003" pitchFamily="34" charset="0"/>
              </a:rPr>
              <a:t>?</a:t>
            </a:r>
            <a:endParaRPr lang="en-US" sz="2400" dirty="0">
              <a:solidFill>
                <a:srgbClr val="008AC2"/>
              </a:solidFill>
              <a:latin typeface="Raleway Black" panose="020B0A03030101060003" pitchFamily="34" charset="0"/>
            </a:endParaRPr>
          </a:p>
        </p:txBody>
      </p:sp>
      <p:pic>
        <p:nvPicPr>
          <p:cNvPr id="2" name="Imagen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04918" y="308137"/>
            <a:ext cx="2753437" cy="2753437"/>
          </a:xfrm>
          <a:prstGeom prst="rect">
            <a:avLst/>
          </a:prstGeom>
        </p:spPr>
      </p:pic>
    </p:spTree>
    <p:extLst>
      <p:ext uri="{BB962C8B-B14F-4D97-AF65-F5344CB8AC3E}">
        <p14:creationId xmlns:p14="http://schemas.microsoft.com/office/powerpoint/2010/main" val="32650546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3737</TotalTime>
  <Words>670</Words>
  <Application>Microsoft Office PowerPoint</Application>
  <PresentationFormat>Panorámica</PresentationFormat>
  <Paragraphs>49</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Calibri</vt:lpstr>
      <vt:lpstr>Calibri Light</vt:lpstr>
      <vt:lpstr>Raleway</vt:lpstr>
      <vt:lpstr>Raleway Black</vt:lpstr>
      <vt:lpstr>Raleway Medium</vt:lpstr>
      <vt:lpstr>Tema de Office</vt:lpstr>
      <vt:lpstr>Informe de Encuesta de Satisfacción del Usuario primer semestre de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AGREGAR TÍTULO</dc:title>
  <dc:creator>Usuario</dc:creator>
  <cp:lastModifiedBy>MXL90116XX</cp:lastModifiedBy>
  <cp:revision>46</cp:revision>
  <dcterms:created xsi:type="dcterms:W3CDTF">2020-05-18T01:54:38Z</dcterms:created>
  <dcterms:modified xsi:type="dcterms:W3CDTF">2022-08-09T14:20:29Z</dcterms:modified>
</cp:coreProperties>
</file>