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7" r:id="rId6"/>
    <p:sldId id="268" r:id="rId7"/>
    <p:sldId id="269" r:id="rId8"/>
    <p:sldId id="271" r:id="rId9"/>
    <p:sldId id="279" r:id="rId10"/>
    <p:sldId id="275" r:id="rId11"/>
    <p:sldId id="274" r:id="rId12"/>
    <p:sldId id="272" r:id="rId13"/>
    <p:sldId id="276" r:id="rId14"/>
    <p:sldId id="278" r:id="rId1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AA38"/>
    <a:srgbClr val="00B334"/>
    <a:srgbClr val="8CC914"/>
    <a:srgbClr val="3CBB2D"/>
    <a:srgbClr val="EEA100"/>
    <a:srgbClr val="008FCA"/>
    <a:srgbClr val="84D600"/>
    <a:srgbClr val="7CD600"/>
    <a:srgbClr val="71AFCD"/>
    <a:srgbClr val="F4E0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oleObject" Target="file:///C:\Users\Estudiante\Documents\Documentos%20CRQ%202022%20Servicio%20al%20cliente\Informes%20semestrales%202022\ENERO%20A%20SEPTIEMBRE%202022\INFORME%20DE%20GESTION%20PQRSD%20TERCER%20TRIMESTRE.xlsx" TargetMode="External"/><Relationship Id="rId4" Type="http://schemas.openxmlformats.org/officeDocument/2006/relationships/image" Target="../media/image8.png"/></Relationships>
</file>

<file path=ppt/charts/_rels/chart2.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oleObject" Target="file:///C:\Users\Estudiante\Documents\Documentos%20CRQ%202022%20Servicio%20al%20cliente\Informes%20semestrales%202022\ENERO%20A%20SEPTIEMBRE%202022\INFORME%20DE%20GESTION%20PQRSD%20TERCER%20TRIMESTRE.xlsx" TargetMode="External"/><Relationship Id="rId4" Type="http://schemas.openxmlformats.org/officeDocument/2006/relationships/image" Target="../media/image10.png"/></Relationships>
</file>

<file path=ppt/charts/_rels/chart3.xml.rels><?xml version="1.0" encoding="UTF-8" standalone="yes"?>
<Relationships xmlns="http://schemas.openxmlformats.org/package/2006/relationships"><Relationship Id="rId3" Type="http://schemas.openxmlformats.org/officeDocument/2006/relationships/oleObject" Target="file:///C:\Users\Estudiante\Documents\Documentos%20CRQ%202022%20Servicio%20al%20cliente\Informes%20semestrales%202022\ENERO%20A%20SEPTIEMBRE%202022\INFORME%20DE%20GESTION%20PQRSD%20TERCER%20TRIMESTR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Estudiante\Documents\Documentos%20CRQ%202022%20Servicio%20al%20cliente\Informes%20semestrales%202022\ENERO%20A%20SEPTIEMBRE%202022\INFORME%20DE%20GESTION%20PQRSD%20TERCER%20TRIMESTR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Estudiante\Documents\Documentos%20CRQ%202022%20Servicio%20al%20cliente\Informes%20semestrales%202022\ENERO%20A%20SEPTIEMBRE%202022\INFORME%20DE%20GESTION%20PQRSD%20TERCER%20TRIMESTR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oleObject" Target="file:///C:\Users\Estudiante\Documents\Documentos%20CRQ%202022%20Servicio%20al%20cliente\Informes%20semestrales%202022\ENERO%20A%20SEPTIEMBRE%202022\INFORME%20DE%20GESTION%20PQRSD%20TERCER%20TRIMESTRE.xlsx" TargetMode="External"/><Relationship Id="rId2" Type="http://schemas.microsoft.com/office/2011/relationships/chartColorStyle" Target="colors6.xml"/><Relationship Id="rId1" Type="http://schemas.microsoft.com/office/2011/relationships/chartStyle" Target="style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charts/_rels/chart7.xml.rels><?xml version="1.0" encoding="UTF-8" standalone="yes"?>
<Relationships xmlns="http://schemas.openxmlformats.org/package/2006/relationships"><Relationship Id="rId3" Type="http://schemas.openxmlformats.org/officeDocument/2006/relationships/image" Target="../media/image15.png"/><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oleObject" Target="file:///C:\Users\Estudiante\Documents\Documentos%20CRQ%202022%20Servicio%20al%20cliente\Informes%20semestrales%202022\ENERO%20A%20SEPTIEMBRE%202022\INFORME%20DE%20GESTION%20PQRSD%20TERCER%20TRIMESTRE.xlsx" TargetMode="External"/><Relationship Id="rId4" Type="http://schemas.openxmlformats.org/officeDocument/2006/relationships/image" Target="../media/image16.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en-US" sz="1800" b="1" dirty="0"/>
              <a:t>COMPARATIVO PQRSD RADICADAS EN LA CRQ DURANTE ENERO Y SEPTIEMBRE DEL AÑO 2021</a:t>
            </a:r>
            <a:r>
              <a:rPr lang="en-US" sz="1800" b="1" baseline="0" dirty="0"/>
              <a:t> - </a:t>
            </a:r>
            <a:r>
              <a:rPr lang="en-US" sz="1800" b="1" dirty="0"/>
              <a:t>2022</a:t>
            </a:r>
          </a:p>
        </c:rich>
      </c:tx>
      <c:overlay val="0"/>
      <c:spPr>
        <a:noFill/>
        <a:ln w="12700" cap="flat" cmpd="sng" algn="ctr">
          <a:noFill/>
          <a:prstDash val="solid"/>
          <a:miter lim="800000"/>
        </a:ln>
        <a:effectLst/>
      </c:spPr>
      <c:txPr>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endParaRPr lang="es-CO"/>
        </a:p>
      </c:txPr>
    </c:title>
    <c:autoTitleDeleted val="0"/>
    <c:plotArea>
      <c:layout/>
      <c:barChart>
        <c:barDir val="col"/>
        <c:grouping val="clustered"/>
        <c:varyColors val="0"/>
        <c:ser>
          <c:idx val="0"/>
          <c:order val="0"/>
          <c:tx>
            <c:v>2021</c:v>
          </c:tx>
          <c:spPr>
            <a:blipFill>
              <a:blip xmlns:r="http://schemas.openxmlformats.org/officeDocument/2006/relationships" r:embed="rId3"/>
              <a:stretch>
                <a:fillRect/>
              </a:stretch>
            </a:blipFill>
            <a:ln>
              <a:noFill/>
            </a:ln>
            <a:effectLst/>
          </c:spPr>
          <c:invertIfNegative val="0"/>
          <c:dLbls>
            <c:dLbl>
              <c:idx val="0"/>
              <c:tx>
                <c:rich>
                  <a:bodyPr/>
                  <a:lstStyle/>
                  <a:p>
                    <a:fld id="{63B52B53-EC70-436B-BAC9-FFD6E75DF3CB}" type="CELLRANGE">
                      <a:rPr lang="en-US"/>
                      <a:pPr/>
                      <a:t>[CELLRANGE]</a:t>
                    </a:fld>
                    <a:endParaRPr lang="en-US" baseline="0"/>
                  </a:p>
                  <a:p>
                    <a:fld id="{256F3ED4-AF49-46E2-90BF-66DAB686476C}" type="VALUE">
                      <a:rPr lang="en-US"/>
                      <a:pPr/>
                      <a:t>[VALOR]</a:t>
                    </a:fld>
                    <a:endParaRPr lang="es-CO"/>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0-3312-48A4-92C5-D3766969BB80}"/>
                </c:ext>
              </c:extLst>
            </c:dLbl>
            <c:dLbl>
              <c:idx val="1"/>
              <c:tx>
                <c:rich>
                  <a:bodyPr/>
                  <a:lstStyle/>
                  <a:p>
                    <a:fld id="{41F54A39-03FA-4D4A-AC15-8309C395EB24}" type="CELLRANGE">
                      <a:rPr lang="en-US"/>
                      <a:pPr/>
                      <a:t>[CELLRANGE]</a:t>
                    </a:fld>
                    <a:endParaRPr lang="en-US" baseline="0"/>
                  </a:p>
                  <a:p>
                    <a:fld id="{3D666830-C912-44FB-BDA8-184E684016DE}" type="VALUE">
                      <a:rPr lang="en-US"/>
                      <a:pPr/>
                      <a:t>[VALOR]</a:t>
                    </a:fld>
                    <a:endParaRPr lang="es-CO"/>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1-3312-48A4-92C5-D3766969BB80}"/>
                </c:ext>
              </c:extLst>
            </c:dLbl>
            <c:dLbl>
              <c:idx val="2"/>
              <c:tx>
                <c:rich>
                  <a:bodyPr/>
                  <a:lstStyle/>
                  <a:p>
                    <a:fld id="{2F951618-549D-4066-9438-CBACE12CF894}" type="CELLRANGE">
                      <a:rPr lang="en-US"/>
                      <a:pPr/>
                      <a:t>[CELLRANGE]</a:t>
                    </a:fld>
                    <a:endParaRPr lang="en-US" baseline="0"/>
                  </a:p>
                  <a:p>
                    <a:fld id="{BD4D7D81-86B4-4C04-8F7B-19879478EC13}" type="VALUE">
                      <a:rPr lang="en-US"/>
                      <a:pPr/>
                      <a:t>[VALOR]</a:t>
                    </a:fld>
                    <a:endParaRPr lang="es-CO"/>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2-3312-48A4-92C5-D3766969BB80}"/>
                </c:ext>
              </c:extLst>
            </c:dLbl>
            <c:dLbl>
              <c:idx val="3"/>
              <c:tx>
                <c:rich>
                  <a:bodyPr/>
                  <a:lstStyle/>
                  <a:p>
                    <a:fld id="{D32B4D1B-11DE-434F-8F16-C6142B341307}" type="CELLRANGE">
                      <a:rPr lang="en-US"/>
                      <a:pPr/>
                      <a:t>[CELLRANGE]</a:t>
                    </a:fld>
                    <a:endParaRPr lang="en-US" baseline="0"/>
                  </a:p>
                  <a:p>
                    <a:fld id="{AF4A5240-631F-4771-BBF3-D412FD228AA4}" type="VALUE">
                      <a:rPr lang="en-US"/>
                      <a:pPr/>
                      <a:t>[VALOR]</a:t>
                    </a:fld>
                    <a:endParaRPr lang="es-CO"/>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3-3312-48A4-92C5-D3766969BB80}"/>
                </c:ext>
              </c:extLst>
            </c:dLbl>
            <c:dLbl>
              <c:idx val="4"/>
              <c:tx>
                <c:rich>
                  <a:bodyPr/>
                  <a:lstStyle/>
                  <a:p>
                    <a:fld id="{D9940F9C-FA9D-4259-82A8-D0E971FBC33C}" type="CELLRANGE">
                      <a:rPr lang="en-US"/>
                      <a:pPr/>
                      <a:t>[CELLRANGE]</a:t>
                    </a:fld>
                    <a:endParaRPr lang="en-US" baseline="0"/>
                  </a:p>
                  <a:p>
                    <a:fld id="{EC0FD9AE-574B-4F11-8787-E6A4D1EA6F6C}" type="VALUE">
                      <a:rPr lang="en-US"/>
                      <a:pPr/>
                      <a:t>[VALOR]</a:t>
                    </a:fld>
                    <a:endParaRPr lang="es-CO"/>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4-3312-48A4-92C5-D3766969BB80}"/>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'[INFORME DE GESTION PQRSD TERCER TRIMESTRE.xlsx]CONSOLIDADO'!$A$10:$A$14</c:f>
              <c:strCache>
                <c:ptCount val="5"/>
                <c:pt idx="0">
                  <c:v>PETICIONES</c:v>
                </c:pt>
                <c:pt idx="1">
                  <c:v>QUEJAS</c:v>
                </c:pt>
                <c:pt idx="2">
                  <c:v>RECLAMOS</c:v>
                </c:pt>
                <c:pt idx="3">
                  <c:v>SUGERENCIAS</c:v>
                </c:pt>
                <c:pt idx="4">
                  <c:v>DENUNCIAS</c:v>
                </c:pt>
              </c:strCache>
            </c:strRef>
          </c:cat>
          <c:val>
            <c:numRef>
              <c:f>'[INFORME DE GESTION PQRSD TERCER TRIMESTRE.xlsx]CONSOLIDADO'!$F$10:$F$14</c:f>
              <c:numCache>
                <c:formatCode>General</c:formatCode>
                <c:ptCount val="5"/>
                <c:pt idx="0">
                  <c:v>3246</c:v>
                </c:pt>
                <c:pt idx="1">
                  <c:v>25</c:v>
                </c:pt>
                <c:pt idx="2">
                  <c:v>4</c:v>
                </c:pt>
                <c:pt idx="3">
                  <c:v>6</c:v>
                </c:pt>
                <c:pt idx="4">
                  <c:v>947</c:v>
                </c:pt>
              </c:numCache>
            </c:numRef>
          </c:val>
          <c:extLst>
            <c:ext xmlns:c15="http://schemas.microsoft.com/office/drawing/2012/chart" uri="{02D57815-91ED-43cb-92C2-25804820EDAC}">
              <c15:datalabelsRange>
                <c15:f>'[INFORME DE GESTION PQRSD TERCER TRIMESTRE.xlsx]CONSOLIDADO'!$I$10:$I$14</c15:f>
                <c15:dlblRangeCache>
                  <c:ptCount val="5"/>
                  <c:pt idx="0">
                    <c:v>77%</c:v>
                  </c:pt>
                  <c:pt idx="1">
                    <c:v>0,59%</c:v>
                  </c:pt>
                  <c:pt idx="2">
                    <c:v>0,09%</c:v>
                  </c:pt>
                  <c:pt idx="3">
                    <c:v>0,14%</c:v>
                  </c:pt>
                  <c:pt idx="4">
                    <c:v>22%</c:v>
                  </c:pt>
                </c15:dlblRangeCache>
              </c15:datalabelsRange>
            </c:ext>
            <c:ext xmlns:c16="http://schemas.microsoft.com/office/drawing/2014/chart" uri="{C3380CC4-5D6E-409C-BE32-E72D297353CC}">
              <c16:uniqueId val="{00000005-3312-48A4-92C5-D3766969BB80}"/>
            </c:ext>
          </c:extLst>
        </c:ser>
        <c:ser>
          <c:idx val="1"/>
          <c:order val="1"/>
          <c:tx>
            <c:v>2022</c:v>
          </c:tx>
          <c:spPr>
            <a:blipFill>
              <a:blip xmlns:r="http://schemas.openxmlformats.org/officeDocument/2006/relationships" r:embed="rId4"/>
              <a:stretch>
                <a:fillRect/>
              </a:stretch>
            </a:blipFill>
            <a:ln>
              <a:noFill/>
            </a:ln>
            <a:effectLst/>
          </c:spPr>
          <c:invertIfNegative val="0"/>
          <c:dLbls>
            <c:dLbl>
              <c:idx val="0"/>
              <c:tx>
                <c:rich>
                  <a:bodyPr/>
                  <a:lstStyle/>
                  <a:p>
                    <a:fld id="{1CC55E54-DF61-43B9-95B0-264475239714}" type="CELLRANGE">
                      <a:rPr lang="en-US"/>
                      <a:pPr/>
                      <a:t>[CELLRANGE]</a:t>
                    </a:fld>
                    <a:endParaRPr lang="en-US" baseline="0"/>
                  </a:p>
                  <a:p>
                    <a:fld id="{12DB7AE5-F0F8-4134-B4DE-FC3F69270071}" type="VALUE">
                      <a:rPr lang="en-US"/>
                      <a:pPr/>
                      <a:t>[VALOR]</a:t>
                    </a:fld>
                    <a:endParaRPr lang="es-CO"/>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6-3312-48A4-92C5-D3766969BB80}"/>
                </c:ext>
              </c:extLst>
            </c:dLbl>
            <c:dLbl>
              <c:idx val="1"/>
              <c:tx>
                <c:rich>
                  <a:bodyPr/>
                  <a:lstStyle/>
                  <a:p>
                    <a:fld id="{72D2BD03-B54B-4B35-94A5-3049E6063BA4}" type="CELLRANGE">
                      <a:rPr lang="en-US"/>
                      <a:pPr/>
                      <a:t>[CELLRANGE]</a:t>
                    </a:fld>
                    <a:endParaRPr lang="en-US" baseline="0"/>
                  </a:p>
                  <a:p>
                    <a:fld id="{ED55A217-6D1D-4A6C-9B3D-8E6FFD779CB3}" type="VALUE">
                      <a:rPr lang="en-US"/>
                      <a:pPr/>
                      <a:t>[VALOR]</a:t>
                    </a:fld>
                    <a:endParaRPr lang="es-CO"/>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7-3312-48A4-92C5-D3766969BB80}"/>
                </c:ext>
              </c:extLst>
            </c:dLbl>
            <c:dLbl>
              <c:idx val="2"/>
              <c:tx>
                <c:rich>
                  <a:bodyPr/>
                  <a:lstStyle/>
                  <a:p>
                    <a:fld id="{06B311D6-49AD-45A8-B7F9-EAACCCF1DC93}" type="CELLRANGE">
                      <a:rPr lang="en-US"/>
                      <a:pPr/>
                      <a:t>[CELLRANGE]</a:t>
                    </a:fld>
                    <a:endParaRPr lang="en-US" baseline="0"/>
                  </a:p>
                  <a:p>
                    <a:fld id="{2491CDE9-31B1-4FE8-B0F9-5394863FBEEC}" type="VALUE">
                      <a:rPr lang="en-US"/>
                      <a:pPr/>
                      <a:t>[VALOR]</a:t>
                    </a:fld>
                    <a:endParaRPr lang="es-CO"/>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8-3312-48A4-92C5-D3766969BB80}"/>
                </c:ext>
              </c:extLst>
            </c:dLbl>
            <c:dLbl>
              <c:idx val="3"/>
              <c:tx>
                <c:rich>
                  <a:bodyPr/>
                  <a:lstStyle/>
                  <a:p>
                    <a:fld id="{E3EF72C1-5346-4E0A-A9D4-867F561AAB80}" type="CELLRANGE">
                      <a:rPr lang="en-US"/>
                      <a:pPr/>
                      <a:t>[CELLRANGE]</a:t>
                    </a:fld>
                    <a:endParaRPr lang="en-US" baseline="0"/>
                  </a:p>
                  <a:p>
                    <a:fld id="{4CCFB7E7-90E5-47B0-8A0D-BC3ACF8F2D8E}" type="VALUE">
                      <a:rPr lang="en-US"/>
                      <a:pPr/>
                      <a:t>[VALOR]</a:t>
                    </a:fld>
                    <a:endParaRPr lang="es-CO"/>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9-3312-48A4-92C5-D3766969BB80}"/>
                </c:ext>
              </c:extLst>
            </c:dLbl>
            <c:dLbl>
              <c:idx val="4"/>
              <c:tx>
                <c:rich>
                  <a:bodyPr/>
                  <a:lstStyle/>
                  <a:p>
                    <a:fld id="{1A0AE29A-019B-400E-B67D-A3E27D471687}" type="CELLRANGE">
                      <a:rPr lang="en-US"/>
                      <a:pPr/>
                      <a:t>[CELLRANGE]</a:t>
                    </a:fld>
                    <a:endParaRPr lang="en-US" baseline="0"/>
                  </a:p>
                  <a:p>
                    <a:fld id="{88E279A7-741A-4828-9B1B-D88BE7D7574F}" type="VALUE">
                      <a:rPr lang="en-US"/>
                      <a:pPr/>
                      <a:t>[VALOR]</a:t>
                    </a:fld>
                    <a:endParaRPr lang="es-CO"/>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A-3312-48A4-92C5-D3766969BB80}"/>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'[INFORME DE GESTION PQRSD TERCER TRIMESTRE.xlsx]CONSOLIDADO'!$A$10:$A$14</c:f>
              <c:strCache>
                <c:ptCount val="5"/>
                <c:pt idx="0">
                  <c:v>PETICIONES</c:v>
                </c:pt>
                <c:pt idx="1">
                  <c:v>QUEJAS</c:v>
                </c:pt>
                <c:pt idx="2">
                  <c:v>RECLAMOS</c:v>
                </c:pt>
                <c:pt idx="3">
                  <c:v>SUGERENCIAS</c:v>
                </c:pt>
                <c:pt idx="4">
                  <c:v>DENUNCIAS</c:v>
                </c:pt>
              </c:strCache>
            </c:strRef>
          </c:cat>
          <c:val>
            <c:numRef>
              <c:f>'[INFORME DE GESTION PQRSD TERCER TRIMESTRE.xlsx]CONSOLIDADO'!$G$10:$G$14</c:f>
              <c:numCache>
                <c:formatCode>0</c:formatCode>
                <c:ptCount val="5"/>
                <c:pt idx="0">
                  <c:v>3644</c:v>
                </c:pt>
                <c:pt idx="1">
                  <c:v>9</c:v>
                </c:pt>
                <c:pt idx="2">
                  <c:v>4</c:v>
                </c:pt>
                <c:pt idx="3">
                  <c:v>4</c:v>
                </c:pt>
                <c:pt idx="4">
                  <c:v>1277</c:v>
                </c:pt>
              </c:numCache>
            </c:numRef>
          </c:val>
          <c:extLst>
            <c:ext xmlns:c15="http://schemas.microsoft.com/office/drawing/2012/chart" uri="{02D57815-91ED-43cb-92C2-25804820EDAC}">
              <c15:datalabelsRange>
                <c15:f>'[INFORME DE GESTION PQRSD TERCER TRIMESTRE.xlsx]CONSOLIDADO'!$J$10:$J$14</c15:f>
                <c15:dlblRangeCache>
                  <c:ptCount val="5"/>
                  <c:pt idx="0">
                    <c:v>74%</c:v>
                  </c:pt>
                  <c:pt idx="1">
                    <c:v>0,18%</c:v>
                  </c:pt>
                  <c:pt idx="2">
                    <c:v>0,08%</c:v>
                  </c:pt>
                  <c:pt idx="3">
                    <c:v>0,08%</c:v>
                  </c:pt>
                  <c:pt idx="4">
                    <c:v>26%</c:v>
                  </c:pt>
                </c15:dlblRangeCache>
              </c15:datalabelsRange>
            </c:ext>
            <c:ext xmlns:c16="http://schemas.microsoft.com/office/drawing/2014/chart" uri="{C3380CC4-5D6E-409C-BE32-E72D297353CC}">
              <c16:uniqueId val="{0000000B-3312-48A4-92C5-D3766969BB80}"/>
            </c:ext>
          </c:extLst>
        </c:ser>
        <c:dLbls>
          <c:showLegendKey val="0"/>
          <c:showVal val="0"/>
          <c:showCatName val="0"/>
          <c:showSerName val="0"/>
          <c:showPercent val="0"/>
          <c:showBubbleSize val="0"/>
        </c:dLbls>
        <c:gapWidth val="50"/>
        <c:axId val="1891029168"/>
        <c:axId val="1891029584"/>
      </c:barChart>
      <c:catAx>
        <c:axId val="189102916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s-CO"/>
                  <a:t>Tipos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O"/>
            </a:p>
          </c:txPr>
        </c:title>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O"/>
          </a:p>
        </c:txPr>
        <c:crossAx val="1891029584"/>
        <c:crosses val="autoZero"/>
        <c:auto val="1"/>
        <c:lblAlgn val="ctr"/>
        <c:lblOffset val="100"/>
        <c:noMultiLvlLbl val="0"/>
      </c:catAx>
      <c:valAx>
        <c:axId val="1891029584"/>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s-CO"/>
                  <a:t>Cantidad</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O"/>
            </a:p>
          </c:txPr>
        </c:title>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O"/>
          </a:p>
        </c:txPr>
        <c:crossAx val="1891029168"/>
        <c:crosses val="autoZero"/>
        <c:crossBetween val="between"/>
      </c:valAx>
      <c:dTable>
        <c:showHorzBorder val="1"/>
        <c:showVertBorder val="1"/>
        <c:showOutline val="1"/>
        <c:showKeys val="1"/>
        <c:spPr>
          <a:noFill/>
          <a:ln w="6350" cap="flat" cmpd="sng" algn="ctr">
            <a:solidFill>
              <a:schemeClr val="tx1"/>
            </a:solidFill>
            <a:prstDash val="solid"/>
            <a:miter lim="800000"/>
          </a:ln>
          <a:effectLst/>
        </c:spPr>
        <c:txPr>
          <a:bodyPr rot="0" spcFirstLastPara="1" vertOverflow="ellipsis" vert="horz" wrap="square" anchor="ctr" anchorCtr="1"/>
          <a:lstStyle/>
          <a:p>
            <a:pPr rtl="0">
              <a:defRPr sz="1400" b="0" i="0" u="none" strike="noStrike" kern="1200" baseline="0">
                <a:solidFill>
                  <a:schemeClr val="tx1"/>
                </a:solidFill>
                <a:latin typeface="+mn-lt"/>
                <a:ea typeface="+mn-ea"/>
                <a:cs typeface="+mn-cs"/>
              </a:defRPr>
            </a:pPr>
            <a:endParaRPr lang="es-CO"/>
          </a:p>
        </c:txPr>
      </c:dTable>
      <c:spPr>
        <a:noFill/>
        <a:ln>
          <a:noFill/>
        </a:ln>
        <a:effectLst/>
      </c:spPr>
    </c:plotArea>
    <c:plotVisOnly val="1"/>
    <c:dispBlanksAs val="gap"/>
    <c:showDLblsOverMax val="0"/>
  </c:chart>
  <c:spPr>
    <a:noFill/>
    <a:ln w="9525" cap="flat" cmpd="sng" algn="ctr">
      <a:noFill/>
      <a:round/>
    </a:ln>
    <a:effectLst/>
  </c:spPr>
  <c:txPr>
    <a:bodyPr/>
    <a:lstStyle/>
    <a:p>
      <a:pPr>
        <a:defRPr sz="1400">
          <a:solidFill>
            <a:schemeClr val="tx1"/>
          </a:solidFill>
        </a:defRPr>
      </a:pPr>
      <a:endParaRPr lang="es-CO"/>
    </a:p>
  </c:txPr>
  <c:externalData r:id="rId5">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es-CO" sz="1800" b="1"/>
              <a:t>COMPARATIVO CONSOLIDADO PQRSD DE ENERO A SEPTIEMBRE POR DEPENDENCIA 2021-2022 </a:t>
            </a:r>
          </a:p>
        </c:rich>
      </c:tx>
      <c:layout>
        <c:manualLayout>
          <c:xMode val="edge"/>
          <c:yMode val="edge"/>
          <c:x val="0.16753652649464101"/>
          <c:y val="5.7456795225349827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endParaRPr lang="es-CO"/>
        </a:p>
      </c:txPr>
    </c:title>
    <c:autoTitleDeleted val="0"/>
    <c:plotArea>
      <c:layout>
        <c:manualLayout>
          <c:layoutTarget val="inner"/>
          <c:xMode val="edge"/>
          <c:yMode val="edge"/>
          <c:x val="0.10333294177763337"/>
          <c:y val="0.10226851851851854"/>
          <c:w val="0.86822496005394623"/>
          <c:h val="0.66797390166557447"/>
        </c:manualLayout>
      </c:layout>
      <c:barChart>
        <c:barDir val="col"/>
        <c:grouping val="clustered"/>
        <c:varyColors val="0"/>
        <c:ser>
          <c:idx val="0"/>
          <c:order val="0"/>
          <c:tx>
            <c:v>2021</c:v>
          </c:tx>
          <c:spPr>
            <a:blipFill>
              <a:blip xmlns:r="http://schemas.openxmlformats.org/officeDocument/2006/relationships" r:embed="rId3"/>
              <a:stretch>
                <a:fillRect/>
              </a:stretch>
            </a:blipFill>
            <a:ln>
              <a:noFill/>
            </a:ln>
            <a:effectLst/>
          </c:spPr>
          <c:invertIfNegative val="0"/>
          <c:dLbls>
            <c:dLbl>
              <c:idx val="0"/>
              <c:tx>
                <c:rich>
                  <a:bodyPr/>
                  <a:lstStyle/>
                  <a:p>
                    <a:fld id="{F1AAA1CB-DA5D-49A4-9A4C-52D4F6C511B0}" type="CELLRANGE">
                      <a:rPr lang="en-US"/>
                      <a:pPr/>
                      <a:t>[CELLRANGE]</a:t>
                    </a:fld>
                    <a:endParaRPr lang="en-US" baseline="0"/>
                  </a:p>
                  <a:p>
                    <a:fld id="{90D5B895-A97F-40EF-85BE-EF21AF71E2FD}" type="VALUE">
                      <a:rPr lang="en-US"/>
                      <a:pPr/>
                      <a:t>[VALOR]</a:t>
                    </a:fld>
                    <a:endParaRPr lang="es-CO"/>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0-F15D-42D1-B776-D60A73F10021}"/>
                </c:ext>
              </c:extLst>
            </c:dLbl>
            <c:dLbl>
              <c:idx val="1"/>
              <c:tx>
                <c:rich>
                  <a:bodyPr/>
                  <a:lstStyle/>
                  <a:p>
                    <a:fld id="{F045E9C0-F6A8-41EC-972B-76AB61AE893C}" type="CELLRANGE">
                      <a:rPr lang="en-US"/>
                      <a:pPr/>
                      <a:t>[CELLRANGE]</a:t>
                    </a:fld>
                    <a:endParaRPr lang="en-US" baseline="0"/>
                  </a:p>
                  <a:p>
                    <a:fld id="{18014A40-CD40-43A9-B481-751A90529D74}" type="VALUE">
                      <a:rPr lang="en-US"/>
                      <a:pPr/>
                      <a:t>[VALOR]</a:t>
                    </a:fld>
                    <a:endParaRPr lang="es-CO"/>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1-F15D-42D1-B776-D60A73F10021}"/>
                </c:ext>
              </c:extLst>
            </c:dLbl>
            <c:dLbl>
              <c:idx val="2"/>
              <c:tx>
                <c:rich>
                  <a:bodyPr/>
                  <a:lstStyle/>
                  <a:p>
                    <a:fld id="{3808742F-49BF-4043-A430-464F8E6ED550}" type="CELLRANGE">
                      <a:rPr lang="en-US"/>
                      <a:pPr/>
                      <a:t>[CELLRANGE]</a:t>
                    </a:fld>
                    <a:endParaRPr lang="en-US" baseline="0"/>
                  </a:p>
                  <a:p>
                    <a:fld id="{6A5F0FE7-9B91-4156-A7E2-9BBB3B248F0A}" type="VALUE">
                      <a:rPr lang="en-US"/>
                      <a:pPr/>
                      <a:t>[VALOR]</a:t>
                    </a:fld>
                    <a:endParaRPr lang="es-CO"/>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2-F15D-42D1-B776-D60A73F10021}"/>
                </c:ext>
              </c:extLst>
            </c:dLbl>
            <c:dLbl>
              <c:idx val="3"/>
              <c:tx>
                <c:rich>
                  <a:bodyPr/>
                  <a:lstStyle/>
                  <a:p>
                    <a:fld id="{35E1B299-CDED-4BCA-923E-70F6A6DB9BB9}" type="CELLRANGE">
                      <a:rPr lang="en-US"/>
                      <a:pPr/>
                      <a:t>[CELLRANGE]</a:t>
                    </a:fld>
                    <a:endParaRPr lang="en-US" baseline="0"/>
                  </a:p>
                  <a:p>
                    <a:fld id="{577E05AD-F77F-42FD-8F16-73EBC8DCEF0D}" type="VALUE">
                      <a:rPr lang="en-US"/>
                      <a:pPr/>
                      <a:t>[VALOR]</a:t>
                    </a:fld>
                    <a:endParaRPr lang="es-CO"/>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3-F15D-42D1-B776-D60A73F10021}"/>
                </c:ext>
              </c:extLst>
            </c:dLbl>
            <c:dLbl>
              <c:idx val="4"/>
              <c:tx>
                <c:rich>
                  <a:bodyPr/>
                  <a:lstStyle/>
                  <a:p>
                    <a:fld id="{1663A64B-177D-4E9D-BFD5-B3DC1B784116}" type="CELLRANGE">
                      <a:rPr lang="en-US"/>
                      <a:pPr/>
                      <a:t>[CELLRANGE]</a:t>
                    </a:fld>
                    <a:endParaRPr lang="en-US" baseline="0"/>
                  </a:p>
                  <a:p>
                    <a:fld id="{FC35F35C-9714-4447-B43D-B85AF372E6E1}" type="VALUE">
                      <a:rPr lang="en-US"/>
                      <a:pPr/>
                      <a:t>[VALOR]</a:t>
                    </a:fld>
                    <a:endParaRPr lang="es-CO"/>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4-F15D-42D1-B776-D60A73F10021}"/>
                </c:ext>
              </c:extLst>
            </c:dLbl>
            <c:dLbl>
              <c:idx val="5"/>
              <c:tx>
                <c:rich>
                  <a:bodyPr/>
                  <a:lstStyle/>
                  <a:p>
                    <a:fld id="{F13009B4-1EC9-4FE1-AD7E-8229D77EF3DA}" type="CELLRANGE">
                      <a:rPr lang="en-US"/>
                      <a:pPr/>
                      <a:t>[CELLRANGE]</a:t>
                    </a:fld>
                    <a:endParaRPr lang="en-US" baseline="0"/>
                  </a:p>
                  <a:p>
                    <a:fld id="{1B8677AB-2A43-4438-BFFC-B183EE1FBA1D}" type="VALUE">
                      <a:rPr lang="en-US"/>
                      <a:pPr/>
                      <a:t>[VALOR]</a:t>
                    </a:fld>
                    <a:endParaRPr lang="es-CO"/>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5-F15D-42D1-B776-D60A73F10021}"/>
                </c:ext>
              </c:extLst>
            </c:dLbl>
            <c:dLbl>
              <c:idx val="6"/>
              <c:tx>
                <c:rich>
                  <a:bodyPr/>
                  <a:lstStyle/>
                  <a:p>
                    <a:fld id="{EDD640E3-0E0B-465C-AA56-166779D54135}" type="CELLRANGE">
                      <a:rPr lang="en-US"/>
                      <a:pPr/>
                      <a:t>[CELLRANGE]</a:t>
                    </a:fld>
                    <a:endParaRPr lang="en-US" baseline="0"/>
                  </a:p>
                  <a:p>
                    <a:fld id="{70C64231-B44E-4F15-80FD-7B2EE770B256}" type="VALUE">
                      <a:rPr lang="en-US"/>
                      <a:pPr/>
                      <a:t>[VALOR]</a:t>
                    </a:fld>
                    <a:endParaRPr lang="es-CO"/>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6-F15D-42D1-B776-D60A73F10021}"/>
                </c:ext>
              </c:extLst>
            </c:dLbl>
            <c:dLbl>
              <c:idx val="7"/>
              <c:tx>
                <c:rich>
                  <a:bodyPr/>
                  <a:lstStyle/>
                  <a:p>
                    <a:fld id="{E2C743FA-58A9-4839-94C1-D5208FA55E62}" type="CELLRANGE">
                      <a:rPr lang="en-US"/>
                      <a:pPr/>
                      <a:t>[CELLRANGE]</a:t>
                    </a:fld>
                    <a:endParaRPr lang="en-US" baseline="0"/>
                  </a:p>
                  <a:p>
                    <a:fld id="{AEEB4E4D-C778-4E92-87D8-4E79E8703734}" type="VALUE">
                      <a:rPr lang="en-US"/>
                      <a:pPr/>
                      <a:t>[VALOR]</a:t>
                    </a:fld>
                    <a:endParaRPr lang="es-CO"/>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7-F15D-42D1-B776-D60A73F10021}"/>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CONSOLIDADO!$A$24:$A$31</c:f>
              <c:strCache>
                <c:ptCount val="8"/>
                <c:pt idx="0">
                  <c:v>Dirección General</c:v>
                </c:pt>
                <c:pt idx="1">
                  <c:v>Control Interno</c:v>
                </c:pt>
                <c:pt idx="2">
                  <c:v>Planeación </c:v>
                </c:pt>
                <c:pt idx="3">
                  <c:v>Sancionatorio </c:v>
                </c:pt>
                <c:pt idx="4">
                  <c:v>Juridica </c:v>
                </c:pt>
                <c:pt idx="5">
                  <c:v>Administrativa y Financiera </c:v>
                </c:pt>
                <c:pt idx="6">
                  <c:v>Gestión Ambiental </c:v>
                </c:pt>
                <c:pt idx="7">
                  <c:v>Regulación y Control </c:v>
                </c:pt>
              </c:strCache>
            </c:strRef>
          </c:cat>
          <c:val>
            <c:numRef>
              <c:f>CONSOLIDADO!$F$24:$F$31</c:f>
              <c:numCache>
                <c:formatCode>General</c:formatCode>
                <c:ptCount val="8"/>
                <c:pt idx="0">
                  <c:v>381</c:v>
                </c:pt>
                <c:pt idx="1">
                  <c:v>0</c:v>
                </c:pt>
                <c:pt idx="2">
                  <c:v>243</c:v>
                </c:pt>
                <c:pt idx="3">
                  <c:v>145</c:v>
                </c:pt>
                <c:pt idx="4">
                  <c:v>65</c:v>
                </c:pt>
                <c:pt idx="5">
                  <c:v>200</c:v>
                </c:pt>
                <c:pt idx="6">
                  <c:v>565</c:v>
                </c:pt>
                <c:pt idx="7">
                  <c:v>2517</c:v>
                </c:pt>
              </c:numCache>
            </c:numRef>
          </c:val>
          <c:extLst>
            <c:ext xmlns:c15="http://schemas.microsoft.com/office/drawing/2012/chart" uri="{02D57815-91ED-43cb-92C2-25804820EDAC}">
              <c15:datalabelsRange>
                <c15:f>CONSOLIDADO!$C$24:$C$31</c15:f>
                <c15:dlblRangeCache>
                  <c:ptCount val="8"/>
                  <c:pt idx="0">
                    <c:v>35%</c:v>
                  </c:pt>
                  <c:pt idx="1">
                    <c:v>1%</c:v>
                  </c:pt>
                  <c:pt idx="2">
                    <c:v>15%</c:v>
                  </c:pt>
                  <c:pt idx="3">
                    <c:v>12%</c:v>
                  </c:pt>
                  <c:pt idx="4">
                    <c:v>4%</c:v>
                  </c:pt>
                  <c:pt idx="5">
                    <c:v>10%</c:v>
                  </c:pt>
                  <c:pt idx="6">
                    <c:v>35%</c:v>
                  </c:pt>
                  <c:pt idx="7">
                    <c:v>195%</c:v>
                  </c:pt>
                </c15:dlblRangeCache>
              </c15:datalabelsRange>
            </c:ext>
            <c:ext xmlns:c16="http://schemas.microsoft.com/office/drawing/2014/chart" uri="{C3380CC4-5D6E-409C-BE32-E72D297353CC}">
              <c16:uniqueId val="{00000008-F15D-42D1-B776-D60A73F10021}"/>
            </c:ext>
          </c:extLst>
        </c:ser>
        <c:ser>
          <c:idx val="1"/>
          <c:order val="1"/>
          <c:tx>
            <c:v>2022</c:v>
          </c:tx>
          <c:spPr>
            <a:blipFill>
              <a:blip xmlns:r="http://schemas.openxmlformats.org/officeDocument/2006/relationships" r:embed="rId4"/>
              <a:stretch>
                <a:fillRect/>
              </a:stretch>
            </a:blipFill>
            <a:ln>
              <a:noFill/>
            </a:ln>
            <a:effectLst/>
          </c:spPr>
          <c:invertIfNegative val="0"/>
          <c:dLbls>
            <c:dLbl>
              <c:idx val="0"/>
              <c:tx>
                <c:rich>
                  <a:bodyPr/>
                  <a:lstStyle/>
                  <a:p>
                    <a:fld id="{9C526BFF-231F-42FD-BD4C-A1FA7849851C}" type="CELLRANGE">
                      <a:rPr lang="en-US"/>
                      <a:pPr/>
                      <a:t>[CELLRANGE]</a:t>
                    </a:fld>
                    <a:endParaRPr lang="en-US" baseline="0"/>
                  </a:p>
                  <a:p>
                    <a:fld id="{53C99EA6-1697-4535-8485-D73F181B2B62}" type="VALUE">
                      <a:rPr lang="en-US"/>
                      <a:pPr/>
                      <a:t>[VALOR]</a:t>
                    </a:fld>
                    <a:endParaRPr lang="es-CO"/>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9-F15D-42D1-B776-D60A73F10021}"/>
                </c:ext>
              </c:extLst>
            </c:dLbl>
            <c:dLbl>
              <c:idx val="1"/>
              <c:tx>
                <c:rich>
                  <a:bodyPr/>
                  <a:lstStyle/>
                  <a:p>
                    <a:fld id="{488DECEE-0015-464E-A231-0F601E351220}" type="CELLRANGE">
                      <a:rPr lang="en-US"/>
                      <a:pPr/>
                      <a:t>[CELLRANGE]</a:t>
                    </a:fld>
                    <a:endParaRPr lang="en-US" baseline="0"/>
                  </a:p>
                  <a:p>
                    <a:fld id="{28336322-0076-46E1-9529-959C3A0D875F}" type="VALUE">
                      <a:rPr lang="en-US"/>
                      <a:pPr/>
                      <a:t>[VALOR]</a:t>
                    </a:fld>
                    <a:endParaRPr lang="es-CO"/>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A-F15D-42D1-B776-D60A73F10021}"/>
                </c:ext>
              </c:extLst>
            </c:dLbl>
            <c:dLbl>
              <c:idx val="2"/>
              <c:tx>
                <c:rich>
                  <a:bodyPr/>
                  <a:lstStyle/>
                  <a:p>
                    <a:fld id="{7DFEDA81-2270-498C-9A4C-366ECA15C7AA}" type="CELLRANGE">
                      <a:rPr lang="en-US"/>
                      <a:pPr/>
                      <a:t>[CELLRANGE]</a:t>
                    </a:fld>
                    <a:endParaRPr lang="en-US" baseline="0"/>
                  </a:p>
                  <a:p>
                    <a:fld id="{4EBB5734-B49E-487F-8839-CDFAE4A1B932}" type="VALUE">
                      <a:rPr lang="en-US"/>
                      <a:pPr/>
                      <a:t>[VALOR]</a:t>
                    </a:fld>
                    <a:endParaRPr lang="es-CO"/>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B-F15D-42D1-B776-D60A73F10021}"/>
                </c:ext>
              </c:extLst>
            </c:dLbl>
            <c:dLbl>
              <c:idx val="3"/>
              <c:tx>
                <c:rich>
                  <a:bodyPr/>
                  <a:lstStyle/>
                  <a:p>
                    <a:fld id="{A9D97DA8-8EEE-46B2-95C7-8A98FFE5B869}" type="CELLRANGE">
                      <a:rPr lang="en-US"/>
                      <a:pPr/>
                      <a:t>[CELLRANGE]</a:t>
                    </a:fld>
                    <a:endParaRPr lang="en-US" baseline="0"/>
                  </a:p>
                  <a:p>
                    <a:fld id="{6947CDF5-2D73-4160-BFF8-C8C517F747CE}" type="VALUE">
                      <a:rPr lang="en-US"/>
                      <a:pPr/>
                      <a:t>[VALOR]</a:t>
                    </a:fld>
                    <a:endParaRPr lang="es-CO"/>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C-F15D-42D1-B776-D60A73F10021}"/>
                </c:ext>
              </c:extLst>
            </c:dLbl>
            <c:dLbl>
              <c:idx val="4"/>
              <c:tx>
                <c:rich>
                  <a:bodyPr/>
                  <a:lstStyle/>
                  <a:p>
                    <a:fld id="{C0CB8AEF-7BE7-49E5-B039-BE4636C0FFDC}" type="CELLRANGE">
                      <a:rPr lang="en-US"/>
                      <a:pPr/>
                      <a:t>[CELLRANGE]</a:t>
                    </a:fld>
                    <a:endParaRPr lang="en-US" baseline="0"/>
                  </a:p>
                  <a:p>
                    <a:fld id="{FA29D98D-96AB-41CD-A58F-10C3F4FE30E5}" type="VALUE">
                      <a:rPr lang="en-US"/>
                      <a:pPr/>
                      <a:t>[VALOR]</a:t>
                    </a:fld>
                    <a:endParaRPr lang="es-CO"/>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D-F15D-42D1-B776-D60A73F10021}"/>
                </c:ext>
              </c:extLst>
            </c:dLbl>
            <c:dLbl>
              <c:idx val="5"/>
              <c:tx>
                <c:rich>
                  <a:bodyPr/>
                  <a:lstStyle/>
                  <a:p>
                    <a:fld id="{F329DECB-1A3E-4816-A944-23542215DE40}" type="CELLRANGE">
                      <a:rPr lang="en-US"/>
                      <a:pPr/>
                      <a:t>[CELLRANGE]</a:t>
                    </a:fld>
                    <a:endParaRPr lang="en-US" baseline="0"/>
                  </a:p>
                  <a:p>
                    <a:fld id="{9B82ACE1-B091-4C02-B240-43385CA8FF25}" type="VALUE">
                      <a:rPr lang="en-US"/>
                      <a:pPr/>
                      <a:t>[VALOR]</a:t>
                    </a:fld>
                    <a:endParaRPr lang="es-CO"/>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E-F15D-42D1-B776-D60A73F10021}"/>
                </c:ext>
              </c:extLst>
            </c:dLbl>
            <c:dLbl>
              <c:idx val="6"/>
              <c:tx>
                <c:rich>
                  <a:bodyPr/>
                  <a:lstStyle/>
                  <a:p>
                    <a:fld id="{C13356A6-2D41-4AAB-A1A3-A8D9881BBAAE}" type="CELLRANGE">
                      <a:rPr lang="en-US"/>
                      <a:pPr/>
                      <a:t>[CELLRANGE]</a:t>
                    </a:fld>
                    <a:endParaRPr lang="en-US" baseline="0"/>
                  </a:p>
                  <a:p>
                    <a:fld id="{DC1C7B80-A9DF-4033-9FE2-025DC54A6D35}" type="VALUE">
                      <a:rPr lang="en-US"/>
                      <a:pPr/>
                      <a:t>[VALOR]</a:t>
                    </a:fld>
                    <a:endParaRPr lang="es-CO"/>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F-F15D-42D1-B776-D60A73F10021}"/>
                </c:ext>
              </c:extLst>
            </c:dLbl>
            <c:dLbl>
              <c:idx val="7"/>
              <c:tx>
                <c:rich>
                  <a:bodyPr/>
                  <a:lstStyle/>
                  <a:p>
                    <a:fld id="{E6E776C1-5267-4338-8451-E11B4A7967A0}" type="CELLRANGE">
                      <a:rPr lang="en-US"/>
                      <a:pPr/>
                      <a:t>[CELLRANGE]</a:t>
                    </a:fld>
                    <a:endParaRPr lang="en-US" baseline="0"/>
                  </a:p>
                  <a:p>
                    <a:fld id="{9EF22755-163C-4F93-AD64-3465B1474935}" type="VALUE">
                      <a:rPr lang="en-US"/>
                      <a:pPr/>
                      <a:t>[VALOR]</a:t>
                    </a:fld>
                    <a:endParaRPr lang="es-CO"/>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0-F15D-42D1-B776-D60A73F10021}"/>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CONSOLIDADO!$A$24:$A$31</c:f>
              <c:strCache>
                <c:ptCount val="8"/>
                <c:pt idx="0">
                  <c:v>Dirección General</c:v>
                </c:pt>
                <c:pt idx="1">
                  <c:v>Control Interno</c:v>
                </c:pt>
                <c:pt idx="2">
                  <c:v>Planeación </c:v>
                </c:pt>
                <c:pt idx="3">
                  <c:v>Sancionatorio </c:v>
                </c:pt>
                <c:pt idx="4">
                  <c:v>Juridica </c:v>
                </c:pt>
                <c:pt idx="5">
                  <c:v>Administrativa y Financiera </c:v>
                </c:pt>
                <c:pt idx="6">
                  <c:v>Gestión Ambiental </c:v>
                </c:pt>
                <c:pt idx="7">
                  <c:v>Regulación y Control </c:v>
                </c:pt>
              </c:strCache>
            </c:strRef>
          </c:cat>
          <c:val>
            <c:numRef>
              <c:f>CONSOLIDADO!$G$24:$G$31</c:f>
              <c:numCache>
                <c:formatCode>General</c:formatCode>
                <c:ptCount val="8"/>
                <c:pt idx="0">
                  <c:v>556</c:v>
                </c:pt>
                <c:pt idx="1">
                  <c:v>11</c:v>
                </c:pt>
                <c:pt idx="2">
                  <c:v>243</c:v>
                </c:pt>
                <c:pt idx="3">
                  <c:v>190</c:v>
                </c:pt>
                <c:pt idx="4">
                  <c:v>71</c:v>
                </c:pt>
                <c:pt idx="5">
                  <c:v>162</c:v>
                </c:pt>
                <c:pt idx="6">
                  <c:v>567</c:v>
                </c:pt>
                <c:pt idx="7">
                  <c:v>3138</c:v>
                </c:pt>
              </c:numCache>
            </c:numRef>
          </c:val>
          <c:extLst>
            <c:ext xmlns:c15="http://schemas.microsoft.com/office/drawing/2012/chart" uri="{02D57815-91ED-43cb-92C2-25804820EDAC}">
              <c15:datalabelsRange>
                <c15:f>CONSOLIDADO!$I$24:$I$31</c15:f>
                <c15:dlblRangeCache>
                  <c:ptCount val="8"/>
                  <c:pt idx="0">
                    <c:v>9,26%</c:v>
                  </c:pt>
                  <c:pt idx="1">
                    <c:v>0,00%</c:v>
                  </c:pt>
                  <c:pt idx="2">
                    <c:v>5,90%</c:v>
                  </c:pt>
                  <c:pt idx="3">
                    <c:v>3,52%</c:v>
                  </c:pt>
                  <c:pt idx="4">
                    <c:v>1,58%</c:v>
                  </c:pt>
                  <c:pt idx="5">
                    <c:v>4,86%</c:v>
                  </c:pt>
                  <c:pt idx="6">
                    <c:v>13,73%</c:v>
                  </c:pt>
                  <c:pt idx="7">
                    <c:v>61,15%</c:v>
                  </c:pt>
                </c15:dlblRangeCache>
              </c15:datalabelsRange>
            </c:ext>
            <c:ext xmlns:c16="http://schemas.microsoft.com/office/drawing/2014/chart" uri="{C3380CC4-5D6E-409C-BE32-E72D297353CC}">
              <c16:uniqueId val="{00000011-F15D-42D1-B776-D60A73F10021}"/>
            </c:ext>
          </c:extLst>
        </c:ser>
        <c:dLbls>
          <c:dLblPos val="outEnd"/>
          <c:showLegendKey val="0"/>
          <c:showVal val="1"/>
          <c:showCatName val="0"/>
          <c:showSerName val="0"/>
          <c:showPercent val="0"/>
          <c:showBubbleSize val="0"/>
        </c:dLbls>
        <c:gapWidth val="90"/>
        <c:axId val="2006315472"/>
        <c:axId val="2006312560"/>
      </c:barChart>
      <c:catAx>
        <c:axId val="2006315472"/>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s-CO" b="1"/>
                  <a:t>Dependencias</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s-CO"/>
            </a:p>
          </c:txPr>
        </c:title>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O"/>
          </a:p>
        </c:txPr>
        <c:crossAx val="2006312560"/>
        <c:crosses val="autoZero"/>
        <c:auto val="1"/>
        <c:lblAlgn val="ctr"/>
        <c:lblOffset val="100"/>
        <c:noMultiLvlLbl val="0"/>
      </c:catAx>
      <c:valAx>
        <c:axId val="2006312560"/>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s-CO" b="1"/>
                  <a:t>Cantidad</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s-CO"/>
            </a:p>
          </c:txPr>
        </c:title>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O"/>
          </a:p>
        </c:txPr>
        <c:crossAx val="200631547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solidFill>
                <a:latin typeface="+mn-lt"/>
                <a:ea typeface="+mn-ea"/>
                <a:cs typeface="+mn-cs"/>
              </a:defRPr>
            </a:pPr>
            <a:endParaRPr lang="es-CO"/>
          </a:p>
        </c:txPr>
      </c:dTable>
      <c:spPr>
        <a:noFill/>
        <a:ln w="25400">
          <a:noFill/>
        </a:ln>
        <a:effectLst/>
      </c:spPr>
    </c:plotArea>
    <c:plotVisOnly val="1"/>
    <c:dispBlanksAs val="gap"/>
    <c:showDLblsOverMax val="0"/>
  </c:chart>
  <c:spPr>
    <a:noFill/>
    <a:ln>
      <a:noFill/>
    </a:ln>
    <a:effectLst/>
  </c:spPr>
  <c:txPr>
    <a:bodyPr/>
    <a:lstStyle/>
    <a:p>
      <a:pPr>
        <a:defRPr sz="1200">
          <a:solidFill>
            <a:schemeClr val="tx1"/>
          </a:solidFill>
        </a:defRPr>
      </a:pPr>
      <a:endParaRPr lang="es-CO"/>
    </a:p>
  </c:txPr>
  <c:externalData r:id="rId5">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98714063031308E-2"/>
          <c:y val="3.8194444444444448E-2"/>
          <c:w val="0.82202392775639577"/>
          <c:h val="0.74587871828521435"/>
        </c:manualLayout>
      </c:layout>
      <c:barChart>
        <c:barDir val="col"/>
        <c:grouping val="clustered"/>
        <c:varyColors val="0"/>
        <c:ser>
          <c:idx val="0"/>
          <c:order val="0"/>
          <c:tx>
            <c:v>2021</c:v>
          </c:tx>
          <c:spPr>
            <a:solidFill>
              <a:srgbClr val="FFC000"/>
            </a:solidFill>
            <a:ln>
              <a:noFill/>
            </a:ln>
            <a:effectLst/>
          </c:spPr>
          <c:invertIfNegative val="0"/>
          <c:dLbls>
            <c:dLbl>
              <c:idx val="0"/>
              <c:layout>
                <c:manualLayout>
                  <c:x val="1.9150207289684734E-3"/>
                  <c:y val="-3.12500000000000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DCF-46ED-8C03-5E5FC5822CE2}"/>
                </c:ext>
              </c:extLst>
            </c:dLbl>
            <c:dLbl>
              <c:idx val="2"/>
              <c:layout>
                <c:manualLayout>
                  <c:x val="0"/>
                  <c:y val="-2.43055555555555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CF-46ED-8C03-5E5FC5822CE2}"/>
                </c:ext>
              </c:extLst>
            </c:dLbl>
            <c:dLbl>
              <c:idx val="3"/>
              <c:layout>
                <c:manualLayout>
                  <c:x val="7.6600829158738936E-3"/>
                  <c:y val="-5.20833333333332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DCF-46ED-8C03-5E5FC5822CE2}"/>
                </c:ext>
              </c:extLst>
            </c:dLbl>
            <c:dLbl>
              <c:idx val="4"/>
              <c:layout>
                <c:manualLayout>
                  <c:x val="0"/>
                  <c:y val="-6.59722222222222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CF-46ED-8C03-5E5FC5822CE2}"/>
                </c:ext>
              </c:extLst>
            </c:dLbl>
            <c:dLbl>
              <c:idx val="6"/>
              <c:layout>
                <c:manualLayout>
                  <c:x val="-1.9150207289684733E-2"/>
                  <c:y val="-2.08333333333333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DCF-46ED-8C03-5E5FC5822CE2}"/>
                </c:ext>
              </c:extLst>
            </c:dLbl>
            <c:dLbl>
              <c:idx val="7"/>
              <c:layout>
                <c:manualLayout>
                  <c:x val="-2.1065228018653206E-2"/>
                  <c:y val="-2.43055555555555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DCF-46ED-8C03-5E5FC5822CE2}"/>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CONSOLIDADO!$E$24:$E$31</c:f>
              <c:strCache>
                <c:ptCount val="8"/>
                <c:pt idx="0">
                  <c:v>Dirección General</c:v>
                </c:pt>
                <c:pt idx="1">
                  <c:v>Control Interno</c:v>
                </c:pt>
                <c:pt idx="2">
                  <c:v>Planeación </c:v>
                </c:pt>
                <c:pt idx="3">
                  <c:v>Sancionatorio </c:v>
                </c:pt>
                <c:pt idx="4">
                  <c:v>Juridica </c:v>
                </c:pt>
                <c:pt idx="5">
                  <c:v>Administrativa y Financiera </c:v>
                </c:pt>
                <c:pt idx="6">
                  <c:v>Gestión Ambiental </c:v>
                </c:pt>
                <c:pt idx="7">
                  <c:v>Regulación y Control </c:v>
                </c:pt>
              </c:strCache>
            </c:strRef>
          </c:cat>
          <c:val>
            <c:numRef>
              <c:f>CONSOLIDADO!$I$24:$I$31</c:f>
              <c:numCache>
                <c:formatCode>0.00%</c:formatCode>
                <c:ptCount val="8"/>
                <c:pt idx="0">
                  <c:v>9.2565597667638486E-2</c:v>
                </c:pt>
                <c:pt idx="1">
                  <c:v>0</c:v>
                </c:pt>
                <c:pt idx="2">
                  <c:v>5.903790087463557E-2</c:v>
                </c:pt>
                <c:pt idx="3">
                  <c:v>3.5228377065111761E-2</c:v>
                </c:pt>
                <c:pt idx="4">
                  <c:v>1.5792031098153546E-2</c:v>
                </c:pt>
                <c:pt idx="5">
                  <c:v>4.8590864917395532E-2</c:v>
                </c:pt>
                <c:pt idx="6">
                  <c:v>0.13726919339164237</c:v>
                </c:pt>
                <c:pt idx="7">
                  <c:v>0.61151603498542273</c:v>
                </c:pt>
              </c:numCache>
            </c:numRef>
          </c:val>
          <c:extLst>
            <c:ext xmlns:c16="http://schemas.microsoft.com/office/drawing/2014/chart" uri="{C3380CC4-5D6E-409C-BE32-E72D297353CC}">
              <c16:uniqueId val="{00000006-DDCF-46ED-8C03-5E5FC5822CE2}"/>
            </c:ext>
          </c:extLst>
        </c:ser>
        <c:dLbls>
          <c:showLegendKey val="0"/>
          <c:showVal val="1"/>
          <c:showCatName val="0"/>
          <c:showSerName val="0"/>
          <c:showPercent val="0"/>
          <c:showBubbleSize val="0"/>
        </c:dLbls>
        <c:gapWidth val="219"/>
        <c:overlap val="-27"/>
        <c:axId val="1168963807"/>
        <c:axId val="1168966719"/>
      </c:barChart>
      <c:lineChart>
        <c:grouping val="standard"/>
        <c:varyColors val="0"/>
        <c:ser>
          <c:idx val="1"/>
          <c:order val="1"/>
          <c:tx>
            <c:v>2022</c:v>
          </c:tx>
          <c:spPr>
            <a:ln w="28575" cap="rnd">
              <a:solidFill>
                <a:srgbClr val="0070C0"/>
              </a:solidFill>
              <a:round/>
            </a:ln>
            <a:effectLst/>
          </c:spPr>
          <c:marker>
            <c:symbol val="none"/>
          </c:marker>
          <c:dLbls>
            <c:dLbl>
              <c:idx val="1"/>
              <c:layout>
                <c:manualLayout>
                  <c:x val="-7.6600829158739283E-3"/>
                  <c:y val="-9.02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DCF-46ED-8C03-5E5FC5822CE2}"/>
                </c:ext>
              </c:extLst>
            </c:dLbl>
            <c:dLbl>
              <c:idx val="2"/>
              <c:layout>
                <c:manualLayout>
                  <c:x val="1.1490124373810841E-2"/>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DCF-46ED-8C03-5E5FC5822CE2}"/>
                </c:ext>
              </c:extLst>
            </c:dLbl>
            <c:dLbl>
              <c:idx val="3"/>
              <c:layout>
                <c:manualLayout>
                  <c:x val="-1.9150207289684031E-3"/>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DCF-46ED-8C03-5E5FC5822CE2}"/>
                </c:ext>
              </c:extLst>
            </c:dLbl>
            <c:dLbl>
              <c:idx val="4"/>
              <c:layout>
                <c:manualLayout>
                  <c:x val="-9.5751036448422956E-3"/>
                  <c:y val="-3.81944444444444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DCF-46ED-8C03-5E5FC5822CE2}"/>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CONSOLIDADO!$E$24:$E$31</c:f>
              <c:strCache>
                <c:ptCount val="8"/>
                <c:pt idx="0">
                  <c:v>Dirección General</c:v>
                </c:pt>
                <c:pt idx="1">
                  <c:v>Control Interno</c:v>
                </c:pt>
                <c:pt idx="2">
                  <c:v>Planeación </c:v>
                </c:pt>
                <c:pt idx="3">
                  <c:v>Sancionatorio </c:v>
                </c:pt>
                <c:pt idx="4">
                  <c:v>Juridica </c:v>
                </c:pt>
                <c:pt idx="5">
                  <c:v>Administrativa y Financiera </c:v>
                </c:pt>
                <c:pt idx="6">
                  <c:v>Gestión Ambiental </c:v>
                </c:pt>
                <c:pt idx="7">
                  <c:v>Regulación y Control </c:v>
                </c:pt>
              </c:strCache>
            </c:strRef>
          </c:cat>
          <c:val>
            <c:numRef>
              <c:f>CONSOLIDADO!$J$24:$J$31</c:f>
              <c:numCache>
                <c:formatCode>0.00%</c:formatCode>
                <c:ptCount val="8"/>
                <c:pt idx="0">
                  <c:v>0.11259619279060348</c:v>
                </c:pt>
                <c:pt idx="1">
                  <c:v>2.2276225192385582E-3</c:v>
                </c:pt>
                <c:pt idx="2">
                  <c:v>4.9210206561360874E-2</c:v>
                </c:pt>
                <c:pt idx="3">
                  <c:v>3.8477116241393279E-2</c:v>
                </c:pt>
                <c:pt idx="4">
                  <c:v>1.437829080599433E-2</c:v>
                </c:pt>
                <c:pt idx="5">
                  <c:v>3.2806804374240585E-2</c:v>
                </c:pt>
                <c:pt idx="6">
                  <c:v>0.11482381530984204</c:v>
                </c:pt>
                <c:pt idx="7">
                  <c:v>0.63547995139732683</c:v>
                </c:pt>
              </c:numCache>
            </c:numRef>
          </c:val>
          <c:smooth val="0"/>
          <c:extLst>
            <c:ext xmlns:c16="http://schemas.microsoft.com/office/drawing/2014/chart" uri="{C3380CC4-5D6E-409C-BE32-E72D297353CC}">
              <c16:uniqueId val="{0000000B-DDCF-46ED-8C03-5E5FC5822CE2}"/>
            </c:ext>
          </c:extLst>
        </c:ser>
        <c:dLbls>
          <c:showLegendKey val="0"/>
          <c:showVal val="1"/>
          <c:showCatName val="0"/>
          <c:showSerName val="0"/>
          <c:showPercent val="0"/>
          <c:showBubbleSize val="0"/>
        </c:dLbls>
        <c:marker val="1"/>
        <c:smooth val="0"/>
        <c:axId val="644860575"/>
        <c:axId val="644859327"/>
      </c:lineChart>
      <c:catAx>
        <c:axId val="1168963807"/>
        <c:scaling>
          <c:orientation val="minMax"/>
        </c:scaling>
        <c:delete val="0"/>
        <c:axPos val="b"/>
        <c:title>
          <c:tx>
            <c:rich>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r>
                  <a:rPr lang="es-CO" b="1"/>
                  <a:t>Dependencias</a:t>
                </a:r>
              </a:p>
            </c:rich>
          </c:tx>
          <c:overlay val="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CO"/>
          </a:p>
        </c:txPr>
        <c:crossAx val="1168966719"/>
        <c:crosses val="autoZero"/>
        <c:auto val="1"/>
        <c:lblAlgn val="ctr"/>
        <c:lblOffset val="100"/>
        <c:noMultiLvlLbl val="0"/>
      </c:catAx>
      <c:valAx>
        <c:axId val="1168966719"/>
        <c:scaling>
          <c:orientation val="minMax"/>
        </c:scaling>
        <c:delete val="0"/>
        <c:axPos val="l"/>
        <c:title>
          <c:tx>
            <c:rich>
              <a:bodyPr rot="-5400000" spcFirstLastPara="1" vertOverflow="ellipsis" vert="horz" wrap="square" anchor="ctr" anchorCtr="1"/>
              <a:lstStyle/>
              <a:p>
                <a:pPr>
                  <a:defRPr sz="1050" b="0" i="0" u="none" strike="noStrike" kern="1200" baseline="0">
                    <a:solidFill>
                      <a:schemeClr val="tx1"/>
                    </a:solidFill>
                    <a:latin typeface="+mn-lt"/>
                    <a:ea typeface="+mn-ea"/>
                    <a:cs typeface="+mn-cs"/>
                  </a:defRPr>
                </a:pPr>
                <a:r>
                  <a:rPr lang="es-CO"/>
                  <a:t>Porcentaje</a:t>
                </a:r>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s-CO"/>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s-CO"/>
          </a:p>
        </c:txPr>
        <c:crossAx val="1168963807"/>
        <c:crosses val="autoZero"/>
        <c:crossBetween val="between"/>
      </c:valAx>
      <c:valAx>
        <c:axId val="644859327"/>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s-CO"/>
          </a:p>
        </c:txPr>
        <c:crossAx val="644860575"/>
        <c:crosses val="max"/>
        <c:crossBetween val="between"/>
      </c:valAx>
      <c:catAx>
        <c:axId val="644860575"/>
        <c:scaling>
          <c:orientation val="minMax"/>
        </c:scaling>
        <c:delete val="1"/>
        <c:axPos val="b"/>
        <c:numFmt formatCode="General" sourceLinked="1"/>
        <c:majorTickMark val="out"/>
        <c:minorTickMark val="none"/>
        <c:tickLblPos val="nextTo"/>
        <c:crossAx val="644859327"/>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s-CO"/>
        </a:p>
      </c:txPr>
    </c:legend>
    <c:plotVisOnly val="1"/>
    <c:dispBlanksAs val="gap"/>
    <c:showDLblsOverMax val="0"/>
  </c:chart>
  <c:spPr>
    <a:noFill/>
    <a:ln>
      <a:noFill/>
    </a:ln>
    <a:effectLst/>
  </c:spPr>
  <c:txPr>
    <a:bodyPr/>
    <a:lstStyle/>
    <a:p>
      <a:pPr>
        <a:defRPr sz="1050">
          <a:solidFill>
            <a:schemeClr val="tx1"/>
          </a:solidFill>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cap="all" spc="120" normalizeH="0" baseline="0">
                <a:solidFill>
                  <a:schemeClr val="tx1"/>
                </a:solidFill>
                <a:latin typeface="+mn-lt"/>
                <a:ea typeface="+mn-ea"/>
                <a:cs typeface="+mn-cs"/>
              </a:defRPr>
            </a:pPr>
            <a:r>
              <a:rPr lang="es-CO" dirty="0"/>
              <a:t>COMPARATIVO PQRSD ENTES ESTATALES</a:t>
            </a:r>
            <a:r>
              <a:rPr lang="es-CO" baseline="0" dirty="0"/>
              <a:t> </a:t>
            </a:r>
            <a:r>
              <a:rPr lang="es-CO" dirty="0"/>
              <a:t>2021-2022</a:t>
            </a:r>
          </a:p>
        </c:rich>
      </c:tx>
      <c:overlay val="0"/>
      <c:spPr>
        <a:noFill/>
        <a:ln>
          <a:noFill/>
        </a:ln>
        <a:effectLst/>
      </c:spPr>
      <c:txPr>
        <a:bodyPr rot="0" spcFirstLastPara="1" vertOverflow="ellipsis" vert="horz" wrap="square" anchor="ctr" anchorCtr="1"/>
        <a:lstStyle/>
        <a:p>
          <a:pPr>
            <a:defRPr sz="1440" b="1" i="0" u="none" strike="noStrike" kern="1200" cap="all" spc="120" normalizeH="0" baseline="0">
              <a:solidFill>
                <a:schemeClr val="tx1"/>
              </a:solidFill>
              <a:latin typeface="+mn-lt"/>
              <a:ea typeface="+mn-ea"/>
              <a:cs typeface="+mn-cs"/>
            </a:defRPr>
          </a:pPr>
          <a:endParaRPr lang="es-CO"/>
        </a:p>
      </c:txPr>
    </c:title>
    <c:autoTitleDeleted val="0"/>
    <c:plotArea>
      <c:layout>
        <c:manualLayout>
          <c:layoutTarget val="inner"/>
          <c:xMode val="edge"/>
          <c:yMode val="edge"/>
          <c:x val="5.8617147438657362E-2"/>
          <c:y val="0.13447481100981939"/>
          <c:w val="0.93070446516627581"/>
          <c:h val="0.74484151829318435"/>
        </c:manualLayout>
      </c:layout>
      <c:barChart>
        <c:barDir val="col"/>
        <c:grouping val="clustered"/>
        <c:varyColors val="0"/>
        <c:ser>
          <c:idx val="0"/>
          <c:order val="0"/>
          <c:tx>
            <c:v>2021</c:v>
          </c:tx>
          <c:spPr>
            <a:solidFill>
              <a:srgbClr val="00B0F0"/>
            </a:solidFill>
            <a:ln>
              <a:noFill/>
            </a:ln>
            <a:effectLst/>
          </c:spPr>
          <c:invertIfNegative val="0"/>
          <c:dLbls>
            <c:dLbl>
              <c:idx val="0"/>
              <c:layout>
                <c:manualLayout>
                  <c:x val="1.5254866782972013E-3"/>
                  <c:y val="-0.10174989555201204"/>
                </c:manualLayout>
              </c:layout>
              <c:tx>
                <c:rich>
                  <a:bodyPr/>
                  <a:lstStyle/>
                  <a:p>
                    <a:fld id="{B3398AB2-D59E-459F-8D5F-9CF55E4E043B}" type="CELLRANGE">
                      <a:rPr lang="en-US"/>
                      <a:pPr/>
                      <a:t>[CELLRANGE]</a:t>
                    </a:fld>
                    <a:endParaRPr lang="en-US" baseline="0"/>
                  </a:p>
                  <a:p>
                    <a:fld id="{FB884C3E-7B05-43A0-A586-45B5BB0050B7}" type="VALUE">
                      <a:rPr lang="en-US"/>
                      <a:pPr/>
                      <a:t>[VALOR]</a:t>
                    </a:fld>
                    <a:endParaRPr lang="es-CO"/>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0-FC3A-4B72-BBB9-FF8BBD98D375}"/>
                </c:ext>
              </c:extLst>
            </c:dLbl>
            <c:dLbl>
              <c:idx val="1"/>
              <c:tx>
                <c:rich>
                  <a:bodyPr/>
                  <a:lstStyle/>
                  <a:p>
                    <a:fld id="{63B4EEF6-9F4F-43AC-A818-2D3F1E673280}" type="CELLRANGE">
                      <a:rPr lang="en-US"/>
                      <a:pPr/>
                      <a:t>[CELLRANGE]</a:t>
                    </a:fld>
                    <a:endParaRPr lang="en-US" baseline="0"/>
                  </a:p>
                  <a:p>
                    <a:fld id="{601AA66D-AD5E-45AF-BCDA-A28EB1DEC8C7}" type="VALUE">
                      <a:rPr lang="en-US"/>
                      <a:pPr/>
                      <a:t>[VALOR]</a:t>
                    </a:fld>
                    <a:endParaRPr lang="es-CO"/>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1-FC3A-4B72-BBB9-FF8BBD98D375}"/>
                </c:ext>
              </c:extLst>
            </c:dLbl>
            <c:dLbl>
              <c:idx val="2"/>
              <c:layout>
                <c:manualLayout>
                  <c:x val="-4.5425149533729593E-2"/>
                  <c:y val="4.1897015815534365E-2"/>
                </c:manualLayout>
              </c:layout>
              <c:tx>
                <c:rich>
                  <a:bodyPr/>
                  <a:lstStyle/>
                  <a:p>
                    <a:fld id="{4A3B9E66-1368-4EE9-946C-9932DC7534BB}" type="CELLRANGE">
                      <a:rPr lang="en-US"/>
                      <a:pPr/>
                      <a:t>[CELLRANGE]</a:t>
                    </a:fld>
                    <a:endParaRPr lang="en-US" baseline="0"/>
                  </a:p>
                  <a:p>
                    <a:fld id="{2A9BC065-8F26-46C9-8BEB-B0413766B686}" type="VALUE">
                      <a:rPr lang="en-US"/>
                      <a:pPr/>
                      <a:t>[VALOR]</a:t>
                    </a:fld>
                    <a:endParaRPr lang="es-CO"/>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2-FC3A-4B72-BBB9-FF8BBD98D375}"/>
                </c:ext>
              </c:extLst>
            </c:dLbl>
            <c:dLbl>
              <c:idx val="3"/>
              <c:layout>
                <c:manualLayout>
                  <c:x val="-4.0291946919790204E-2"/>
                  <c:y val="-0.12269840345977921"/>
                </c:manualLayout>
              </c:layout>
              <c:tx>
                <c:rich>
                  <a:bodyPr/>
                  <a:lstStyle/>
                  <a:p>
                    <a:fld id="{BA645E7F-CF99-472F-B5C4-DE2BF68C70BC}" type="CELLRANGE">
                      <a:rPr lang="en-US"/>
                      <a:pPr/>
                      <a:t>[CELLRANGE]</a:t>
                    </a:fld>
                    <a:endParaRPr lang="en-US" baseline="0"/>
                  </a:p>
                  <a:p>
                    <a:fld id="{8F3F3EE3-E2EF-40AD-875B-70A55F974D43}" type="VALUE">
                      <a:rPr lang="en-US"/>
                      <a:pPr/>
                      <a:t>[VALOR]</a:t>
                    </a:fld>
                    <a:endParaRPr lang="es-CO"/>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3-FC3A-4B72-BBB9-FF8BBD98D375}"/>
                </c:ext>
              </c:extLst>
            </c:dLbl>
            <c:dLbl>
              <c:idx val="4"/>
              <c:layout>
                <c:manualLayout>
                  <c:x val="-3.2664513528304254E-2"/>
                  <c:y val="-7.48160996705972E-2"/>
                </c:manualLayout>
              </c:layout>
              <c:tx>
                <c:rich>
                  <a:bodyPr/>
                  <a:lstStyle/>
                  <a:p>
                    <a:fld id="{1ED373DF-3F24-461C-AC34-531654BEFFF4}" type="CELLRANGE">
                      <a:rPr lang="en-US"/>
                      <a:pPr/>
                      <a:t>[CELLRANGE]</a:t>
                    </a:fld>
                    <a:endParaRPr lang="en-US" baseline="0"/>
                  </a:p>
                  <a:p>
                    <a:fld id="{C8FBD2F3-F73D-4E2F-88B6-2F1350C8F8A1}" type="VALUE">
                      <a:rPr lang="en-US"/>
                      <a:pPr/>
                      <a:t>[VALOR]</a:t>
                    </a:fld>
                    <a:endParaRPr lang="es-CO"/>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4-FC3A-4B72-BBB9-FF8BBD98D375}"/>
                </c:ext>
              </c:extLst>
            </c:dLbl>
            <c:dLbl>
              <c:idx val="5"/>
              <c:layout>
                <c:manualLayout>
                  <c:x val="-3.8766460241492946E-2"/>
                  <c:y val="-8.379403163106873E-2"/>
                </c:manualLayout>
              </c:layout>
              <c:tx>
                <c:rich>
                  <a:bodyPr/>
                  <a:lstStyle/>
                  <a:p>
                    <a:fld id="{567A9090-AAFA-4CAE-A9A3-5B2801A6FABF}" type="CELLRANGE">
                      <a:rPr lang="en-US"/>
                      <a:pPr/>
                      <a:t>[CELLRANGE]</a:t>
                    </a:fld>
                    <a:endParaRPr lang="en-US" baseline="0"/>
                  </a:p>
                  <a:p>
                    <a:fld id="{55D0C22F-87EA-493C-B27A-7445D06BE490}" type="VALUE">
                      <a:rPr lang="en-US"/>
                      <a:pPr/>
                      <a:t>[VALOR]</a:t>
                    </a:fld>
                    <a:endParaRPr lang="es-CO"/>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5-FC3A-4B72-BBB9-FF8BBD98D375}"/>
                </c:ext>
              </c:extLst>
            </c:dLbl>
            <c:dLbl>
              <c:idx val="6"/>
              <c:layout>
                <c:manualLayout>
                  <c:x val="-4.3342920276384554E-2"/>
                  <c:y val="-7.7808743657420965E-2"/>
                </c:manualLayout>
              </c:layout>
              <c:tx>
                <c:rich>
                  <a:bodyPr/>
                  <a:lstStyle/>
                  <a:p>
                    <a:fld id="{786B9AA3-1091-471D-94E8-B9091FE42956}" type="CELLRANGE">
                      <a:rPr lang="en-US"/>
                      <a:pPr/>
                      <a:t>[CELLRANGE]</a:t>
                    </a:fld>
                    <a:endParaRPr lang="en-US" baseline="0"/>
                  </a:p>
                  <a:p>
                    <a:fld id="{7E5E19FD-93D3-4746-B9E4-622BF99EDDB5}" type="VALUE">
                      <a:rPr lang="en-US"/>
                      <a:pPr/>
                      <a:t>[VALOR]</a:t>
                    </a:fld>
                    <a:endParaRPr lang="es-CO"/>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6-FC3A-4B72-BBB9-FF8BBD98D375}"/>
                </c:ext>
              </c:extLst>
            </c:dLbl>
            <c:dLbl>
              <c:idx val="7"/>
              <c:layout>
                <c:manualLayout>
                  <c:x val="-4.1817433598087352E-2"/>
                  <c:y val="-7.7808743657421076E-2"/>
                </c:manualLayout>
              </c:layout>
              <c:tx>
                <c:rich>
                  <a:bodyPr/>
                  <a:lstStyle/>
                  <a:p>
                    <a:fld id="{DD864BA8-A078-45D3-868A-812C800216EC}" type="CELLRANGE">
                      <a:rPr lang="en-US"/>
                      <a:pPr/>
                      <a:t>[CELLRANGE]</a:t>
                    </a:fld>
                    <a:endParaRPr lang="en-US" baseline="0"/>
                  </a:p>
                  <a:p>
                    <a:fld id="{DFDA6D6B-E68F-4343-B932-C1D58D022628}" type="VALUE">
                      <a:rPr lang="en-US"/>
                      <a:pPr/>
                      <a:t>[VALOR]</a:t>
                    </a:fld>
                    <a:endParaRPr lang="es-CO"/>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7-FC3A-4B72-BBB9-FF8BBD98D375}"/>
                </c:ext>
              </c:extLst>
            </c:dLbl>
            <c:dLbl>
              <c:idx val="8"/>
              <c:layout>
                <c:manualLayout>
                  <c:x val="-2.516668644594287E-2"/>
                  <c:y val="-5.3867591762829903E-2"/>
                </c:manualLayout>
              </c:layout>
              <c:tx>
                <c:rich>
                  <a:bodyPr/>
                  <a:lstStyle/>
                  <a:p>
                    <a:fld id="{D48DE995-BF59-4D8B-BF7E-DC00A53B7070}" type="CELLRANGE">
                      <a:rPr lang="en-US"/>
                      <a:pPr/>
                      <a:t>[CELLRANGE]</a:t>
                    </a:fld>
                    <a:endParaRPr lang="en-US" baseline="0"/>
                  </a:p>
                  <a:p>
                    <a:fld id="{5C0AC854-A2FF-44E7-842E-FAE9AFCC3ACD}" type="VALUE">
                      <a:rPr lang="en-US"/>
                      <a:pPr/>
                      <a:t>[VALOR]</a:t>
                    </a:fld>
                    <a:endParaRPr lang="es-CO"/>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8-FC3A-4B72-BBB9-FF8BBD98D375}"/>
                </c:ext>
              </c:extLst>
            </c:dLbl>
            <c:dLbl>
              <c:idx val="9"/>
              <c:layout>
                <c:manualLayout>
                  <c:x val="1.4495967189784477E-2"/>
                  <c:y val="-3.2919083855062717E-2"/>
                </c:manualLayout>
              </c:layout>
              <c:tx>
                <c:rich>
                  <a:bodyPr/>
                  <a:lstStyle/>
                  <a:p>
                    <a:fld id="{A4443C25-B93B-456B-9D79-ECED454F09EE}" type="CELLRANGE">
                      <a:rPr lang="en-US"/>
                      <a:pPr/>
                      <a:t>[CELLRANGE]</a:t>
                    </a:fld>
                    <a:endParaRPr lang="en-US" baseline="0"/>
                  </a:p>
                  <a:p>
                    <a:fld id="{D7550D89-48F5-4F61-AB08-97D78FA604E8}" type="VALUE">
                      <a:rPr lang="en-US"/>
                      <a:pPr/>
                      <a:t>[VALOR]</a:t>
                    </a:fld>
                    <a:endParaRPr lang="es-CO"/>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9-FC3A-4B72-BBB9-FF8BBD98D375}"/>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1"/>
                <c15:leaderLines>
                  <c:spPr>
                    <a:ln w="9525">
                      <a:solidFill>
                        <a:schemeClr val="tx1">
                          <a:lumMod val="35000"/>
                          <a:lumOff val="65000"/>
                        </a:schemeClr>
                      </a:solidFill>
                    </a:ln>
                    <a:effectLst/>
                  </c:spPr>
                </c15:leaderLines>
              </c:ext>
            </c:extLst>
          </c:dLbls>
          <c:cat>
            <c:strRef>
              <c:f>CONSOLIDADO!$A$35:$A$44</c:f>
              <c:strCache>
                <c:ptCount val="10"/>
                <c:pt idx="0">
                  <c:v>Gobernación</c:v>
                </c:pt>
                <c:pt idx="1">
                  <c:v>Alcaldias</c:v>
                </c:pt>
                <c:pt idx="2">
                  <c:v>Procuraduria </c:v>
                </c:pt>
                <c:pt idx="3">
                  <c:v>Contraloria</c:v>
                </c:pt>
                <c:pt idx="4">
                  <c:v>Defensoria</c:v>
                </c:pt>
                <c:pt idx="5">
                  <c:v>Fiscalia</c:v>
                </c:pt>
                <c:pt idx="6">
                  <c:v>Personeria </c:v>
                </c:pt>
                <c:pt idx="7">
                  <c:v>Congreso </c:v>
                </c:pt>
                <c:pt idx="8">
                  <c:v>Ejercito</c:v>
                </c:pt>
                <c:pt idx="9">
                  <c:v>Policia</c:v>
                </c:pt>
              </c:strCache>
            </c:strRef>
          </c:cat>
          <c:val>
            <c:numRef>
              <c:f>CONSOLIDADO!$F$35:$F$44</c:f>
              <c:numCache>
                <c:formatCode>General</c:formatCode>
                <c:ptCount val="10"/>
                <c:pt idx="0">
                  <c:v>56</c:v>
                </c:pt>
                <c:pt idx="1">
                  <c:v>424</c:v>
                </c:pt>
                <c:pt idx="2">
                  <c:v>159</c:v>
                </c:pt>
                <c:pt idx="3">
                  <c:v>29</c:v>
                </c:pt>
                <c:pt idx="4">
                  <c:v>11</c:v>
                </c:pt>
                <c:pt idx="5">
                  <c:v>14</c:v>
                </c:pt>
                <c:pt idx="6">
                  <c:v>12</c:v>
                </c:pt>
                <c:pt idx="7">
                  <c:v>3</c:v>
                </c:pt>
                <c:pt idx="8">
                  <c:v>6</c:v>
                </c:pt>
                <c:pt idx="9">
                  <c:v>36</c:v>
                </c:pt>
              </c:numCache>
            </c:numRef>
          </c:val>
          <c:extLst>
            <c:ext xmlns:c15="http://schemas.microsoft.com/office/drawing/2012/chart" uri="{02D57815-91ED-43cb-92C2-25804820EDAC}">
              <c15:datalabelsRange>
                <c15:f>CONSOLIDADO!$C$35:$C$45</c15:f>
                <c15:dlblRangeCache>
                  <c:ptCount val="11"/>
                  <c:pt idx="0">
                    <c:v>6%</c:v>
                  </c:pt>
                  <c:pt idx="1">
                    <c:v>45%</c:v>
                  </c:pt>
                  <c:pt idx="2">
                    <c:v>13%</c:v>
                  </c:pt>
                  <c:pt idx="3">
                    <c:v>6%</c:v>
                  </c:pt>
                  <c:pt idx="4">
                    <c:v>4%</c:v>
                  </c:pt>
                  <c:pt idx="5">
                    <c:v>3%</c:v>
                  </c:pt>
                  <c:pt idx="6">
                    <c:v>3%</c:v>
                  </c:pt>
                  <c:pt idx="7">
                    <c:v>1%</c:v>
                  </c:pt>
                  <c:pt idx="8">
                    <c:v>0%</c:v>
                  </c:pt>
                  <c:pt idx="9">
                    <c:v>4%</c:v>
                  </c:pt>
                  <c:pt idx="10">
                    <c:v>14%</c:v>
                  </c:pt>
                </c15:dlblRangeCache>
              </c15:datalabelsRange>
            </c:ext>
            <c:ext xmlns:c16="http://schemas.microsoft.com/office/drawing/2014/chart" uri="{C3380CC4-5D6E-409C-BE32-E72D297353CC}">
              <c16:uniqueId val="{0000000A-FC3A-4B72-BBB9-FF8BBD98D375}"/>
            </c:ext>
          </c:extLst>
        </c:ser>
        <c:dLbls>
          <c:showLegendKey val="0"/>
          <c:showVal val="0"/>
          <c:showCatName val="0"/>
          <c:showSerName val="0"/>
          <c:showPercent val="0"/>
          <c:showBubbleSize val="0"/>
        </c:dLbls>
        <c:gapWidth val="150"/>
        <c:axId val="2011354064"/>
        <c:axId val="2011351568"/>
      </c:barChart>
      <c:lineChart>
        <c:grouping val="stacked"/>
        <c:varyColors val="0"/>
        <c:ser>
          <c:idx val="1"/>
          <c:order val="1"/>
          <c:tx>
            <c:v>2022</c:v>
          </c:tx>
          <c:spPr>
            <a:ln w="38100" cap="rnd">
              <a:solidFill>
                <a:srgbClr val="FFFF00"/>
              </a:solidFill>
              <a:round/>
            </a:ln>
            <a:effectLst/>
          </c:spPr>
          <c:marker>
            <c:symbol val="square"/>
            <c:size val="6"/>
            <c:spPr>
              <a:solidFill>
                <a:schemeClr val="accent5"/>
              </a:solidFill>
              <a:ln w="38100">
                <a:solidFill>
                  <a:srgbClr val="FFFF00"/>
                </a:solidFill>
                <a:round/>
              </a:ln>
              <a:effectLst/>
            </c:spPr>
          </c:marker>
          <c:dLbls>
            <c:dLbl>
              <c:idx val="0"/>
              <c:layout>
                <c:manualLayout>
                  <c:x val="-4.8052830366361841E-2"/>
                  <c:y val="-6.8830811696949323E-2"/>
                </c:manualLayout>
              </c:layout>
              <c:tx>
                <c:rich>
                  <a:bodyPr/>
                  <a:lstStyle/>
                  <a:p>
                    <a:fld id="{B6ED85B8-98DE-4379-9629-AD4FD2CEC42F}" type="CELLRANGE">
                      <a:rPr lang="en-US"/>
                      <a:pPr/>
                      <a:t>[CELLRANGE]</a:t>
                    </a:fld>
                    <a:endParaRPr lang="en-US" baseline="0"/>
                  </a:p>
                  <a:p>
                    <a:fld id="{C1BF876E-6CCB-4549-8043-A4267BA7742F}" type="VALUE">
                      <a:rPr lang="en-US"/>
                      <a:pPr/>
                      <a:t>[VALOR]</a:t>
                    </a:fld>
                    <a:endParaRPr lang="es-CO"/>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B-FC3A-4B72-BBB9-FF8BBD98D375}"/>
                </c:ext>
              </c:extLst>
            </c:dLbl>
            <c:dLbl>
              <c:idx val="1"/>
              <c:layout>
                <c:manualLayout>
                  <c:x val="-2.7458760209349595E-2"/>
                  <c:y val="0.1436469113675464"/>
                </c:manualLayout>
              </c:layout>
              <c:tx>
                <c:rich>
                  <a:bodyPr/>
                  <a:lstStyle/>
                  <a:p>
                    <a:fld id="{A83857BB-9D28-4EC1-AA2B-0B994F356840}" type="CELLRANGE">
                      <a:rPr lang="en-US"/>
                      <a:pPr/>
                      <a:t>[CELLRANGE]</a:t>
                    </a:fld>
                    <a:endParaRPr lang="en-US" baseline="0"/>
                  </a:p>
                  <a:p>
                    <a:fld id="{35875466-D875-48A4-BAAB-4E96C6D96879}" type="VALUE">
                      <a:rPr lang="en-US"/>
                      <a:pPr/>
                      <a:t>[VALOR]</a:t>
                    </a:fld>
                    <a:endParaRPr lang="es-CO"/>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C-FC3A-4B72-BBB9-FF8BBD98D375}"/>
                </c:ext>
              </c:extLst>
            </c:dLbl>
            <c:dLbl>
              <c:idx val="2"/>
              <c:layout>
                <c:manualLayout>
                  <c:x val="-1.6440902646082767E-2"/>
                  <c:y val="-0.1436469113675464"/>
                </c:manualLayout>
              </c:layout>
              <c:tx>
                <c:rich>
                  <a:bodyPr/>
                  <a:lstStyle/>
                  <a:p>
                    <a:fld id="{CB4903B5-956E-4418-915C-22AC11C19E72}" type="CELLRANGE">
                      <a:rPr lang="en-US"/>
                      <a:pPr/>
                      <a:t>[CELLRANGE]</a:t>
                    </a:fld>
                    <a:endParaRPr lang="en-US" baseline="0"/>
                  </a:p>
                  <a:p>
                    <a:fld id="{56A87449-8BF4-4DF3-A1A6-CEF1F9BEA7E7}" type="VALUE">
                      <a:rPr lang="en-US"/>
                      <a:pPr/>
                      <a:t>[VALOR]</a:t>
                    </a:fld>
                    <a:endParaRPr lang="es-CO"/>
                  </a:p>
                </c:rich>
              </c:tx>
              <c:dLblPos val="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D-FC3A-4B72-BBB9-FF8BBD98D375}"/>
                </c:ext>
              </c:extLst>
            </c:dLbl>
            <c:dLbl>
              <c:idx val="3"/>
              <c:layout>
                <c:manualLayout>
                  <c:x val="-1.1437306341268001E-2"/>
                  <c:y val="-5.9852879736477668E-2"/>
                </c:manualLayout>
              </c:layout>
              <c:tx>
                <c:rich>
                  <a:bodyPr/>
                  <a:lstStyle/>
                  <a:p>
                    <a:fld id="{F64EB179-6F75-40C7-ABB1-E9F905671B3A}" type="CELLRANGE">
                      <a:rPr lang="en-US"/>
                      <a:pPr/>
                      <a:t>[CELLRANGE]</a:t>
                    </a:fld>
                    <a:endParaRPr lang="en-US" baseline="0"/>
                  </a:p>
                  <a:p>
                    <a:fld id="{89288FD4-23D4-4E89-9171-DAD634225C68}" type="VALUE">
                      <a:rPr lang="en-US"/>
                      <a:pPr/>
                      <a:t>[VALOR]</a:t>
                    </a:fld>
                    <a:endParaRPr lang="es-CO"/>
                  </a:p>
                </c:rich>
              </c:tx>
              <c:dLblPos val="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E-FC3A-4B72-BBB9-FF8BBD98D375}"/>
                </c:ext>
              </c:extLst>
            </c:dLbl>
            <c:dLbl>
              <c:idx val="4"/>
              <c:layout>
                <c:manualLayout>
                  <c:x val="-6.8608463063763421E-3"/>
                  <c:y val="-5.9852879736477779E-2"/>
                </c:manualLayout>
              </c:layout>
              <c:tx>
                <c:rich>
                  <a:bodyPr/>
                  <a:lstStyle/>
                  <a:p>
                    <a:fld id="{45626C44-9D9D-42C8-A456-FF89AECD7C27}" type="CELLRANGE">
                      <a:rPr lang="en-US"/>
                      <a:pPr/>
                      <a:t>[CELLRANGE]</a:t>
                    </a:fld>
                    <a:endParaRPr lang="en-US" baseline="0"/>
                  </a:p>
                  <a:p>
                    <a:fld id="{070A8460-28BA-464D-B099-33346ACC399C}" type="VALUE">
                      <a:rPr lang="en-US"/>
                      <a:pPr/>
                      <a:t>[VALOR]</a:t>
                    </a:fld>
                    <a:endParaRPr lang="es-CO"/>
                  </a:p>
                </c:rich>
              </c:tx>
              <c:dLblPos val="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F-FC3A-4B72-BBB9-FF8BBD98D375}"/>
                </c:ext>
              </c:extLst>
            </c:dLbl>
            <c:dLbl>
              <c:idx val="5"/>
              <c:layout>
                <c:manualLayout>
                  <c:x val="-6.8608463063763421E-3"/>
                  <c:y val="-5.3867591762830014E-2"/>
                </c:manualLayout>
              </c:layout>
              <c:tx>
                <c:rich>
                  <a:bodyPr/>
                  <a:lstStyle/>
                  <a:p>
                    <a:fld id="{06B70D79-3ECC-471C-9C45-7C3F7DDD7193}" type="CELLRANGE">
                      <a:rPr lang="en-US"/>
                      <a:pPr/>
                      <a:t>[CELLRANGE]</a:t>
                    </a:fld>
                    <a:endParaRPr lang="en-US" baseline="0"/>
                  </a:p>
                  <a:p>
                    <a:fld id="{89CDF73E-8372-4667-AA14-5A55651ABEAD}" type="VALUE">
                      <a:rPr lang="en-US"/>
                      <a:pPr/>
                      <a:t>[VALOR]</a:t>
                    </a:fld>
                    <a:endParaRPr lang="es-CO"/>
                  </a:p>
                </c:rich>
              </c:tx>
              <c:dLblPos val="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0-FC3A-4B72-BBB9-FF8BBD98D375}"/>
                </c:ext>
              </c:extLst>
            </c:dLbl>
            <c:dLbl>
              <c:idx val="6"/>
              <c:layout>
                <c:manualLayout>
                  <c:x val="-8.3863329846735439E-3"/>
                  <c:y val="-5.3867591762830014E-2"/>
                </c:manualLayout>
              </c:layout>
              <c:tx>
                <c:rich>
                  <a:bodyPr/>
                  <a:lstStyle/>
                  <a:p>
                    <a:fld id="{BD4032EC-95EC-4DEB-906D-1C6839845FAA}" type="CELLRANGE">
                      <a:rPr lang="en-US"/>
                      <a:pPr/>
                      <a:t>[CELLRANGE]</a:t>
                    </a:fld>
                    <a:endParaRPr lang="en-US" baseline="0"/>
                  </a:p>
                  <a:p>
                    <a:fld id="{F6B8085B-C9C4-4F71-A5C9-5598556759A5}" type="VALUE">
                      <a:rPr lang="en-US"/>
                      <a:pPr/>
                      <a:t>[VALOR]</a:t>
                    </a:fld>
                    <a:endParaRPr lang="es-CO"/>
                  </a:p>
                </c:rich>
              </c:tx>
              <c:dLblPos val="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1-FC3A-4B72-BBB9-FF8BBD98D375}"/>
                </c:ext>
              </c:extLst>
            </c:dLbl>
            <c:dLbl>
              <c:idx val="7"/>
              <c:layout>
                <c:manualLayout>
                  <c:x val="-8.3863329846736549E-3"/>
                  <c:y val="-6.5838167710125434E-2"/>
                </c:manualLayout>
              </c:layout>
              <c:tx>
                <c:rich>
                  <a:bodyPr/>
                  <a:lstStyle/>
                  <a:p>
                    <a:fld id="{D9973E7E-A326-4C01-BA54-9F01ABC244AE}" type="CELLRANGE">
                      <a:rPr lang="en-US"/>
                      <a:pPr/>
                      <a:t>[CELLRANGE]</a:t>
                    </a:fld>
                    <a:endParaRPr lang="en-US" baseline="0"/>
                  </a:p>
                  <a:p>
                    <a:fld id="{A214BB84-E98D-449C-B837-ACAE39D46D8B}" type="VALUE">
                      <a:rPr lang="en-US"/>
                      <a:pPr/>
                      <a:t>[VALOR]</a:t>
                    </a:fld>
                    <a:endParaRPr lang="es-CO"/>
                  </a:p>
                </c:rich>
              </c:tx>
              <c:dLblPos val="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2-FC3A-4B72-BBB9-FF8BBD98D375}"/>
                </c:ext>
              </c:extLst>
            </c:dLbl>
            <c:dLbl>
              <c:idx val="8"/>
              <c:layout>
                <c:manualLayout>
                  <c:x val="-1.1437306341267946E-2"/>
                  <c:y val="-6.2845523723301544E-2"/>
                </c:manualLayout>
              </c:layout>
              <c:tx>
                <c:rich>
                  <a:bodyPr/>
                  <a:lstStyle/>
                  <a:p>
                    <a:fld id="{EE04BFA2-2D51-4089-8B33-0042E485FDE3}" type="CELLRANGE">
                      <a:rPr lang="en-US"/>
                      <a:pPr/>
                      <a:t>[CELLRANGE]</a:t>
                    </a:fld>
                    <a:endParaRPr lang="en-US" baseline="0"/>
                  </a:p>
                  <a:p>
                    <a:fld id="{9BB13F90-F769-407B-AF81-98DDE4376E0C}" type="VALUE">
                      <a:rPr lang="en-US"/>
                      <a:pPr/>
                      <a:t>[VALOR]</a:t>
                    </a:fld>
                    <a:endParaRPr lang="es-CO"/>
                  </a:p>
                </c:rich>
              </c:tx>
              <c:dLblPos val="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3-FC3A-4B72-BBB9-FF8BBD98D375}"/>
                </c:ext>
              </c:extLst>
            </c:dLbl>
            <c:dLbl>
              <c:idx val="9"/>
              <c:layout>
                <c:manualLayout>
                  <c:x val="-4.3472526585509173E-2"/>
                  <c:y val="-8.0801387644244854E-2"/>
                </c:manualLayout>
              </c:layout>
              <c:tx>
                <c:rich>
                  <a:bodyPr/>
                  <a:lstStyle/>
                  <a:p>
                    <a:fld id="{49EC5B2F-5A59-4BBE-B87B-F35816B61769}" type="CELLRANGE">
                      <a:rPr lang="en-US"/>
                      <a:pPr/>
                      <a:t>[CELLRANGE]</a:t>
                    </a:fld>
                    <a:endParaRPr lang="en-US" baseline="0"/>
                  </a:p>
                  <a:p>
                    <a:fld id="{329DD218-A63D-462C-A749-776929A14E69}" type="VALUE">
                      <a:rPr lang="en-US"/>
                      <a:pPr/>
                      <a:t>[VALOR]</a:t>
                    </a:fld>
                    <a:endParaRPr lang="es-CO"/>
                  </a:p>
                </c:rich>
              </c:tx>
              <c:dLblPos val="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4-FC3A-4B72-BBB9-FF8BBD98D37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1"/>
                <c15:leaderLines>
                  <c:spPr>
                    <a:ln w="9525">
                      <a:solidFill>
                        <a:schemeClr val="tx1">
                          <a:lumMod val="35000"/>
                          <a:lumOff val="65000"/>
                        </a:schemeClr>
                      </a:solidFill>
                    </a:ln>
                    <a:effectLst/>
                  </c:spPr>
                </c15:leaderLines>
              </c:ext>
            </c:extLst>
          </c:dLbls>
          <c:cat>
            <c:strRef>
              <c:f>CONSOLIDADO!$A$35:$A$44</c:f>
              <c:strCache>
                <c:ptCount val="10"/>
                <c:pt idx="0">
                  <c:v>Gobernación</c:v>
                </c:pt>
                <c:pt idx="1">
                  <c:v>Alcaldias</c:v>
                </c:pt>
                <c:pt idx="2">
                  <c:v>Procuraduria </c:v>
                </c:pt>
                <c:pt idx="3">
                  <c:v>Contraloria</c:v>
                </c:pt>
                <c:pt idx="4">
                  <c:v>Defensoria</c:v>
                </c:pt>
                <c:pt idx="5">
                  <c:v>Fiscalia</c:v>
                </c:pt>
                <c:pt idx="6">
                  <c:v>Personeria </c:v>
                </c:pt>
                <c:pt idx="7">
                  <c:v>Congreso </c:v>
                </c:pt>
                <c:pt idx="8">
                  <c:v>Ejercito</c:v>
                </c:pt>
                <c:pt idx="9">
                  <c:v>Policia</c:v>
                </c:pt>
              </c:strCache>
            </c:strRef>
          </c:cat>
          <c:val>
            <c:numRef>
              <c:f>CONSOLIDADO!$G$35:$G$44</c:f>
              <c:numCache>
                <c:formatCode>General</c:formatCode>
                <c:ptCount val="10"/>
                <c:pt idx="0">
                  <c:v>53</c:v>
                </c:pt>
                <c:pt idx="1">
                  <c:v>387</c:v>
                </c:pt>
                <c:pt idx="2">
                  <c:v>117</c:v>
                </c:pt>
                <c:pt idx="3">
                  <c:v>51</c:v>
                </c:pt>
                <c:pt idx="4">
                  <c:v>33</c:v>
                </c:pt>
                <c:pt idx="5">
                  <c:v>28</c:v>
                </c:pt>
                <c:pt idx="6">
                  <c:v>30</c:v>
                </c:pt>
                <c:pt idx="7">
                  <c:v>5</c:v>
                </c:pt>
                <c:pt idx="8">
                  <c:v>2</c:v>
                </c:pt>
                <c:pt idx="9">
                  <c:v>36</c:v>
                </c:pt>
              </c:numCache>
            </c:numRef>
          </c:val>
          <c:smooth val="0"/>
          <c:extLst>
            <c:ext xmlns:c15="http://schemas.microsoft.com/office/drawing/2012/chart" uri="{02D57815-91ED-43cb-92C2-25804820EDAC}">
              <c15:datalabelsRange>
                <c15:f>CONSOLIDADO!$C$35:$C$45</c15:f>
                <c15:dlblRangeCache>
                  <c:ptCount val="11"/>
                  <c:pt idx="0">
                    <c:v>6%</c:v>
                  </c:pt>
                  <c:pt idx="1">
                    <c:v>45%</c:v>
                  </c:pt>
                  <c:pt idx="2">
                    <c:v>13%</c:v>
                  </c:pt>
                  <c:pt idx="3">
                    <c:v>6%</c:v>
                  </c:pt>
                  <c:pt idx="4">
                    <c:v>4%</c:v>
                  </c:pt>
                  <c:pt idx="5">
                    <c:v>3%</c:v>
                  </c:pt>
                  <c:pt idx="6">
                    <c:v>3%</c:v>
                  </c:pt>
                  <c:pt idx="7">
                    <c:v>1%</c:v>
                  </c:pt>
                  <c:pt idx="8">
                    <c:v>0%</c:v>
                  </c:pt>
                  <c:pt idx="9">
                    <c:v>4%</c:v>
                  </c:pt>
                  <c:pt idx="10">
                    <c:v>14%</c:v>
                  </c:pt>
                </c15:dlblRangeCache>
              </c15:datalabelsRange>
            </c:ext>
            <c:ext xmlns:c16="http://schemas.microsoft.com/office/drawing/2014/chart" uri="{C3380CC4-5D6E-409C-BE32-E72D297353CC}">
              <c16:uniqueId val="{00000015-FC3A-4B72-BBB9-FF8BBD98D375}"/>
            </c:ext>
          </c:extLst>
        </c:ser>
        <c:dLbls>
          <c:showLegendKey val="0"/>
          <c:showVal val="0"/>
          <c:showCatName val="0"/>
          <c:showSerName val="0"/>
          <c:showPercent val="0"/>
          <c:showBubbleSize val="0"/>
        </c:dLbls>
        <c:marker val="1"/>
        <c:smooth val="0"/>
        <c:axId val="2011354064"/>
        <c:axId val="2011351568"/>
      </c:lineChart>
      <c:catAx>
        <c:axId val="201135406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cap="all" baseline="0">
                    <a:solidFill>
                      <a:schemeClr val="tx1"/>
                    </a:solidFill>
                    <a:latin typeface="+mn-lt"/>
                    <a:ea typeface="+mn-ea"/>
                    <a:cs typeface="+mn-cs"/>
                  </a:defRPr>
                </a:pPr>
                <a:r>
                  <a:rPr lang="es-CO" b="1"/>
                  <a:t>Entidades estatales</a:t>
                </a:r>
              </a:p>
            </c:rich>
          </c:tx>
          <c:overlay val="0"/>
          <c:spPr>
            <a:noFill/>
            <a:ln>
              <a:noFill/>
            </a:ln>
            <a:effectLst/>
          </c:spPr>
          <c:txPr>
            <a:bodyPr rot="0" spcFirstLastPara="1" vertOverflow="ellipsis" vert="horz" wrap="square" anchor="ctr" anchorCtr="1"/>
            <a:lstStyle/>
            <a:p>
              <a:pPr>
                <a:defRPr sz="1200" b="1" i="0" u="none" strike="noStrike" kern="1200" cap="all" baseline="0">
                  <a:solidFill>
                    <a:schemeClr val="tx1"/>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cap="all" spc="120" normalizeH="0" baseline="0">
                <a:solidFill>
                  <a:schemeClr val="tx1"/>
                </a:solidFill>
                <a:latin typeface="+mn-lt"/>
                <a:ea typeface="+mn-ea"/>
                <a:cs typeface="+mn-cs"/>
              </a:defRPr>
            </a:pPr>
            <a:endParaRPr lang="es-CO"/>
          </a:p>
        </c:txPr>
        <c:crossAx val="2011351568"/>
        <c:crosses val="autoZero"/>
        <c:auto val="1"/>
        <c:lblAlgn val="ctr"/>
        <c:lblOffset val="100"/>
        <c:noMultiLvlLbl val="0"/>
      </c:catAx>
      <c:valAx>
        <c:axId val="2011351568"/>
        <c:scaling>
          <c:orientation val="minMax"/>
        </c:scaling>
        <c:delete val="0"/>
        <c:axPos val="l"/>
        <c:title>
          <c:tx>
            <c:rich>
              <a:bodyPr rot="-5400000" spcFirstLastPara="1" vertOverflow="ellipsis" vert="horz" wrap="square" anchor="ctr" anchorCtr="1"/>
              <a:lstStyle/>
              <a:p>
                <a:pPr>
                  <a:defRPr sz="1200" b="1" i="0" u="none" strike="noStrike" kern="1200" cap="all" baseline="0">
                    <a:solidFill>
                      <a:schemeClr val="tx1"/>
                    </a:solidFill>
                    <a:latin typeface="+mn-lt"/>
                    <a:ea typeface="+mn-ea"/>
                    <a:cs typeface="+mn-cs"/>
                  </a:defRPr>
                </a:pPr>
                <a:r>
                  <a:rPr lang="es-CO" b="1"/>
                  <a:t>Cantidad</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tx1"/>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O"/>
          </a:p>
        </c:txPr>
        <c:crossAx val="20113540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O"/>
        </a:p>
      </c:txPr>
    </c:legend>
    <c:plotVisOnly val="1"/>
    <c:dispBlanksAs val="gap"/>
    <c:showDLblsOverMax val="0"/>
  </c:chart>
  <c:spPr>
    <a:noFill/>
    <a:ln>
      <a:noFill/>
    </a:ln>
    <a:effectLst/>
  </c:spPr>
  <c:txPr>
    <a:bodyPr/>
    <a:lstStyle/>
    <a:p>
      <a:pPr>
        <a:defRPr sz="1200">
          <a:solidFill>
            <a:schemeClr val="tx1"/>
          </a:solidFill>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847265916646043E-2"/>
          <c:y val="3.8488890087611652E-2"/>
          <c:w val="0.96818844577651164"/>
          <c:h val="0.84497746369398863"/>
        </c:manualLayout>
      </c:layout>
      <c:barChart>
        <c:barDir val="col"/>
        <c:grouping val="clustered"/>
        <c:varyColors val="0"/>
        <c:ser>
          <c:idx val="0"/>
          <c:order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solidFill>
                <a:srgbClr val="FFC000"/>
              </a:solidFill>
            </a:ln>
            <a:effectLst>
              <a:glow rad="101600">
                <a:schemeClr val="accent4">
                  <a:satMod val="175000"/>
                  <a:alpha val="40000"/>
                </a:schemeClr>
              </a:glow>
              <a:outerShdw blurRad="57150" dist="19050" dir="5400000" algn="ctr" rotWithShape="0">
                <a:srgbClr val="000000">
                  <a:alpha val="63000"/>
                </a:srgbClr>
              </a:outerShdw>
            </a:effectLst>
          </c:spPr>
          <c:invertIfNegative val="0"/>
          <c:dLbls>
            <c:dLbl>
              <c:idx val="0"/>
              <c:tx>
                <c:rich>
                  <a:bodyPr/>
                  <a:lstStyle/>
                  <a:p>
                    <a:fld id="{460C73B8-E697-4FB9-A2C4-8E3ADC957622}" type="CELLRANGE">
                      <a:rPr lang="en-US"/>
                      <a:pPr/>
                      <a:t>[CELLRANGE]</a:t>
                    </a:fld>
                    <a:endParaRPr lang="en-US" baseline="0"/>
                  </a:p>
                  <a:p>
                    <a:fld id="{745CABFE-35D1-4757-ADE3-00EB2A9F30CB}" type="VALUE">
                      <a:rPr lang="en-US"/>
                      <a:pPr/>
                      <a:t>[VALOR]</a:t>
                    </a:fld>
                    <a:endParaRPr lang="es-CO"/>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0-3FFB-4B4E-A028-926B4C6EEF91}"/>
                </c:ext>
              </c:extLst>
            </c:dLbl>
            <c:dLbl>
              <c:idx val="1"/>
              <c:tx>
                <c:rich>
                  <a:bodyPr/>
                  <a:lstStyle/>
                  <a:p>
                    <a:fld id="{747B21B4-0B2E-43A5-A581-B101B7674054}" type="CELLRANGE">
                      <a:rPr lang="en-US"/>
                      <a:pPr/>
                      <a:t>[CELLRANGE]</a:t>
                    </a:fld>
                    <a:endParaRPr lang="en-US" baseline="0"/>
                  </a:p>
                  <a:p>
                    <a:fld id="{8ABDACDA-2D4F-46C1-A5A1-AA8EA06B0EB8}" type="VALUE">
                      <a:rPr lang="en-US"/>
                      <a:pPr/>
                      <a:t>[VALOR]</a:t>
                    </a:fld>
                    <a:endParaRPr lang="es-CO"/>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1-3FFB-4B4E-A028-926B4C6EEF91}"/>
                </c:ext>
              </c:extLst>
            </c:dLbl>
            <c:dLbl>
              <c:idx val="2"/>
              <c:tx>
                <c:rich>
                  <a:bodyPr/>
                  <a:lstStyle/>
                  <a:p>
                    <a:fld id="{F1916683-05BC-4423-8121-494F7149426E}" type="CELLRANGE">
                      <a:rPr lang="en-US"/>
                      <a:pPr/>
                      <a:t>[CELLRANGE]</a:t>
                    </a:fld>
                    <a:endParaRPr lang="en-US" baseline="0"/>
                  </a:p>
                  <a:p>
                    <a:fld id="{A79E9713-84AC-4C8C-84EB-E5C67AAC6802}" type="VALUE">
                      <a:rPr lang="en-US"/>
                      <a:pPr/>
                      <a:t>[VALOR]</a:t>
                    </a:fld>
                    <a:endParaRPr lang="es-CO"/>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2-3FFB-4B4E-A028-926B4C6EEF91}"/>
                </c:ext>
              </c:extLst>
            </c:dLbl>
            <c:dLbl>
              <c:idx val="3"/>
              <c:tx>
                <c:rich>
                  <a:bodyPr/>
                  <a:lstStyle/>
                  <a:p>
                    <a:fld id="{1DCAD901-DEE8-4CA3-8C05-6F256D2BDAF5}" type="CELLRANGE">
                      <a:rPr lang="en-US"/>
                      <a:pPr/>
                      <a:t>[CELLRANGE]</a:t>
                    </a:fld>
                    <a:endParaRPr lang="en-US" baseline="0"/>
                  </a:p>
                  <a:p>
                    <a:fld id="{8B32FB9D-FDE7-4607-B7DD-998E207743A5}" type="VALUE">
                      <a:rPr lang="en-US"/>
                      <a:pPr/>
                      <a:t>[VALOR]</a:t>
                    </a:fld>
                    <a:endParaRPr lang="es-CO"/>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3-3FFB-4B4E-A028-926B4C6EEF91}"/>
                </c:ext>
              </c:extLst>
            </c:dLbl>
            <c:dLbl>
              <c:idx val="4"/>
              <c:tx>
                <c:rich>
                  <a:bodyPr/>
                  <a:lstStyle/>
                  <a:p>
                    <a:fld id="{90F2F701-12F5-499F-8BDC-0473203FD0B8}" type="CELLRANGE">
                      <a:rPr lang="en-US"/>
                      <a:pPr/>
                      <a:t>[CELLRANGE]</a:t>
                    </a:fld>
                    <a:endParaRPr lang="en-US" baseline="0"/>
                  </a:p>
                  <a:p>
                    <a:fld id="{C9ADB42F-2086-4FB5-99AB-3A7553228389}" type="VALUE">
                      <a:rPr lang="en-US"/>
                      <a:pPr/>
                      <a:t>[VALOR]</a:t>
                    </a:fld>
                    <a:endParaRPr lang="es-CO"/>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4-3FFB-4B4E-A028-926B4C6EEF91}"/>
                </c:ext>
              </c:extLst>
            </c:dLbl>
            <c:dLbl>
              <c:idx val="5"/>
              <c:tx>
                <c:rich>
                  <a:bodyPr/>
                  <a:lstStyle/>
                  <a:p>
                    <a:fld id="{B9A65E4D-7AB3-4A17-A4DA-646368972F26}" type="CELLRANGE">
                      <a:rPr lang="en-US"/>
                      <a:pPr/>
                      <a:t>[CELLRANGE]</a:t>
                    </a:fld>
                    <a:endParaRPr lang="en-US" baseline="0"/>
                  </a:p>
                  <a:p>
                    <a:fld id="{45ABAB52-2058-44A9-804E-5340F69D9657}" type="VALUE">
                      <a:rPr lang="en-US"/>
                      <a:pPr/>
                      <a:t>[VALOR]</a:t>
                    </a:fld>
                    <a:endParaRPr lang="es-CO"/>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5-3FFB-4B4E-A028-926B4C6EEF91}"/>
                </c:ext>
              </c:extLst>
            </c:dLbl>
            <c:dLbl>
              <c:idx val="6"/>
              <c:tx>
                <c:rich>
                  <a:bodyPr/>
                  <a:lstStyle/>
                  <a:p>
                    <a:fld id="{AF4BAA36-FD8E-4819-BEC8-E7B7F16BF962}" type="CELLRANGE">
                      <a:rPr lang="en-US"/>
                      <a:pPr/>
                      <a:t>[CELLRANGE]</a:t>
                    </a:fld>
                    <a:endParaRPr lang="en-US" baseline="0"/>
                  </a:p>
                  <a:p>
                    <a:fld id="{7D55C62E-1AE2-47BE-AB79-E70264499773}" type="VALUE">
                      <a:rPr lang="en-US"/>
                      <a:pPr/>
                      <a:t>[VALOR]</a:t>
                    </a:fld>
                    <a:endParaRPr lang="es-CO"/>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6-3FFB-4B4E-A028-926B4C6EEF91}"/>
                </c:ext>
              </c:extLst>
            </c:dLbl>
            <c:dLbl>
              <c:idx val="7"/>
              <c:tx>
                <c:rich>
                  <a:bodyPr/>
                  <a:lstStyle/>
                  <a:p>
                    <a:fld id="{7363B39C-9B60-4C8B-8154-917A889DC22A}" type="CELLRANGE">
                      <a:rPr lang="en-US"/>
                      <a:pPr/>
                      <a:t>[CELLRANGE]</a:t>
                    </a:fld>
                    <a:endParaRPr lang="en-US" baseline="0"/>
                  </a:p>
                  <a:p>
                    <a:fld id="{4842992C-DDF5-4B9A-BD37-A587C335D4BD}" type="VALUE">
                      <a:rPr lang="en-US"/>
                      <a:pPr/>
                      <a:t>[VALOR]</a:t>
                    </a:fld>
                    <a:endParaRPr lang="es-CO"/>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7-3FFB-4B4E-A028-926B4C6EEF91}"/>
                </c:ext>
              </c:extLst>
            </c:dLbl>
            <c:dLbl>
              <c:idx val="8"/>
              <c:tx>
                <c:rich>
                  <a:bodyPr/>
                  <a:lstStyle/>
                  <a:p>
                    <a:fld id="{1C9F3D92-961D-4807-ADF7-36288746BB05}" type="CELLRANGE">
                      <a:rPr lang="en-US"/>
                      <a:pPr/>
                      <a:t>[CELLRANGE]</a:t>
                    </a:fld>
                    <a:endParaRPr lang="en-US" baseline="0"/>
                  </a:p>
                  <a:p>
                    <a:fld id="{5E454715-0B6A-43E2-9922-A7683F7B0932}" type="VALUE">
                      <a:rPr lang="en-US"/>
                      <a:pPr/>
                      <a:t>[VALOR]</a:t>
                    </a:fld>
                    <a:endParaRPr lang="es-CO"/>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8-3FFB-4B4E-A028-926B4C6EEF91}"/>
                </c:ext>
              </c:extLst>
            </c:dLbl>
            <c:dLbl>
              <c:idx val="9"/>
              <c:tx>
                <c:rich>
                  <a:bodyPr/>
                  <a:lstStyle/>
                  <a:p>
                    <a:fld id="{AA6A0A0E-D271-4CE5-8F98-C7B8FA576292}" type="CELLRANGE">
                      <a:rPr lang="en-US"/>
                      <a:pPr/>
                      <a:t>[CELLRANGE]</a:t>
                    </a:fld>
                    <a:endParaRPr lang="en-US" baseline="0"/>
                  </a:p>
                  <a:p>
                    <a:fld id="{0D638697-07D6-4BD7-82A2-94FEF8A2FDB3}" type="VALUE">
                      <a:rPr lang="en-US"/>
                      <a:pPr/>
                      <a:t>[VALOR]</a:t>
                    </a:fld>
                    <a:endParaRPr lang="es-CO"/>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9-3FFB-4B4E-A028-926B4C6EEF91}"/>
                </c:ext>
              </c:extLst>
            </c:dLbl>
            <c:dLbl>
              <c:idx val="10"/>
              <c:tx>
                <c:rich>
                  <a:bodyPr/>
                  <a:lstStyle/>
                  <a:p>
                    <a:fld id="{9F71769D-BF7F-4A58-A4A0-55C5C5CC2D96}" type="CELLRANGE">
                      <a:rPr lang="en-US"/>
                      <a:pPr/>
                      <a:t>[CELLRANGE]</a:t>
                    </a:fld>
                    <a:endParaRPr lang="en-US" baseline="0"/>
                  </a:p>
                  <a:p>
                    <a:fld id="{5E9E578B-8141-4E7B-87C4-683644787771}" type="VALUE">
                      <a:rPr lang="en-US"/>
                      <a:pPr/>
                      <a:t>[VALOR]</a:t>
                    </a:fld>
                    <a:endParaRPr lang="es-CO"/>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A-3FFB-4B4E-A028-926B4C6EEF91}"/>
                </c:ext>
              </c:extLst>
            </c:dLbl>
            <c:dLbl>
              <c:idx val="11"/>
              <c:tx>
                <c:rich>
                  <a:bodyPr/>
                  <a:lstStyle/>
                  <a:p>
                    <a:fld id="{868D7F6D-73AB-4FCA-833A-4BCB9E5F0A7D}" type="CELLRANGE">
                      <a:rPr lang="en-US"/>
                      <a:pPr/>
                      <a:t>[CELLRANGE]</a:t>
                    </a:fld>
                    <a:endParaRPr lang="en-US" baseline="0"/>
                  </a:p>
                  <a:p>
                    <a:fld id="{05F4FEAA-20C2-46C5-87D6-60B7629BF4D1}" type="VALUE">
                      <a:rPr lang="en-US"/>
                      <a:pPr/>
                      <a:t>[VALOR]</a:t>
                    </a:fld>
                    <a:endParaRPr lang="es-CO"/>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B-3FFB-4B4E-A028-926B4C6EEF91}"/>
                </c:ext>
              </c:extLst>
            </c:dLbl>
            <c:dLbl>
              <c:idx val="12"/>
              <c:tx>
                <c:rich>
                  <a:bodyPr/>
                  <a:lstStyle/>
                  <a:p>
                    <a:fld id="{284E6550-57E3-4FA1-BA1B-447090E3B43D}" type="CELLRANGE">
                      <a:rPr lang="en-US"/>
                      <a:pPr/>
                      <a:t>[CELLRANGE]</a:t>
                    </a:fld>
                    <a:endParaRPr lang="en-US" baseline="0"/>
                  </a:p>
                  <a:p>
                    <a:fld id="{00F48060-CD0D-42B0-9549-DD2D65C78BDD}" type="VALUE">
                      <a:rPr lang="en-US"/>
                      <a:pPr/>
                      <a:t>[VALOR]</a:t>
                    </a:fld>
                    <a:endParaRPr lang="es-CO"/>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C-3FFB-4B4E-A028-926B4C6EEF91}"/>
                </c:ext>
              </c:extLst>
            </c:dLbl>
            <c:spPr>
              <a:noFill/>
              <a:ln>
                <a:noFill/>
              </a:ln>
              <a:effectLst/>
            </c:spPr>
            <c:txPr>
              <a:bodyPr rot="-5400000" spcFirstLastPara="1" vertOverflow="clip" horzOverflow="clip"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1"/>
                <c15:leaderLines>
                  <c:spPr>
                    <a:ln w="9525">
                      <a:solidFill>
                        <a:schemeClr val="tx1">
                          <a:lumMod val="35000"/>
                          <a:lumOff val="65000"/>
                        </a:schemeClr>
                      </a:solidFill>
                    </a:ln>
                    <a:effectLst/>
                  </c:spPr>
                </c15:leaderLines>
              </c:ext>
            </c:extLst>
          </c:dLbls>
          <c:cat>
            <c:strRef>
              <c:f>'[INFORME DE GESTION PQRSD TERCER TRIMESTRE.xlsx]CONSOLIDADO'!$F$65:$F$77</c:f>
              <c:strCache>
                <c:ptCount val="13"/>
                <c:pt idx="0">
                  <c:v>TOTAL</c:v>
                </c:pt>
                <c:pt idx="1">
                  <c:v>Calarca </c:v>
                </c:pt>
                <c:pt idx="2">
                  <c:v>Montenegro</c:v>
                </c:pt>
                <c:pt idx="3">
                  <c:v>Salento </c:v>
                </c:pt>
                <c:pt idx="4">
                  <c:v>Armenia</c:v>
                </c:pt>
                <c:pt idx="5">
                  <c:v>La tebaida</c:v>
                </c:pt>
                <c:pt idx="6">
                  <c:v>Circasia</c:v>
                </c:pt>
                <c:pt idx="7">
                  <c:v>Cordoba </c:v>
                </c:pt>
                <c:pt idx="8">
                  <c:v>Pijao</c:v>
                </c:pt>
                <c:pt idx="9">
                  <c:v>Quimbaya </c:v>
                </c:pt>
                <c:pt idx="10">
                  <c:v>Filandia</c:v>
                </c:pt>
                <c:pt idx="11">
                  <c:v>Genova </c:v>
                </c:pt>
                <c:pt idx="12">
                  <c:v>Buena Vista</c:v>
                </c:pt>
              </c:strCache>
            </c:strRef>
          </c:cat>
          <c:val>
            <c:numRef>
              <c:f>'[INFORME DE GESTION PQRSD TERCER TRIMESTRE.xlsx]CONSOLIDADO'!$G$65:$G$77</c:f>
              <c:numCache>
                <c:formatCode>General</c:formatCode>
                <c:ptCount val="13"/>
                <c:pt idx="0">
                  <c:v>382</c:v>
                </c:pt>
                <c:pt idx="1">
                  <c:v>84</c:v>
                </c:pt>
                <c:pt idx="2">
                  <c:v>56</c:v>
                </c:pt>
                <c:pt idx="3">
                  <c:v>46</c:v>
                </c:pt>
                <c:pt idx="4">
                  <c:v>39</c:v>
                </c:pt>
                <c:pt idx="5">
                  <c:v>35</c:v>
                </c:pt>
                <c:pt idx="6">
                  <c:v>25</c:v>
                </c:pt>
                <c:pt idx="7">
                  <c:v>22</c:v>
                </c:pt>
                <c:pt idx="8">
                  <c:v>20</c:v>
                </c:pt>
                <c:pt idx="9">
                  <c:v>17</c:v>
                </c:pt>
                <c:pt idx="10">
                  <c:v>17</c:v>
                </c:pt>
                <c:pt idx="11">
                  <c:v>15</c:v>
                </c:pt>
                <c:pt idx="12">
                  <c:v>6</c:v>
                </c:pt>
              </c:numCache>
            </c:numRef>
          </c:val>
          <c:extLst>
            <c:ext xmlns:c15="http://schemas.microsoft.com/office/drawing/2012/chart" uri="{02D57815-91ED-43cb-92C2-25804820EDAC}">
              <c15:datalabelsRange>
                <c15:f>'[INFORME DE GESTION PQRSD TERCER TRIMESTRE.xlsx]CONSOLIDADO'!$H$65:$H$77</c15:f>
                <c15:dlblRangeCache>
                  <c:ptCount val="13"/>
                  <c:pt idx="0">
                    <c:v>100%</c:v>
                  </c:pt>
                  <c:pt idx="1">
                    <c:v>22%</c:v>
                  </c:pt>
                  <c:pt idx="2">
                    <c:v>15%</c:v>
                  </c:pt>
                  <c:pt idx="3">
                    <c:v>12%</c:v>
                  </c:pt>
                  <c:pt idx="4">
                    <c:v>10%</c:v>
                  </c:pt>
                  <c:pt idx="5">
                    <c:v>9%</c:v>
                  </c:pt>
                  <c:pt idx="6">
                    <c:v>7%</c:v>
                  </c:pt>
                  <c:pt idx="7">
                    <c:v>6%</c:v>
                  </c:pt>
                  <c:pt idx="8">
                    <c:v>5%</c:v>
                  </c:pt>
                  <c:pt idx="9">
                    <c:v>4%</c:v>
                  </c:pt>
                  <c:pt idx="10">
                    <c:v>4%</c:v>
                  </c:pt>
                  <c:pt idx="11">
                    <c:v>4%</c:v>
                  </c:pt>
                  <c:pt idx="12">
                    <c:v>2%</c:v>
                  </c:pt>
                </c15:dlblRangeCache>
              </c15:datalabelsRange>
            </c:ext>
            <c:ext xmlns:c16="http://schemas.microsoft.com/office/drawing/2014/chart" uri="{C3380CC4-5D6E-409C-BE32-E72D297353CC}">
              <c16:uniqueId val="{0000000D-3FFB-4B4E-A028-926B4C6EEF91}"/>
            </c:ext>
          </c:extLst>
        </c:ser>
        <c:dLbls>
          <c:dLblPos val="outEnd"/>
          <c:showLegendKey val="0"/>
          <c:showVal val="1"/>
          <c:showCatName val="0"/>
          <c:showSerName val="0"/>
          <c:showPercent val="0"/>
          <c:showBubbleSize val="0"/>
        </c:dLbls>
        <c:gapWidth val="80"/>
        <c:axId val="1186551519"/>
        <c:axId val="1186536127"/>
      </c:barChart>
      <c:catAx>
        <c:axId val="118655151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cap="all" baseline="0">
                    <a:solidFill>
                      <a:schemeClr val="tx1"/>
                    </a:solidFill>
                    <a:latin typeface="+mn-lt"/>
                    <a:ea typeface="+mn-ea"/>
                    <a:cs typeface="+mn-cs"/>
                  </a:defRPr>
                </a:pPr>
                <a:r>
                  <a:rPr lang="es-CO" dirty="0"/>
                  <a:t>Alcaldías</a:t>
                </a:r>
              </a:p>
            </c:rich>
          </c:tx>
          <c:overlay val="0"/>
          <c:spPr>
            <a:noFill/>
            <a:ln>
              <a:noFill/>
            </a:ln>
            <a:effectLst/>
          </c:spPr>
          <c:txPr>
            <a:bodyPr rot="0" spcFirstLastPara="1" vertOverflow="ellipsis" vert="horz" wrap="square" anchor="ctr" anchorCtr="1"/>
            <a:lstStyle/>
            <a:p>
              <a:pPr>
                <a:defRPr sz="1400" b="0" i="0" u="none" strike="noStrike" kern="1200" cap="all" baseline="0">
                  <a:solidFill>
                    <a:schemeClr val="tx1"/>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cap="all" spc="120" normalizeH="0" baseline="0">
                <a:solidFill>
                  <a:schemeClr val="tx1"/>
                </a:solidFill>
                <a:latin typeface="+mn-lt"/>
                <a:ea typeface="+mn-ea"/>
                <a:cs typeface="+mn-cs"/>
              </a:defRPr>
            </a:pPr>
            <a:endParaRPr lang="es-CO"/>
          </a:p>
        </c:txPr>
        <c:crossAx val="1186536127"/>
        <c:crosses val="autoZero"/>
        <c:auto val="1"/>
        <c:lblAlgn val="ctr"/>
        <c:lblOffset val="100"/>
        <c:noMultiLvlLbl val="0"/>
      </c:catAx>
      <c:valAx>
        <c:axId val="1186536127"/>
        <c:scaling>
          <c:orientation val="minMax"/>
        </c:scaling>
        <c:delete val="1"/>
        <c:axPos val="l"/>
        <c:numFmt formatCode="General" sourceLinked="1"/>
        <c:majorTickMark val="none"/>
        <c:minorTickMark val="none"/>
        <c:tickLblPos val="nextTo"/>
        <c:crossAx val="1186551519"/>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r>
              <a:rPr lang="es-CO" b="1"/>
              <a:t>CONSOLIDADO PQRSD CON RESPUESTA Y SIN RESPUESTA ENERO-SEPTIEMBRE 2022</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endParaRPr lang="es-CO"/>
        </a:p>
      </c:txPr>
    </c:title>
    <c:autoTitleDeleted val="0"/>
    <c:plotArea>
      <c:layout>
        <c:manualLayout>
          <c:layoutTarget val="inner"/>
          <c:xMode val="edge"/>
          <c:yMode val="edge"/>
          <c:x val="0.11979648445080374"/>
          <c:y val="9.9302207427801659E-2"/>
          <c:w val="0.82864779335154282"/>
          <c:h val="0.71658701431212624"/>
        </c:manualLayout>
      </c:layout>
      <c:barChart>
        <c:barDir val="col"/>
        <c:grouping val="clustered"/>
        <c:varyColors val="0"/>
        <c:ser>
          <c:idx val="0"/>
          <c:order val="0"/>
          <c:tx>
            <c:v>Cantidad</c:v>
          </c:tx>
          <c:spPr>
            <a:blipFill>
              <a:blip xmlns:r="http://schemas.openxmlformats.org/officeDocument/2006/relationships" r:embed="rId3"/>
              <a:stretch>
                <a:fillRect/>
              </a:stretch>
            </a:blipFill>
            <a:ln>
              <a:noFill/>
            </a:ln>
            <a:effectLst/>
          </c:spPr>
          <c:invertIfNegative val="0"/>
          <c:dPt>
            <c:idx val="0"/>
            <c:invertIfNegative val="0"/>
            <c:bubble3D val="0"/>
            <c:spPr>
              <a:blipFill>
                <a:blip xmlns:r="http://schemas.openxmlformats.org/officeDocument/2006/relationships" r:embed="rId4"/>
                <a:stretch>
                  <a:fillRect/>
                </a:stretch>
              </a:blipFill>
              <a:ln>
                <a:noFill/>
              </a:ln>
              <a:effectLst/>
            </c:spPr>
            <c:extLst>
              <c:ext xmlns:c16="http://schemas.microsoft.com/office/drawing/2014/chart" uri="{C3380CC4-5D6E-409C-BE32-E72D297353CC}">
                <c16:uniqueId val="{00000001-028F-4F34-B038-2F71E13B8749}"/>
              </c:ext>
            </c:extLst>
          </c:dPt>
          <c:dPt>
            <c:idx val="1"/>
            <c:invertIfNegative val="0"/>
            <c:bubble3D val="0"/>
            <c:spPr>
              <a:solidFill>
                <a:srgbClr val="FB9103"/>
              </a:solidFill>
              <a:ln>
                <a:noFill/>
              </a:ln>
              <a:effectLst/>
            </c:spPr>
            <c:extLst>
              <c:ext xmlns:c16="http://schemas.microsoft.com/office/drawing/2014/chart" uri="{C3380CC4-5D6E-409C-BE32-E72D297353CC}">
                <c16:uniqueId val="{00000003-028F-4F34-B038-2F71E13B8749}"/>
              </c:ext>
            </c:extLst>
          </c:dPt>
          <c:dPt>
            <c:idx val="2"/>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5-028F-4F34-B038-2F71E13B8749}"/>
              </c:ext>
            </c:extLst>
          </c:dPt>
          <c:dPt>
            <c:idx val="3"/>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7-028F-4F34-B038-2F71E13B8749}"/>
              </c:ext>
            </c:extLst>
          </c:dPt>
          <c:dLbls>
            <c:dLbl>
              <c:idx val="0"/>
              <c:layout>
                <c:manualLayout>
                  <c:x val="-8.7544318449558726E-3"/>
                  <c:y val="-3.4805303223548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28F-4F34-B038-2F71E13B8749}"/>
                </c:ext>
              </c:extLst>
            </c:dLbl>
            <c:dLbl>
              <c:idx val="1"/>
              <c:layout>
                <c:manualLayout>
                  <c:x val="-2.0226537216828478E-2"/>
                  <c:y val="-3.49487945122923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28F-4F34-B038-2F71E13B8749}"/>
                </c:ext>
              </c:extLst>
            </c:dLbl>
            <c:dLbl>
              <c:idx val="2"/>
              <c:layout>
                <c:manualLayout>
                  <c:x val="0"/>
                  <c:y val="-3.4805303223548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28F-4F34-B038-2F71E13B8749}"/>
                </c:ext>
              </c:extLst>
            </c:dLbl>
            <c:dLbl>
              <c:idx val="3"/>
              <c:layout>
                <c:manualLayout>
                  <c:x val="0"/>
                  <c:y val="-2.94506411891566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28F-4F34-B038-2F71E13B8749}"/>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dk1"/>
                      </a:solidFill>
                      <a:prstDash val="solid"/>
                      <a:miter lim="800000"/>
                    </a:ln>
                    <a:effectLst/>
                  </c:spPr>
                </c15:leaderLines>
              </c:ext>
            </c:extLst>
          </c:dLbls>
          <c:cat>
            <c:strRef>
              <c:f>CONSOLIDADO!$E$79:$H$79</c:f>
              <c:strCache>
                <c:ptCount val="4"/>
                <c:pt idx="0">
                  <c:v>SIN RESPUESTA </c:v>
                </c:pt>
                <c:pt idx="1">
                  <c:v>A TIEMPO DE RESPUESTA</c:v>
                </c:pt>
                <c:pt idx="2">
                  <c:v>CON RESPUESTA</c:v>
                </c:pt>
                <c:pt idx="3">
                  <c:v>TOTAL</c:v>
                </c:pt>
              </c:strCache>
            </c:strRef>
          </c:cat>
          <c:val>
            <c:numRef>
              <c:f>CONSOLIDADO!$E$80:$H$80</c:f>
              <c:numCache>
                <c:formatCode>General</c:formatCode>
                <c:ptCount val="4"/>
                <c:pt idx="0">
                  <c:v>931</c:v>
                </c:pt>
                <c:pt idx="1">
                  <c:v>200</c:v>
                </c:pt>
                <c:pt idx="2">
                  <c:v>4007</c:v>
                </c:pt>
                <c:pt idx="3">
                  <c:v>4938</c:v>
                </c:pt>
              </c:numCache>
            </c:numRef>
          </c:val>
          <c:extLst>
            <c:ext xmlns:c16="http://schemas.microsoft.com/office/drawing/2014/chart" uri="{C3380CC4-5D6E-409C-BE32-E72D297353CC}">
              <c16:uniqueId val="{00000008-028F-4F34-B038-2F71E13B8749}"/>
            </c:ext>
          </c:extLst>
        </c:ser>
        <c:dLbls>
          <c:dLblPos val="outEnd"/>
          <c:showLegendKey val="0"/>
          <c:showVal val="1"/>
          <c:showCatName val="0"/>
          <c:showSerName val="0"/>
          <c:showPercent val="0"/>
          <c:showBubbleSize val="0"/>
        </c:dLbls>
        <c:gapWidth val="219"/>
        <c:axId val="1130154064"/>
        <c:axId val="1130151152"/>
      </c:barChart>
      <c:lineChart>
        <c:grouping val="standard"/>
        <c:varyColors val="0"/>
        <c:ser>
          <c:idx val="1"/>
          <c:order val="1"/>
          <c:tx>
            <c:v>Porcentaje</c:v>
          </c:tx>
          <c:spPr>
            <a:ln w="38100" cap="flat" cmpd="sng" algn="ctr">
              <a:solidFill>
                <a:schemeClr val="dk1"/>
              </a:solidFill>
              <a:prstDash val="solid"/>
              <a:miter lim="800000"/>
            </a:ln>
            <a:effectLst/>
          </c:spPr>
          <c:marker>
            <c:symbol val="none"/>
          </c:marker>
          <c:dLbls>
            <c:dLbl>
              <c:idx val="0"/>
              <c:layout>
                <c:manualLayout>
                  <c:x val="2.1010636427893987E-2"/>
                  <c:y val="-2.40959791547645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28F-4F34-B038-2F71E13B8749}"/>
                </c:ext>
              </c:extLst>
            </c:dLbl>
            <c:dLbl>
              <c:idx val="2"/>
              <c:layout>
                <c:manualLayout>
                  <c:x val="3.8519500117805763E-2"/>
                  <c:y val="-2.67733101719605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28F-4F34-B038-2F71E13B8749}"/>
                </c:ext>
              </c:extLst>
            </c:dLbl>
            <c:dLbl>
              <c:idx val="3"/>
              <c:layout>
                <c:manualLayout>
                  <c:x val="7.003545475964673E-3"/>
                  <c:y val="-1.60639861031763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28F-4F34-B038-2F71E13B8749}"/>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accent4"/>
                      </a:solidFill>
                      <a:prstDash val="solid"/>
                      <a:miter lim="800000"/>
                    </a:ln>
                    <a:effectLst/>
                  </c:spPr>
                </c15:leaderLines>
              </c:ext>
            </c:extLst>
          </c:dLbls>
          <c:cat>
            <c:strRef>
              <c:f>CONSOLIDADO!$E$79:$H$79</c:f>
              <c:strCache>
                <c:ptCount val="4"/>
                <c:pt idx="0">
                  <c:v>SIN RESPUESTA </c:v>
                </c:pt>
                <c:pt idx="1">
                  <c:v>A TIEMPO DE RESPUESTA</c:v>
                </c:pt>
                <c:pt idx="2">
                  <c:v>CON RESPUESTA</c:v>
                </c:pt>
                <c:pt idx="3">
                  <c:v>TOTAL</c:v>
                </c:pt>
              </c:strCache>
            </c:strRef>
          </c:cat>
          <c:val>
            <c:numRef>
              <c:f>CONSOLIDADO!$E$81:$H$81</c:f>
              <c:numCache>
                <c:formatCode>0%</c:formatCode>
                <c:ptCount val="4"/>
                <c:pt idx="0">
                  <c:v>0.18853786958282706</c:v>
                </c:pt>
                <c:pt idx="1">
                  <c:v>4.0502227622519239E-2</c:v>
                </c:pt>
                <c:pt idx="2">
                  <c:v>0.81146213041717297</c:v>
                </c:pt>
                <c:pt idx="3">
                  <c:v>1</c:v>
                </c:pt>
              </c:numCache>
            </c:numRef>
          </c:val>
          <c:smooth val="0"/>
          <c:extLst>
            <c:ext xmlns:c16="http://schemas.microsoft.com/office/drawing/2014/chart" uri="{C3380CC4-5D6E-409C-BE32-E72D297353CC}">
              <c16:uniqueId val="{0000000C-028F-4F34-B038-2F71E13B8749}"/>
            </c:ext>
          </c:extLst>
        </c:ser>
        <c:dLbls>
          <c:showLegendKey val="0"/>
          <c:showVal val="0"/>
          <c:showCatName val="0"/>
          <c:showSerName val="0"/>
          <c:showPercent val="0"/>
          <c:showBubbleSize val="0"/>
        </c:dLbls>
        <c:marker val="1"/>
        <c:smooth val="0"/>
        <c:axId val="1130153648"/>
        <c:axId val="1130153232"/>
      </c:lineChart>
      <c:valAx>
        <c:axId val="1130153232"/>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O"/>
          </a:p>
        </c:txPr>
        <c:crossAx val="1130153648"/>
        <c:crosses val="max"/>
        <c:crossBetween val="between"/>
      </c:valAx>
      <c:catAx>
        <c:axId val="1130153648"/>
        <c:scaling>
          <c:orientation val="minMax"/>
        </c:scaling>
        <c:delete val="1"/>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s-CO"/>
                  <a:t>Tipo</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O"/>
            </a:p>
          </c:txPr>
        </c:title>
        <c:numFmt formatCode="General" sourceLinked="1"/>
        <c:majorTickMark val="out"/>
        <c:minorTickMark val="none"/>
        <c:tickLblPos val="nextTo"/>
        <c:crossAx val="1130153232"/>
        <c:crosses val="autoZero"/>
        <c:auto val="1"/>
        <c:lblAlgn val="ctr"/>
        <c:lblOffset val="100"/>
        <c:noMultiLvlLbl val="0"/>
      </c:catAx>
      <c:valAx>
        <c:axId val="1130151152"/>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s-CO"/>
                  <a:t>Cantidad</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O"/>
            </a:p>
          </c:txPr>
        </c:title>
        <c:numFmt formatCode="General" sourceLinked="1"/>
        <c:majorTickMark val="out"/>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O"/>
          </a:p>
        </c:txPr>
        <c:crossAx val="1130154064"/>
        <c:crosses val="autoZero"/>
        <c:crossBetween val="between"/>
      </c:valAx>
      <c:catAx>
        <c:axId val="1130154064"/>
        <c:scaling>
          <c:orientation val="minMax"/>
        </c:scaling>
        <c:delete val="1"/>
        <c:axPos val="b"/>
        <c:numFmt formatCode="General" sourceLinked="1"/>
        <c:majorTickMark val="out"/>
        <c:minorTickMark val="none"/>
        <c:tickLblPos val="nextTo"/>
        <c:crossAx val="1130151152"/>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solidFill>
                <a:latin typeface="+mn-lt"/>
                <a:ea typeface="+mn-ea"/>
                <a:cs typeface="+mn-cs"/>
              </a:defRPr>
            </a:pPr>
            <a:endParaRPr lang="es-CO"/>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CO"/>
    </a:p>
  </c:txPr>
  <c:externalData r:id="rId7">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2021</c:v>
          </c:tx>
          <c:spPr>
            <a:blipFill>
              <a:blip xmlns:r="http://schemas.openxmlformats.org/officeDocument/2006/relationships" r:embed="rId3"/>
              <a:stretch>
                <a:fillRect/>
              </a:stretch>
            </a:blip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CONSOLIDADO!$A$49:$A$56</c:f>
              <c:strCache>
                <c:ptCount val="8"/>
                <c:pt idx="0">
                  <c:v>Dirección General</c:v>
                </c:pt>
                <c:pt idx="1">
                  <c:v>Control Interno</c:v>
                </c:pt>
                <c:pt idx="2">
                  <c:v>Planeación </c:v>
                </c:pt>
                <c:pt idx="3">
                  <c:v>Sancionatorio </c:v>
                </c:pt>
                <c:pt idx="4">
                  <c:v>Juridica </c:v>
                </c:pt>
                <c:pt idx="5">
                  <c:v>Administrativa y Financiera </c:v>
                </c:pt>
                <c:pt idx="6">
                  <c:v>Gestión Ambiental </c:v>
                </c:pt>
                <c:pt idx="7">
                  <c:v>Regulación y Control </c:v>
                </c:pt>
              </c:strCache>
            </c:strRef>
          </c:cat>
          <c:val>
            <c:numRef>
              <c:f>CONSOLIDADO!$F$49:$F$56</c:f>
              <c:numCache>
                <c:formatCode>General</c:formatCode>
                <c:ptCount val="8"/>
                <c:pt idx="0">
                  <c:v>10</c:v>
                </c:pt>
                <c:pt idx="1">
                  <c:v>0</c:v>
                </c:pt>
                <c:pt idx="2">
                  <c:v>14</c:v>
                </c:pt>
                <c:pt idx="3">
                  <c:v>11</c:v>
                </c:pt>
                <c:pt idx="4">
                  <c:v>9</c:v>
                </c:pt>
                <c:pt idx="5">
                  <c:v>8.3000000000000007</c:v>
                </c:pt>
                <c:pt idx="6">
                  <c:v>12</c:v>
                </c:pt>
                <c:pt idx="7">
                  <c:v>16</c:v>
                </c:pt>
              </c:numCache>
            </c:numRef>
          </c:val>
          <c:extLst>
            <c:ext xmlns:c16="http://schemas.microsoft.com/office/drawing/2014/chart" uri="{C3380CC4-5D6E-409C-BE32-E72D297353CC}">
              <c16:uniqueId val="{00000000-A470-4A95-9EBB-FA7E9D53B546}"/>
            </c:ext>
          </c:extLst>
        </c:ser>
        <c:ser>
          <c:idx val="1"/>
          <c:order val="1"/>
          <c:tx>
            <c:v>2022</c:v>
          </c:tx>
          <c:spPr>
            <a:blipFill>
              <a:blip xmlns:r="http://schemas.openxmlformats.org/officeDocument/2006/relationships" r:embed="rId4"/>
              <a:stretch>
                <a:fillRect/>
              </a:stretch>
            </a:blip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CONSOLIDADO!$A$49:$A$56</c:f>
              <c:strCache>
                <c:ptCount val="8"/>
                <c:pt idx="0">
                  <c:v>Dirección General</c:v>
                </c:pt>
                <c:pt idx="1">
                  <c:v>Control Interno</c:v>
                </c:pt>
                <c:pt idx="2">
                  <c:v>Planeación </c:v>
                </c:pt>
                <c:pt idx="3">
                  <c:v>Sancionatorio </c:v>
                </c:pt>
                <c:pt idx="4">
                  <c:v>Juridica </c:v>
                </c:pt>
                <c:pt idx="5">
                  <c:v>Administrativa y Financiera </c:v>
                </c:pt>
                <c:pt idx="6">
                  <c:v>Gestión Ambiental </c:v>
                </c:pt>
                <c:pt idx="7">
                  <c:v>Regulación y Control </c:v>
                </c:pt>
              </c:strCache>
            </c:strRef>
          </c:cat>
          <c:val>
            <c:numRef>
              <c:f>CONSOLIDADO!$G$49:$G$56</c:f>
              <c:numCache>
                <c:formatCode>0.00</c:formatCode>
                <c:ptCount val="8"/>
                <c:pt idx="0">
                  <c:v>5.3333333333333339</c:v>
                </c:pt>
                <c:pt idx="1">
                  <c:v>6.1666666666666661</c:v>
                </c:pt>
                <c:pt idx="2">
                  <c:v>8.1666666666666679</c:v>
                </c:pt>
                <c:pt idx="3">
                  <c:v>8.6666666666666679</c:v>
                </c:pt>
                <c:pt idx="4">
                  <c:v>8.8333333333333321</c:v>
                </c:pt>
                <c:pt idx="5">
                  <c:v>7.3333333333333339</c:v>
                </c:pt>
                <c:pt idx="6">
                  <c:v>8</c:v>
                </c:pt>
                <c:pt idx="7">
                  <c:v>10.5</c:v>
                </c:pt>
              </c:numCache>
            </c:numRef>
          </c:val>
          <c:extLst>
            <c:ext xmlns:c16="http://schemas.microsoft.com/office/drawing/2014/chart" uri="{C3380CC4-5D6E-409C-BE32-E72D297353CC}">
              <c16:uniqueId val="{00000001-A470-4A95-9EBB-FA7E9D53B546}"/>
            </c:ext>
          </c:extLst>
        </c:ser>
        <c:dLbls>
          <c:showLegendKey val="0"/>
          <c:showVal val="0"/>
          <c:showCatName val="0"/>
          <c:showSerName val="0"/>
          <c:showPercent val="0"/>
          <c:showBubbleSize val="0"/>
        </c:dLbls>
        <c:gapWidth val="0"/>
        <c:overlap val="10"/>
        <c:axId val="2100467664"/>
        <c:axId val="2100468912"/>
      </c:barChart>
      <c:catAx>
        <c:axId val="2100467664"/>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s-CO" b="1"/>
                  <a:t>Dependencias</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crossAx val="2100468912"/>
        <c:crosses val="autoZero"/>
        <c:auto val="1"/>
        <c:lblAlgn val="ctr"/>
        <c:lblOffset val="100"/>
        <c:noMultiLvlLbl val="0"/>
      </c:catAx>
      <c:valAx>
        <c:axId val="2100468912"/>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s-CO" b="1"/>
                  <a:t>Cantidad</a:t>
                </a:r>
              </a:p>
            </c:rich>
          </c:tx>
          <c:layout>
            <c:manualLayout>
              <c:xMode val="edge"/>
              <c:yMode val="edge"/>
              <c:x val="6.9655020091766648E-2"/>
              <c:y val="0.4329420127309685"/>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crossAx val="2100467664"/>
        <c:crosses val="autoZero"/>
        <c:crossBetween val="between"/>
      </c:valAx>
      <c:spPr>
        <a:noFill/>
        <a:ln>
          <a:noFill/>
        </a:ln>
        <a:effectLst/>
      </c:spPr>
    </c:plotArea>
    <c:legend>
      <c:legendPos val="l"/>
      <c:layout>
        <c:manualLayout>
          <c:xMode val="edge"/>
          <c:yMode val="edge"/>
          <c:x val="9.0484197326797577E-2"/>
          <c:y val="0.92044408073410489"/>
          <c:w val="0.21371538688837857"/>
          <c:h val="5.857543955556514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CO"/>
    </a:p>
  </c:txPr>
  <c:externalData r:id="rId5">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D5F4E3-1D60-42D2-87FE-4350F18BD9DF}" type="doc">
      <dgm:prSet loTypeId="urn:microsoft.com/office/officeart/2005/8/layout/chart3" loCatId="relationship" qsTypeId="urn:microsoft.com/office/officeart/2005/8/quickstyle/3d1" qsCatId="3D" csTypeId="urn:microsoft.com/office/officeart/2005/8/colors/colorful1" csCatId="colorful" phldr="1"/>
      <dgm:spPr/>
      <dgm:t>
        <a:bodyPr/>
        <a:lstStyle/>
        <a:p>
          <a:endParaRPr lang="es-ES"/>
        </a:p>
      </dgm:t>
    </dgm:pt>
    <dgm:pt modelId="{319DA9B2-A7FB-46CC-95B5-1716ECDEC38E}">
      <dgm:prSet phldrT="[Texto]" custT="1"/>
      <dgm:spPr/>
      <dgm:t>
        <a:bodyPr/>
        <a:lstStyle/>
        <a:p>
          <a:pPr algn="ctr"/>
          <a:r>
            <a:rPr lang="es-ES" sz="1800" dirty="0">
              <a:solidFill>
                <a:schemeClr val="tx1"/>
              </a:solidFill>
              <a:latin typeface="Raleway Medium" panose="020B0603030101060003"/>
            </a:rPr>
            <a:t>PETICIONES</a:t>
          </a:r>
        </a:p>
      </dgm:t>
    </dgm:pt>
    <dgm:pt modelId="{D3742908-31BE-49E9-B7B5-F5CA00383DD8}" type="parTrans" cxnId="{3D581E24-BD07-438D-977D-E65F55EAB496}">
      <dgm:prSet/>
      <dgm:spPr/>
      <dgm:t>
        <a:bodyPr/>
        <a:lstStyle/>
        <a:p>
          <a:endParaRPr lang="es-ES" sz="1800">
            <a:solidFill>
              <a:schemeClr val="tx1"/>
            </a:solidFill>
            <a:latin typeface="Raleway Medium" panose="020B0603030101060003"/>
          </a:endParaRPr>
        </a:p>
      </dgm:t>
    </dgm:pt>
    <dgm:pt modelId="{34A262D4-F5D0-4799-BEB2-2DCFA4110B80}" type="sibTrans" cxnId="{3D581E24-BD07-438D-977D-E65F55EAB496}">
      <dgm:prSet/>
      <dgm:spPr/>
      <dgm:t>
        <a:bodyPr/>
        <a:lstStyle/>
        <a:p>
          <a:endParaRPr lang="es-ES" sz="1800">
            <a:solidFill>
              <a:schemeClr val="tx1"/>
            </a:solidFill>
            <a:latin typeface="Raleway Medium" panose="020B0603030101060003"/>
          </a:endParaRPr>
        </a:p>
      </dgm:t>
    </dgm:pt>
    <dgm:pt modelId="{CCE6A267-EB68-4D4D-A28E-AD5FB7593962}">
      <dgm:prSet phldrT="[Texto]" custT="1"/>
      <dgm:spPr/>
      <dgm:t>
        <a:bodyPr/>
        <a:lstStyle/>
        <a:p>
          <a:pPr algn="ctr"/>
          <a:r>
            <a:rPr lang="es-ES" sz="2000" dirty="0">
              <a:solidFill>
                <a:schemeClr val="tx1"/>
              </a:solidFill>
              <a:latin typeface="Raleway Medium" panose="020B0603030101060003"/>
            </a:rPr>
            <a:t>3.644</a:t>
          </a:r>
          <a:br>
            <a:rPr lang="es-ES" sz="2000" dirty="0">
              <a:solidFill>
                <a:schemeClr val="tx1"/>
              </a:solidFill>
              <a:latin typeface="Raleway Medium" panose="020B0603030101060003"/>
            </a:rPr>
          </a:br>
          <a:r>
            <a:rPr lang="es-ES" sz="2000" dirty="0">
              <a:solidFill>
                <a:schemeClr val="tx1"/>
              </a:solidFill>
              <a:latin typeface="Raleway Medium" panose="020B0603030101060003"/>
            </a:rPr>
            <a:t>74%</a:t>
          </a:r>
        </a:p>
      </dgm:t>
    </dgm:pt>
    <dgm:pt modelId="{6EE2DA04-F54A-41D8-93AF-E8C14B496649}" type="parTrans" cxnId="{0F11E7E0-5CF2-4FDD-B189-E7545CF9562A}">
      <dgm:prSet/>
      <dgm:spPr/>
      <dgm:t>
        <a:bodyPr/>
        <a:lstStyle/>
        <a:p>
          <a:endParaRPr lang="es-ES" sz="1800">
            <a:solidFill>
              <a:schemeClr val="tx1"/>
            </a:solidFill>
            <a:latin typeface="Raleway Medium" panose="020B0603030101060003"/>
          </a:endParaRPr>
        </a:p>
      </dgm:t>
    </dgm:pt>
    <dgm:pt modelId="{AC37D1E7-5E8F-455B-91CB-341177F09045}" type="sibTrans" cxnId="{0F11E7E0-5CF2-4FDD-B189-E7545CF9562A}">
      <dgm:prSet/>
      <dgm:spPr/>
      <dgm:t>
        <a:bodyPr/>
        <a:lstStyle/>
        <a:p>
          <a:endParaRPr lang="es-ES" sz="1800">
            <a:solidFill>
              <a:schemeClr val="tx1"/>
            </a:solidFill>
            <a:latin typeface="Raleway Medium" panose="020B0603030101060003"/>
          </a:endParaRPr>
        </a:p>
      </dgm:t>
    </dgm:pt>
    <dgm:pt modelId="{E127E077-472F-409F-BEE3-7259E6F86438}">
      <dgm:prSet phldrT="[Texto]" custT="1"/>
      <dgm:spPr/>
      <dgm:t>
        <a:bodyPr/>
        <a:lstStyle/>
        <a:p>
          <a:pPr algn="ctr"/>
          <a:endParaRPr lang="es-ES" sz="1800" dirty="0">
            <a:solidFill>
              <a:schemeClr val="tx1"/>
            </a:solidFill>
            <a:latin typeface="Raleway Medium" panose="020B0603030101060003"/>
          </a:endParaRPr>
        </a:p>
        <a:p>
          <a:pPr algn="ctr"/>
          <a:r>
            <a:rPr lang="es-ES" sz="1800" dirty="0">
              <a:solidFill>
                <a:schemeClr val="tx1"/>
              </a:solidFill>
              <a:latin typeface="Raleway Medium" panose="020B0603030101060003"/>
            </a:rPr>
            <a:t>QUEJAS</a:t>
          </a:r>
        </a:p>
      </dgm:t>
    </dgm:pt>
    <dgm:pt modelId="{6179D7B6-2A16-40EF-9B3C-30C976914611}" type="parTrans" cxnId="{55C448A6-9D7F-49B3-A0A6-663936041BB8}">
      <dgm:prSet/>
      <dgm:spPr/>
      <dgm:t>
        <a:bodyPr/>
        <a:lstStyle/>
        <a:p>
          <a:endParaRPr lang="es-ES" sz="1800">
            <a:solidFill>
              <a:schemeClr val="tx1"/>
            </a:solidFill>
            <a:latin typeface="Raleway Medium" panose="020B0603030101060003"/>
          </a:endParaRPr>
        </a:p>
      </dgm:t>
    </dgm:pt>
    <dgm:pt modelId="{2F6B77F1-00C1-475C-B7E4-0DD32BF33488}" type="sibTrans" cxnId="{55C448A6-9D7F-49B3-A0A6-663936041BB8}">
      <dgm:prSet/>
      <dgm:spPr/>
      <dgm:t>
        <a:bodyPr/>
        <a:lstStyle/>
        <a:p>
          <a:endParaRPr lang="es-ES" sz="1800">
            <a:solidFill>
              <a:schemeClr val="tx1"/>
            </a:solidFill>
            <a:latin typeface="Raleway Medium" panose="020B0603030101060003"/>
          </a:endParaRPr>
        </a:p>
      </dgm:t>
    </dgm:pt>
    <dgm:pt modelId="{16069C5E-F32B-4CBF-A908-B0DD98A7EE47}">
      <dgm:prSet phldrT="[Texto]" custT="1"/>
      <dgm:spPr/>
      <dgm:t>
        <a:bodyPr/>
        <a:lstStyle/>
        <a:p>
          <a:pPr algn="ctr"/>
          <a:r>
            <a:rPr lang="es-ES" sz="2000" dirty="0">
              <a:solidFill>
                <a:schemeClr val="tx1"/>
              </a:solidFill>
              <a:latin typeface="Raleway Medium" panose="020B0603030101060003"/>
            </a:rPr>
            <a:t>9</a:t>
          </a:r>
          <a:br>
            <a:rPr lang="es-ES" sz="2000" dirty="0">
              <a:solidFill>
                <a:schemeClr val="tx1"/>
              </a:solidFill>
              <a:latin typeface="Raleway Medium" panose="020B0603030101060003"/>
            </a:rPr>
          </a:br>
          <a:r>
            <a:rPr lang="es-ES" sz="2000" dirty="0">
              <a:solidFill>
                <a:schemeClr val="tx1"/>
              </a:solidFill>
              <a:latin typeface="Raleway Medium" panose="020B0603030101060003"/>
            </a:rPr>
            <a:t>0,18%</a:t>
          </a:r>
        </a:p>
      </dgm:t>
    </dgm:pt>
    <dgm:pt modelId="{BB2F0D57-2FE9-4277-A1A5-DF625399C641}" type="parTrans" cxnId="{85D50C09-F524-4ECD-8B47-FCDAAB899487}">
      <dgm:prSet/>
      <dgm:spPr/>
      <dgm:t>
        <a:bodyPr/>
        <a:lstStyle/>
        <a:p>
          <a:endParaRPr lang="es-ES" sz="1800">
            <a:solidFill>
              <a:schemeClr val="tx1"/>
            </a:solidFill>
            <a:latin typeface="Raleway Medium" panose="020B0603030101060003"/>
          </a:endParaRPr>
        </a:p>
      </dgm:t>
    </dgm:pt>
    <dgm:pt modelId="{BD7F059D-F726-4CC5-B111-CD08E9127D7E}" type="sibTrans" cxnId="{85D50C09-F524-4ECD-8B47-FCDAAB899487}">
      <dgm:prSet/>
      <dgm:spPr/>
      <dgm:t>
        <a:bodyPr/>
        <a:lstStyle/>
        <a:p>
          <a:endParaRPr lang="es-ES" sz="1800">
            <a:solidFill>
              <a:schemeClr val="tx1"/>
            </a:solidFill>
            <a:latin typeface="Raleway Medium" panose="020B0603030101060003"/>
          </a:endParaRPr>
        </a:p>
      </dgm:t>
    </dgm:pt>
    <dgm:pt modelId="{67FCEE58-9013-42E6-A6F0-5AE3CD54DDE8}">
      <dgm:prSet phldrT="[Texto]" custT="1"/>
      <dgm:spPr/>
      <dgm:t>
        <a:bodyPr/>
        <a:lstStyle/>
        <a:p>
          <a:pPr algn="ctr"/>
          <a:r>
            <a:rPr lang="es-ES" sz="1800" dirty="0">
              <a:solidFill>
                <a:schemeClr val="tx1"/>
              </a:solidFill>
              <a:latin typeface="Raleway Medium" panose="020B0603030101060003"/>
            </a:rPr>
            <a:t>RECLAMOS</a:t>
          </a:r>
        </a:p>
      </dgm:t>
    </dgm:pt>
    <dgm:pt modelId="{44DE672B-9DF6-4D08-854D-DA19BB4C41BF}" type="parTrans" cxnId="{061A6DEF-28A8-405A-9A8C-C25D72732AE9}">
      <dgm:prSet/>
      <dgm:spPr/>
      <dgm:t>
        <a:bodyPr/>
        <a:lstStyle/>
        <a:p>
          <a:endParaRPr lang="es-ES" sz="1800">
            <a:solidFill>
              <a:schemeClr val="tx1"/>
            </a:solidFill>
            <a:latin typeface="Raleway Medium" panose="020B0603030101060003"/>
          </a:endParaRPr>
        </a:p>
      </dgm:t>
    </dgm:pt>
    <dgm:pt modelId="{165A5419-4CB4-47A6-A3D0-3AF7F05151BB}" type="sibTrans" cxnId="{061A6DEF-28A8-405A-9A8C-C25D72732AE9}">
      <dgm:prSet/>
      <dgm:spPr/>
      <dgm:t>
        <a:bodyPr/>
        <a:lstStyle/>
        <a:p>
          <a:endParaRPr lang="es-ES" sz="1800">
            <a:solidFill>
              <a:schemeClr val="tx1"/>
            </a:solidFill>
            <a:latin typeface="Raleway Medium" panose="020B0603030101060003"/>
          </a:endParaRPr>
        </a:p>
      </dgm:t>
    </dgm:pt>
    <dgm:pt modelId="{E16187F4-CD99-4DE2-855D-3CADA5B40EE3}">
      <dgm:prSet phldrT="[Texto]" custT="1"/>
      <dgm:spPr/>
      <dgm:t>
        <a:bodyPr/>
        <a:lstStyle/>
        <a:p>
          <a:pPr algn="ctr"/>
          <a:r>
            <a:rPr lang="es-ES" sz="2000" dirty="0">
              <a:solidFill>
                <a:schemeClr val="tx1"/>
              </a:solidFill>
              <a:latin typeface="Raleway Medium" panose="020B0603030101060003"/>
            </a:rPr>
            <a:t>4</a:t>
          </a:r>
          <a:br>
            <a:rPr lang="es-ES" sz="2000" dirty="0">
              <a:solidFill>
                <a:schemeClr val="tx1"/>
              </a:solidFill>
              <a:latin typeface="Raleway Medium" panose="020B0603030101060003"/>
            </a:rPr>
          </a:br>
          <a:r>
            <a:rPr lang="es-ES" sz="2000" dirty="0">
              <a:solidFill>
                <a:schemeClr val="tx1"/>
              </a:solidFill>
              <a:latin typeface="Raleway Medium" panose="020B0603030101060003"/>
            </a:rPr>
            <a:t>0,08%</a:t>
          </a:r>
        </a:p>
      </dgm:t>
    </dgm:pt>
    <dgm:pt modelId="{2731C778-3C2A-49E8-8F6A-DADEF2EBE685}" type="parTrans" cxnId="{6EFB5FD6-FF90-42E2-AA33-A809816E6ABC}">
      <dgm:prSet/>
      <dgm:spPr/>
      <dgm:t>
        <a:bodyPr/>
        <a:lstStyle/>
        <a:p>
          <a:endParaRPr lang="es-ES" sz="1800">
            <a:solidFill>
              <a:schemeClr val="tx1"/>
            </a:solidFill>
            <a:latin typeface="Raleway Medium" panose="020B0603030101060003"/>
          </a:endParaRPr>
        </a:p>
      </dgm:t>
    </dgm:pt>
    <dgm:pt modelId="{329534D2-6AE5-4EB5-98B0-9FC83BA89626}" type="sibTrans" cxnId="{6EFB5FD6-FF90-42E2-AA33-A809816E6ABC}">
      <dgm:prSet/>
      <dgm:spPr/>
      <dgm:t>
        <a:bodyPr/>
        <a:lstStyle/>
        <a:p>
          <a:endParaRPr lang="es-ES" sz="1800">
            <a:solidFill>
              <a:schemeClr val="tx1"/>
            </a:solidFill>
            <a:latin typeface="Raleway Medium" panose="020B0603030101060003"/>
          </a:endParaRPr>
        </a:p>
      </dgm:t>
    </dgm:pt>
    <dgm:pt modelId="{0FA3A385-A491-4937-B298-040261F448D6}">
      <dgm:prSet phldrT="[Texto]" custT="1"/>
      <dgm:spPr/>
      <dgm:t>
        <a:bodyPr/>
        <a:lstStyle/>
        <a:p>
          <a:pPr algn="ctr"/>
          <a:r>
            <a:rPr lang="es-ES" sz="2000" dirty="0">
              <a:solidFill>
                <a:schemeClr val="tx1"/>
              </a:solidFill>
              <a:latin typeface="Raleway Medium" panose="020B0603030101060003"/>
            </a:rPr>
            <a:t>1.277</a:t>
          </a:r>
          <a:br>
            <a:rPr lang="es-ES" sz="2000" dirty="0">
              <a:solidFill>
                <a:schemeClr val="tx1"/>
              </a:solidFill>
              <a:latin typeface="Raleway Medium" panose="020B0603030101060003"/>
            </a:rPr>
          </a:br>
          <a:r>
            <a:rPr lang="es-ES" sz="2000" dirty="0">
              <a:solidFill>
                <a:schemeClr val="tx1"/>
              </a:solidFill>
              <a:latin typeface="Raleway Medium" panose="020B0603030101060003"/>
            </a:rPr>
            <a:t>26%</a:t>
          </a:r>
        </a:p>
      </dgm:t>
    </dgm:pt>
    <dgm:pt modelId="{216FC81F-95C5-493D-A23D-D4113901C122}" type="parTrans" cxnId="{13317C56-2C6A-4E45-ADE0-1899288757F6}">
      <dgm:prSet/>
      <dgm:spPr/>
      <dgm:t>
        <a:bodyPr/>
        <a:lstStyle/>
        <a:p>
          <a:endParaRPr lang="es-ES" sz="1800">
            <a:solidFill>
              <a:schemeClr val="tx1"/>
            </a:solidFill>
            <a:latin typeface="Raleway Medium" panose="020B0603030101060003"/>
          </a:endParaRPr>
        </a:p>
      </dgm:t>
    </dgm:pt>
    <dgm:pt modelId="{B5419B4F-5EF7-4082-B5A3-711416067F77}" type="sibTrans" cxnId="{13317C56-2C6A-4E45-ADE0-1899288757F6}">
      <dgm:prSet/>
      <dgm:spPr/>
      <dgm:t>
        <a:bodyPr/>
        <a:lstStyle/>
        <a:p>
          <a:endParaRPr lang="es-ES" sz="1800">
            <a:solidFill>
              <a:schemeClr val="tx1"/>
            </a:solidFill>
            <a:latin typeface="Raleway Medium" panose="020B0603030101060003"/>
          </a:endParaRPr>
        </a:p>
      </dgm:t>
    </dgm:pt>
    <dgm:pt modelId="{0B33E5D7-EBC0-4485-89F7-795F318506FD}">
      <dgm:prSet phldrT="[Texto]" custT="1"/>
      <dgm:spPr/>
      <dgm:t>
        <a:bodyPr/>
        <a:lstStyle/>
        <a:p>
          <a:pPr algn="ctr"/>
          <a:endParaRPr lang="es-ES" sz="1600" dirty="0">
            <a:solidFill>
              <a:schemeClr val="tx1"/>
            </a:solidFill>
            <a:latin typeface="Raleway Medium" panose="020B0603030101060003"/>
          </a:endParaRPr>
        </a:p>
        <a:p>
          <a:pPr algn="ctr"/>
          <a:r>
            <a:rPr lang="es-ES" sz="1600" dirty="0">
              <a:solidFill>
                <a:schemeClr val="tx1"/>
              </a:solidFill>
              <a:latin typeface="Raleway Medium" panose="020B0603030101060003"/>
            </a:rPr>
            <a:t>SUGERENCIAS</a:t>
          </a:r>
        </a:p>
      </dgm:t>
    </dgm:pt>
    <dgm:pt modelId="{6ED18A2D-289A-425F-8281-2B719F073CF5}" type="parTrans" cxnId="{8E6EC965-6209-4746-9FBD-AC1E1E53AC44}">
      <dgm:prSet/>
      <dgm:spPr/>
      <dgm:t>
        <a:bodyPr/>
        <a:lstStyle/>
        <a:p>
          <a:endParaRPr lang="es-ES" sz="1800">
            <a:solidFill>
              <a:schemeClr val="tx1"/>
            </a:solidFill>
            <a:latin typeface="Raleway Medium" panose="020B0603030101060003"/>
          </a:endParaRPr>
        </a:p>
      </dgm:t>
    </dgm:pt>
    <dgm:pt modelId="{943C2635-B37D-4E3A-91B2-935338C5CB6C}" type="sibTrans" cxnId="{8E6EC965-6209-4746-9FBD-AC1E1E53AC44}">
      <dgm:prSet/>
      <dgm:spPr/>
      <dgm:t>
        <a:bodyPr/>
        <a:lstStyle/>
        <a:p>
          <a:endParaRPr lang="es-ES" sz="1800">
            <a:solidFill>
              <a:schemeClr val="tx1"/>
            </a:solidFill>
            <a:latin typeface="Raleway Medium" panose="020B0603030101060003"/>
          </a:endParaRPr>
        </a:p>
      </dgm:t>
    </dgm:pt>
    <dgm:pt modelId="{F66BF25F-3232-45A3-881B-1068EAFE9350}">
      <dgm:prSet phldrT="[Texto]" custT="1"/>
      <dgm:spPr/>
      <dgm:t>
        <a:bodyPr/>
        <a:lstStyle/>
        <a:p>
          <a:pPr algn="ctr"/>
          <a:r>
            <a:rPr lang="es-ES" sz="1800" dirty="0">
              <a:solidFill>
                <a:schemeClr val="tx1"/>
              </a:solidFill>
              <a:latin typeface="Raleway Medium" panose="020B0603030101060003"/>
            </a:rPr>
            <a:t>DENUNCIAS</a:t>
          </a:r>
        </a:p>
      </dgm:t>
    </dgm:pt>
    <dgm:pt modelId="{FBE20BA8-EFC3-4E52-8556-8FF6D4520920}" type="parTrans" cxnId="{FEDACB02-0FD9-444F-832E-E4970BDA9DA9}">
      <dgm:prSet/>
      <dgm:spPr/>
      <dgm:t>
        <a:bodyPr/>
        <a:lstStyle/>
        <a:p>
          <a:endParaRPr lang="es-ES" sz="1800">
            <a:solidFill>
              <a:schemeClr val="tx1"/>
            </a:solidFill>
            <a:latin typeface="Raleway Medium" panose="020B0603030101060003"/>
          </a:endParaRPr>
        </a:p>
      </dgm:t>
    </dgm:pt>
    <dgm:pt modelId="{4365B3A1-9670-4160-B223-426D12F2C2F5}" type="sibTrans" cxnId="{FEDACB02-0FD9-444F-832E-E4970BDA9DA9}">
      <dgm:prSet/>
      <dgm:spPr/>
      <dgm:t>
        <a:bodyPr/>
        <a:lstStyle/>
        <a:p>
          <a:endParaRPr lang="es-ES" sz="1800">
            <a:solidFill>
              <a:schemeClr val="tx1"/>
            </a:solidFill>
            <a:latin typeface="Raleway Medium" panose="020B0603030101060003"/>
          </a:endParaRPr>
        </a:p>
      </dgm:t>
    </dgm:pt>
    <dgm:pt modelId="{F06B92D7-7EA2-41FB-98A9-FDF83FA5DE17}">
      <dgm:prSet phldrT="[Texto]" custT="1"/>
      <dgm:spPr/>
      <dgm:t>
        <a:bodyPr/>
        <a:lstStyle/>
        <a:p>
          <a:pPr algn="ctr"/>
          <a:r>
            <a:rPr lang="es-ES" sz="2000" dirty="0">
              <a:solidFill>
                <a:schemeClr val="tx1"/>
              </a:solidFill>
              <a:latin typeface="Raleway Medium" panose="020B0603030101060003"/>
            </a:rPr>
            <a:t>4</a:t>
          </a:r>
          <a:br>
            <a:rPr lang="es-ES" sz="2000" dirty="0">
              <a:solidFill>
                <a:schemeClr val="tx1"/>
              </a:solidFill>
              <a:latin typeface="Raleway Medium" panose="020B0603030101060003"/>
            </a:rPr>
          </a:br>
          <a:r>
            <a:rPr lang="es-ES" sz="2000" dirty="0">
              <a:solidFill>
                <a:schemeClr val="tx1"/>
              </a:solidFill>
              <a:latin typeface="Raleway Medium" panose="020B0603030101060003"/>
            </a:rPr>
            <a:t>0,08%</a:t>
          </a:r>
        </a:p>
      </dgm:t>
    </dgm:pt>
    <dgm:pt modelId="{26EFE03A-D784-4E73-A6A5-FBAA8C75E00F}" type="parTrans" cxnId="{6AAA44F8-0494-4BEF-B7D4-9719D1581D33}">
      <dgm:prSet/>
      <dgm:spPr/>
      <dgm:t>
        <a:bodyPr/>
        <a:lstStyle/>
        <a:p>
          <a:endParaRPr lang="es-ES" sz="1800">
            <a:solidFill>
              <a:schemeClr val="tx1"/>
            </a:solidFill>
            <a:latin typeface="Raleway Medium" panose="020B0603030101060003"/>
          </a:endParaRPr>
        </a:p>
      </dgm:t>
    </dgm:pt>
    <dgm:pt modelId="{1C113035-4D9A-42BC-BC01-679F46BCCC76}" type="sibTrans" cxnId="{6AAA44F8-0494-4BEF-B7D4-9719D1581D33}">
      <dgm:prSet/>
      <dgm:spPr/>
      <dgm:t>
        <a:bodyPr/>
        <a:lstStyle/>
        <a:p>
          <a:endParaRPr lang="es-ES" sz="1800">
            <a:solidFill>
              <a:schemeClr val="tx1"/>
            </a:solidFill>
            <a:latin typeface="Raleway Medium" panose="020B0603030101060003"/>
          </a:endParaRPr>
        </a:p>
      </dgm:t>
    </dgm:pt>
    <dgm:pt modelId="{2B30C5AC-A258-4EAE-8643-0E74622FC6F1}" type="pres">
      <dgm:prSet presAssocID="{16D5F4E3-1D60-42D2-87FE-4350F18BD9DF}" presName="compositeShape" presStyleCnt="0">
        <dgm:presLayoutVars>
          <dgm:chMax val="7"/>
          <dgm:dir/>
          <dgm:resizeHandles val="exact"/>
        </dgm:presLayoutVars>
      </dgm:prSet>
      <dgm:spPr/>
    </dgm:pt>
    <dgm:pt modelId="{A8F8CBD6-EBB0-426A-B039-C898CAB7D504}" type="pres">
      <dgm:prSet presAssocID="{16D5F4E3-1D60-42D2-87FE-4350F18BD9DF}" presName="wedge1" presStyleLbl="node1" presStyleIdx="0" presStyleCnt="5" custLinFactNeighborY="-1277"/>
      <dgm:spPr/>
    </dgm:pt>
    <dgm:pt modelId="{5FEECA1B-E0B4-4D5B-90BD-AB7E34E9F59D}" type="pres">
      <dgm:prSet presAssocID="{16D5F4E3-1D60-42D2-87FE-4350F18BD9DF}" presName="wedge1Tx" presStyleLbl="node1" presStyleIdx="0" presStyleCnt="5">
        <dgm:presLayoutVars>
          <dgm:chMax val="0"/>
          <dgm:chPref val="0"/>
          <dgm:bulletEnabled val="1"/>
        </dgm:presLayoutVars>
      </dgm:prSet>
      <dgm:spPr/>
    </dgm:pt>
    <dgm:pt modelId="{9C420C42-7D4F-48ED-9030-CFBD3C0F34D6}" type="pres">
      <dgm:prSet presAssocID="{16D5F4E3-1D60-42D2-87FE-4350F18BD9DF}" presName="wedge2" presStyleLbl="node1" presStyleIdx="1" presStyleCnt="5" custLinFactNeighborX="3869" custLinFactNeighborY="81"/>
      <dgm:spPr/>
    </dgm:pt>
    <dgm:pt modelId="{029B67A9-6B85-4DD0-A066-EBF106D1155A}" type="pres">
      <dgm:prSet presAssocID="{16D5F4E3-1D60-42D2-87FE-4350F18BD9DF}" presName="wedge2Tx" presStyleLbl="node1" presStyleIdx="1" presStyleCnt="5">
        <dgm:presLayoutVars>
          <dgm:chMax val="0"/>
          <dgm:chPref val="0"/>
          <dgm:bulletEnabled val="1"/>
        </dgm:presLayoutVars>
      </dgm:prSet>
      <dgm:spPr/>
    </dgm:pt>
    <dgm:pt modelId="{39373AC2-DFC6-4E20-88B8-17E86D9BA878}" type="pres">
      <dgm:prSet presAssocID="{16D5F4E3-1D60-42D2-87FE-4350F18BD9DF}" presName="wedge3" presStyleLbl="node1" presStyleIdx="2" presStyleCnt="5" custLinFactNeighborX="1101" custLinFactNeighborY="2321"/>
      <dgm:spPr/>
    </dgm:pt>
    <dgm:pt modelId="{CA8D3D88-5FF8-4996-AAEF-84CE0A393933}" type="pres">
      <dgm:prSet presAssocID="{16D5F4E3-1D60-42D2-87FE-4350F18BD9DF}" presName="wedge3Tx" presStyleLbl="node1" presStyleIdx="2" presStyleCnt="5">
        <dgm:presLayoutVars>
          <dgm:chMax val="0"/>
          <dgm:chPref val="0"/>
          <dgm:bulletEnabled val="1"/>
        </dgm:presLayoutVars>
      </dgm:prSet>
      <dgm:spPr/>
    </dgm:pt>
    <dgm:pt modelId="{51E74E8C-96F9-4447-A383-D21D8B2BB50A}" type="pres">
      <dgm:prSet presAssocID="{16D5F4E3-1D60-42D2-87FE-4350F18BD9DF}" presName="wedge4" presStyleLbl="node1" presStyleIdx="3" presStyleCnt="5" custLinFactNeighborX="-2743" custLinFactNeighborY="-300"/>
      <dgm:spPr/>
    </dgm:pt>
    <dgm:pt modelId="{072355FF-6E83-4C1D-9B45-6BCB8406996B}" type="pres">
      <dgm:prSet presAssocID="{16D5F4E3-1D60-42D2-87FE-4350F18BD9DF}" presName="wedge4Tx" presStyleLbl="node1" presStyleIdx="3" presStyleCnt="5">
        <dgm:presLayoutVars>
          <dgm:chMax val="0"/>
          <dgm:chPref val="0"/>
          <dgm:bulletEnabled val="1"/>
        </dgm:presLayoutVars>
      </dgm:prSet>
      <dgm:spPr/>
    </dgm:pt>
    <dgm:pt modelId="{8378A677-16E9-4168-8E8F-944FFA6A0290}" type="pres">
      <dgm:prSet presAssocID="{16D5F4E3-1D60-42D2-87FE-4350F18BD9DF}" presName="wedge5" presStyleLbl="node1" presStyleIdx="4" presStyleCnt="5" custLinFactNeighborX="-1199" custLinFactNeighborY="-5784"/>
      <dgm:spPr/>
    </dgm:pt>
    <dgm:pt modelId="{4501344A-5DF7-4DDD-846D-4E525F70D432}" type="pres">
      <dgm:prSet presAssocID="{16D5F4E3-1D60-42D2-87FE-4350F18BD9DF}" presName="wedge5Tx" presStyleLbl="node1" presStyleIdx="4" presStyleCnt="5">
        <dgm:presLayoutVars>
          <dgm:chMax val="0"/>
          <dgm:chPref val="0"/>
          <dgm:bulletEnabled val="1"/>
        </dgm:presLayoutVars>
      </dgm:prSet>
      <dgm:spPr/>
    </dgm:pt>
  </dgm:ptLst>
  <dgm:cxnLst>
    <dgm:cxn modelId="{FEDACB02-0FD9-444F-832E-E4970BDA9DA9}" srcId="{16D5F4E3-1D60-42D2-87FE-4350F18BD9DF}" destId="{F66BF25F-3232-45A3-881B-1068EAFE9350}" srcOrd="4" destOrd="0" parTransId="{FBE20BA8-EFC3-4E52-8556-8FF6D4520920}" sibTransId="{4365B3A1-9670-4160-B223-426D12F2C2F5}"/>
    <dgm:cxn modelId="{85D50C09-F524-4ECD-8B47-FCDAAB899487}" srcId="{E127E077-472F-409F-BEE3-7259E6F86438}" destId="{16069C5E-F32B-4CBF-A908-B0DD98A7EE47}" srcOrd="0" destOrd="0" parTransId="{BB2F0D57-2FE9-4277-A1A5-DF625399C641}" sibTransId="{BD7F059D-F726-4CC5-B111-CD08E9127D7E}"/>
    <dgm:cxn modelId="{D8727410-2BD4-40B0-8851-AC1D62C38D51}" type="presOf" srcId="{16069C5E-F32B-4CBF-A908-B0DD98A7EE47}" destId="{9C420C42-7D4F-48ED-9030-CFBD3C0F34D6}" srcOrd="0" destOrd="1" presId="urn:microsoft.com/office/officeart/2005/8/layout/chart3"/>
    <dgm:cxn modelId="{C762341B-9A6B-43F8-892E-B5CBCE3A0A71}" type="presOf" srcId="{0B33E5D7-EBC0-4485-89F7-795F318506FD}" destId="{51E74E8C-96F9-4447-A383-D21D8B2BB50A}" srcOrd="0" destOrd="0" presId="urn:microsoft.com/office/officeart/2005/8/layout/chart3"/>
    <dgm:cxn modelId="{3D581E24-BD07-438D-977D-E65F55EAB496}" srcId="{16D5F4E3-1D60-42D2-87FE-4350F18BD9DF}" destId="{319DA9B2-A7FB-46CC-95B5-1716ECDEC38E}" srcOrd="0" destOrd="0" parTransId="{D3742908-31BE-49E9-B7B5-F5CA00383DD8}" sibTransId="{34A262D4-F5D0-4799-BEB2-2DCFA4110B80}"/>
    <dgm:cxn modelId="{042E9F26-4693-4395-934C-1F4B39888EF3}" type="presOf" srcId="{CCE6A267-EB68-4D4D-A28E-AD5FB7593962}" destId="{A8F8CBD6-EBB0-426A-B039-C898CAB7D504}" srcOrd="0" destOrd="1" presId="urn:microsoft.com/office/officeart/2005/8/layout/chart3"/>
    <dgm:cxn modelId="{E5356B2A-0FC6-475C-8A95-04AD01464555}" type="presOf" srcId="{F06B92D7-7EA2-41FB-98A9-FDF83FA5DE17}" destId="{51E74E8C-96F9-4447-A383-D21D8B2BB50A}" srcOrd="0" destOrd="1" presId="urn:microsoft.com/office/officeart/2005/8/layout/chart3"/>
    <dgm:cxn modelId="{26E56D39-0AF9-401E-85A6-436CE743F61F}" type="presOf" srcId="{16069C5E-F32B-4CBF-A908-B0DD98A7EE47}" destId="{029B67A9-6B85-4DD0-A066-EBF106D1155A}" srcOrd="1" destOrd="1" presId="urn:microsoft.com/office/officeart/2005/8/layout/chart3"/>
    <dgm:cxn modelId="{5166283F-391D-4639-970C-431B86EB368A}" type="presOf" srcId="{16D5F4E3-1D60-42D2-87FE-4350F18BD9DF}" destId="{2B30C5AC-A258-4EAE-8643-0E74622FC6F1}" srcOrd="0" destOrd="0" presId="urn:microsoft.com/office/officeart/2005/8/layout/chart3"/>
    <dgm:cxn modelId="{B8586460-4F6F-4262-B6DE-F56E715A97C7}" type="presOf" srcId="{319DA9B2-A7FB-46CC-95B5-1716ECDEC38E}" destId="{5FEECA1B-E0B4-4D5B-90BD-AB7E34E9F59D}" srcOrd="1" destOrd="0" presId="urn:microsoft.com/office/officeart/2005/8/layout/chart3"/>
    <dgm:cxn modelId="{8E6EC965-6209-4746-9FBD-AC1E1E53AC44}" srcId="{16D5F4E3-1D60-42D2-87FE-4350F18BD9DF}" destId="{0B33E5D7-EBC0-4485-89F7-795F318506FD}" srcOrd="3" destOrd="0" parTransId="{6ED18A2D-289A-425F-8281-2B719F073CF5}" sibTransId="{943C2635-B37D-4E3A-91B2-935338C5CB6C}"/>
    <dgm:cxn modelId="{38B91166-E831-43C5-811B-94E5932C7E27}" type="presOf" srcId="{0B33E5D7-EBC0-4485-89F7-795F318506FD}" destId="{072355FF-6E83-4C1D-9B45-6BCB8406996B}" srcOrd="1" destOrd="0" presId="urn:microsoft.com/office/officeart/2005/8/layout/chart3"/>
    <dgm:cxn modelId="{B03EEA67-42E8-47B2-A7A6-8CFA4A323C7F}" type="presOf" srcId="{E16187F4-CD99-4DE2-855D-3CADA5B40EE3}" destId="{CA8D3D88-5FF8-4996-AAEF-84CE0A393933}" srcOrd="1" destOrd="1" presId="urn:microsoft.com/office/officeart/2005/8/layout/chart3"/>
    <dgm:cxn modelId="{D693EF47-CA40-4F03-9EDB-1FDAE21FB116}" type="presOf" srcId="{F66BF25F-3232-45A3-881B-1068EAFE9350}" destId="{8378A677-16E9-4168-8E8F-944FFA6A0290}" srcOrd="0" destOrd="0" presId="urn:microsoft.com/office/officeart/2005/8/layout/chart3"/>
    <dgm:cxn modelId="{078C1B49-EC9A-4641-8B25-4D7CABDA7FFD}" type="presOf" srcId="{0FA3A385-A491-4937-B298-040261F448D6}" destId="{8378A677-16E9-4168-8E8F-944FFA6A0290}" srcOrd="0" destOrd="1" presId="urn:microsoft.com/office/officeart/2005/8/layout/chart3"/>
    <dgm:cxn modelId="{C5B14856-F5A9-4539-B9DD-FA4B9D535647}" type="presOf" srcId="{E16187F4-CD99-4DE2-855D-3CADA5B40EE3}" destId="{39373AC2-DFC6-4E20-88B8-17E86D9BA878}" srcOrd="0" destOrd="1" presId="urn:microsoft.com/office/officeart/2005/8/layout/chart3"/>
    <dgm:cxn modelId="{13317C56-2C6A-4E45-ADE0-1899288757F6}" srcId="{F66BF25F-3232-45A3-881B-1068EAFE9350}" destId="{0FA3A385-A491-4937-B298-040261F448D6}" srcOrd="0" destOrd="0" parTransId="{216FC81F-95C5-493D-A23D-D4113901C122}" sibTransId="{B5419B4F-5EF7-4082-B5A3-711416067F77}"/>
    <dgm:cxn modelId="{1FB69C7D-537D-4F0C-AD3F-B3B6ABBF1459}" type="presOf" srcId="{319DA9B2-A7FB-46CC-95B5-1716ECDEC38E}" destId="{A8F8CBD6-EBB0-426A-B039-C898CAB7D504}" srcOrd="0" destOrd="0" presId="urn:microsoft.com/office/officeart/2005/8/layout/chart3"/>
    <dgm:cxn modelId="{9392DC7E-ECE7-490D-97EC-A9C8D5921E07}" type="presOf" srcId="{F06B92D7-7EA2-41FB-98A9-FDF83FA5DE17}" destId="{072355FF-6E83-4C1D-9B45-6BCB8406996B}" srcOrd="1" destOrd="1" presId="urn:microsoft.com/office/officeart/2005/8/layout/chart3"/>
    <dgm:cxn modelId="{3FAD7082-6676-4004-86AE-EF5159F102D9}" type="presOf" srcId="{67FCEE58-9013-42E6-A6F0-5AE3CD54DDE8}" destId="{39373AC2-DFC6-4E20-88B8-17E86D9BA878}" srcOrd="0" destOrd="0" presId="urn:microsoft.com/office/officeart/2005/8/layout/chart3"/>
    <dgm:cxn modelId="{4A59BF82-F762-4D23-AB8B-2FF277DC5CCF}" type="presOf" srcId="{0FA3A385-A491-4937-B298-040261F448D6}" destId="{4501344A-5DF7-4DDD-846D-4E525F70D432}" srcOrd="1" destOrd="1" presId="urn:microsoft.com/office/officeart/2005/8/layout/chart3"/>
    <dgm:cxn modelId="{55C448A6-9D7F-49B3-A0A6-663936041BB8}" srcId="{16D5F4E3-1D60-42D2-87FE-4350F18BD9DF}" destId="{E127E077-472F-409F-BEE3-7259E6F86438}" srcOrd="1" destOrd="0" parTransId="{6179D7B6-2A16-40EF-9B3C-30C976914611}" sibTransId="{2F6B77F1-00C1-475C-B7E4-0DD32BF33488}"/>
    <dgm:cxn modelId="{03BFECA9-9C45-4B5D-B6A5-8DBC5B23D24F}" type="presOf" srcId="{E127E077-472F-409F-BEE3-7259E6F86438}" destId="{9C420C42-7D4F-48ED-9030-CFBD3C0F34D6}" srcOrd="0" destOrd="0" presId="urn:microsoft.com/office/officeart/2005/8/layout/chart3"/>
    <dgm:cxn modelId="{69B548B3-917C-4FD4-A167-218743A0CC6D}" type="presOf" srcId="{E127E077-472F-409F-BEE3-7259E6F86438}" destId="{029B67A9-6B85-4DD0-A066-EBF106D1155A}" srcOrd="1" destOrd="0" presId="urn:microsoft.com/office/officeart/2005/8/layout/chart3"/>
    <dgm:cxn modelId="{C5ABE7B8-F9B5-4941-927F-D338E6EAB50A}" type="presOf" srcId="{F66BF25F-3232-45A3-881B-1068EAFE9350}" destId="{4501344A-5DF7-4DDD-846D-4E525F70D432}" srcOrd="1" destOrd="0" presId="urn:microsoft.com/office/officeart/2005/8/layout/chart3"/>
    <dgm:cxn modelId="{6EFB5FD6-FF90-42E2-AA33-A809816E6ABC}" srcId="{67FCEE58-9013-42E6-A6F0-5AE3CD54DDE8}" destId="{E16187F4-CD99-4DE2-855D-3CADA5B40EE3}" srcOrd="0" destOrd="0" parTransId="{2731C778-3C2A-49E8-8F6A-DADEF2EBE685}" sibTransId="{329534D2-6AE5-4EB5-98B0-9FC83BA89626}"/>
    <dgm:cxn modelId="{8BEBB2DA-F01B-41B7-95C2-C4C1EE4A0D59}" type="presOf" srcId="{CCE6A267-EB68-4D4D-A28E-AD5FB7593962}" destId="{5FEECA1B-E0B4-4D5B-90BD-AB7E34E9F59D}" srcOrd="1" destOrd="1" presId="urn:microsoft.com/office/officeart/2005/8/layout/chart3"/>
    <dgm:cxn modelId="{0F11E7E0-5CF2-4FDD-B189-E7545CF9562A}" srcId="{319DA9B2-A7FB-46CC-95B5-1716ECDEC38E}" destId="{CCE6A267-EB68-4D4D-A28E-AD5FB7593962}" srcOrd="0" destOrd="0" parTransId="{6EE2DA04-F54A-41D8-93AF-E8C14B496649}" sibTransId="{AC37D1E7-5E8F-455B-91CB-341177F09045}"/>
    <dgm:cxn modelId="{2477FEE9-E064-4174-A90B-D8C9550BE8A5}" type="presOf" srcId="{67FCEE58-9013-42E6-A6F0-5AE3CD54DDE8}" destId="{CA8D3D88-5FF8-4996-AAEF-84CE0A393933}" srcOrd="1" destOrd="0" presId="urn:microsoft.com/office/officeart/2005/8/layout/chart3"/>
    <dgm:cxn modelId="{061A6DEF-28A8-405A-9A8C-C25D72732AE9}" srcId="{16D5F4E3-1D60-42D2-87FE-4350F18BD9DF}" destId="{67FCEE58-9013-42E6-A6F0-5AE3CD54DDE8}" srcOrd="2" destOrd="0" parTransId="{44DE672B-9DF6-4D08-854D-DA19BB4C41BF}" sibTransId="{165A5419-4CB4-47A6-A3D0-3AF7F05151BB}"/>
    <dgm:cxn modelId="{6AAA44F8-0494-4BEF-B7D4-9719D1581D33}" srcId="{0B33E5D7-EBC0-4485-89F7-795F318506FD}" destId="{F06B92D7-7EA2-41FB-98A9-FDF83FA5DE17}" srcOrd="0" destOrd="0" parTransId="{26EFE03A-D784-4E73-A6A5-FBAA8C75E00F}" sibTransId="{1C113035-4D9A-42BC-BC01-679F46BCCC76}"/>
    <dgm:cxn modelId="{FC46CB13-0E82-4AF6-9AEC-8328C45193C0}" type="presParOf" srcId="{2B30C5AC-A258-4EAE-8643-0E74622FC6F1}" destId="{A8F8CBD6-EBB0-426A-B039-C898CAB7D504}" srcOrd="0" destOrd="0" presId="urn:microsoft.com/office/officeart/2005/8/layout/chart3"/>
    <dgm:cxn modelId="{DBB41E32-45D2-4199-9CC5-52916B2B2306}" type="presParOf" srcId="{2B30C5AC-A258-4EAE-8643-0E74622FC6F1}" destId="{5FEECA1B-E0B4-4D5B-90BD-AB7E34E9F59D}" srcOrd="1" destOrd="0" presId="urn:microsoft.com/office/officeart/2005/8/layout/chart3"/>
    <dgm:cxn modelId="{57A34BF2-B1FD-4738-9EB8-FE9B36BCAD12}" type="presParOf" srcId="{2B30C5AC-A258-4EAE-8643-0E74622FC6F1}" destId="{9C420C42-7D4F-48ED-9030-CFBD3C0F34D6}" srcOrd="2" destOrd="0" presId="urn:microsoft.com/office/officeart/2005/8/layout/chart3"/>
    <dgm:cxn modelId="{85E38360-A7DE-4F2E-BA78-B1044FC51092}" type="presParOf" srcId="{2B30C5AC-A258-4EAE-8643-0E74622FC6F1}" destId="{029B67A9-6B85-4DD0-A066-EBF106D1155A}" srcOrd="3" destOrd="0" presId="urn:microsoft.com/office/officeart/2005/8/layout/chart3"/>
    <dgm:cxn modelId="{D3CE0134-AC95-4084-8EF7-B94F1FA29738}" type="presParOf" srcId="{2B30C5AC-A258-4EAE-8643-0E74622FC6F1}" destId="{39373AC2-DFC6-4E20-88B8-17E86D9BA878}" srcOrd="4" destOrd="0" presId="urn:microsoft.com/office/officeart/2005/8/layout/chart3"/>
    <dgm:cxn modelId="{7EDC4C89-CE3B-4375-B5C7-9E39605DDEE9}" type="presParOf" srcId="{2B30C5AC-A258-4EAE-8643-0E74622FC6F1}" destId="{CA8D3D88-5FF8-4996-AAEF-84CE0A393933}" srcOrd="5" destOrd="0" presId="urn:microsoft.com/office/officeart/2005/8/layout/chart3"/>
    <dgm:cxn modelId="{2E9B354E-E468-4EF1-9A36-37D7C904083A}" type="presParOf" srcId="{2B30C5AC-A258-4EAE-8643-0E74622FC6F1}" destId="{51E74E8C-96F9-4447-A383-D21D8B2BB50A}" srcOrd="6" destOrd="0" presId="urn:microsoft.com/office/officeart/2005/8/layout/chart3"/>
    <dgm:cxn modelId="{A9BDF870-F503-4233-83EB-D0A72B01DA1F}" type="presParOf" srcId="{2B30C5AC-A258-4EAE-8643-0E74622FC6F1}" destId="{072355FF-6E83-4C1D-9B45-6BCB8406996B}" srcOrd="7" destOrd="0" presId="urn:microsoft.com/office/officeart/2005/8/layout/chart3"/>
    <dgm:cxn modelId="{2B324C6C-5F8A-4773-8896-2C8413AA4E77}" type="presParOf" srcId="{2B30C5AC-A258-4EAE-8643-0E74622FC6F1}" destId="{8378A677-16E9-4168-8E8F-944FFA6A0290}" srcOrd="8" destOrd="0" presId="urn:microsoft.com/office/officeart/2005/8/layout/chart3"/>
    <dgm:cxn modelId="{0291FCDC-2A43-4609-99FF-570B6963CB1A}" type="presParOf" srcId="{2B30C5AC-A258-4EAE-8643-0E74622FC6F1}" destId="{4501344A-5DF7-4DDD-846D-4E525F70D432}" srcOrd="9"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F8CBD6-EBB0-426A-B039-C898CAB7D504}">
      <dsp:nvSpPr>
        <dsp:cNvPr id="0" name=""/>
        <dsp:cNvSpPr/>
      </dsp:nvSpPr>
      <dsp:spPr>
        <a:xfrm>
          <a:off x="2058403" y="289339"/>
          <a:ext cx="4957765" cy="4957765"/>
        </a:xfrm>
        <a:prstGeom prst="pie">
          <a:avLst>
            <a:gd name="adj1" fmla="val 16200000"/>
            <a:gd name="adj2" fmla="val 2052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t" anchorCtr="0">
          <a:noAutofit/>
        </a:bodyPr>
        <a:lstStyle/>
        <a:p>
          <a:pPr marL="0" lvl="0" indent="0" algn="ctr" defTabSz="800100">
            <a:lnSpc>
              <a:spcPct val="90000"/>
            </a:lnSpc>
            <a:spcBef>
              <a:spcPct val="0"/>
            </a:spcBef>
            <a:spcAft>
              <a:spcPct val="35000"/>
            </a:spcAft>
            <a:buNone/>
          </a:pPr>
          <a:r>
            <a:rPr lang="es-ES" sz="1800" kern="1200" dirty="0">
              <a:solidFill>
                <a:schemeClr val="tx1"/>
              </a:solidFill>
              <a:latin typeface="Raleway Medium" panose="020B0603030101060003"/>
            </a:rPr>
            <a:t>PETICIONES</a:t>
          </a:r>
        </a:p>
        <a:p>
          <a:pPr marL="228600" lvl="1" indent="-228600" algn="ctr" defTabSz="889000">
            <a:lnSpc>
              <a:spcPct val="90000"/>
            </a:lnSpc>
            <a:spcBef>
              <a:spcPct val="0"/>
            </a:spcBef>
            <a:spcAft>
              <a:spcPct val="15000"/>
            </a:spcAft>
            <a:buChar char="•"/>
          </a:pPr>
          <a:r>
            <a:rPr lang="es-ES" sz="2000" kern="1200" dirty="0">
              <a:solidFill>
                <a:schemeClr val="tx1"/>
              </a:solidFill>
              <a:latin typeface="Raleway Medium" panose="020B0603030101060003"/>
            </a:rPr>
            <a:t>3.644</a:t>
          </a:r>
          <a:br>
            <a:rPr lang="es-ES" sz="2000" kern="1200" dirty="0">
              <a:solidFill>
                <a:schemeClr val="tx1"/>
              </a:solidFill>
              <a:latin typeface="Raleway Medium" panose="020B0603030101060003"/>
            </a:rPr>
          </a:br>
          <a:r>
            <a:rPr lang="es-ES" sz="2000" kern="1200" dirty="0">
              <a:solidFill>
                <a:schemeClr val="tx1"/>
              </a:solidFill>
              <a:latin typeface="Raleway Medium" panose="020B0603030101060003"/>
            </a:rPr>
            <a:t>74%</a:t>
          </a:r>
        </a:p>
      </dsp:txBody>
      <dsp:txXfrm>
        <a:off x="4599848" y="1030053"/>
        <a:ext cx="1682099" cy="1150909"/>
      </dsp:txXfrm>
    </dsp:sp>
    <dsp:sp modelId="{9C420C42-7D4F-48ED-9030-CFBD3C0F34D6}">
      <dsp:nvSpPr>
        <dsp:cNvPr id="0" name=""/>
        <dsp:cNvSpPr/>
      </dsp:nvSpPr>
      <dsp:spPr>
        <a:xfrm>
          <a:off x="2076697" y="595701"/>
          <a:ext cx="4957765" cy="4957765"/>
        </a:xfrm>
        <a:prstGeom prst="pie">
          <a:avLst>
            <a:gd name="adj1" fmla="val 20520000"/>
            <a:gd name="adj2" fmla="val 324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t" anchorCtr="0">
          <a:noAutofit/>
        </a:bodyPr>
        <a:lstStyle/>
        <a:p>
          <a:pPr marL="0" lvl="0" indent="0" algn="ctr" defTabSz="800100">
            <a:lnSpc>
              <a:spcPct val="90000"/>
            </a:lnSpc>
            <a:spcBef>
              <a:spcPct val="0"/>
            </a:spcBef>
            <a:spcAft>
              <a:spcPct val="35000"/>
            </a:spcAft>
            <a:buNone/>
          </a:pPr>
          <a:endParaRPr lang="es-ES" sz="1800" kern="1200" dirty="0">
            <a:solidFill>
              <a:schemeClr val="tx1"/>
            </a:solidFill>
            <a:latin typeface="Raleway Medium" panose="020B0603030101060003"/>
          </a:endParaRPr>
        </a:p>
        <a:p>
          <a:pPr marL="0" lvl="0" indent="0" algn="ctr" defTabSz="800100">
            <a:lnSpc>
              <a:spcPct val="90000"/>
            </a:lnSpc>
            <a:spcBef>
              <a:spcPct val="0"/>
            </a:spcBef>
            <a:spcAft>
              <a:spcPct val="35000"/>
            </a:spcAft>
            <a:buNone/>
          </a:pPr>
          <a:r>
            <a:rPr lang="es-ES" sz="1800" kern="1200" dirty="0">
              <a:solidFill>
                <a:schemeClr val="tx1"/>
              </a:solidFill>
              <a:latin typeface="Raleway Medium" panose="020B0603030101060003"/>
            </a:rPr>
            <a:t>QUEJAS</a:t>
          </a:r>
        </a:p>
        <a:p>
          <a:pPr marL="228600" lvl="1" indent="-228600" algn="ctr" defTabSz="889000">
            <a:lnSpc>
              <a:spcPct val="90000"/>
            </a:lnSpc>
            <a:spcBef>
              <a:spcPct val="0"/>
            </a:spcBef>
            <a:spcAft>
              <a:spcPct val="15000"/>
            </a:spcAft>
            <a:buChar char="•"/>
          </a:pPr>
          <a:r>
            <a:rPr lang="es-ES" sz="2000" kern="1200" dirty="0">
              <a:solidFill>
                <a:schemeClr val="tx1"/>
              </a:solidFill>
              <a:latin typeface="Raleway Medium" panose="020B0603030101060003"/>
            </a:rPr>
            <a:t>9</a:t>
          </a:r>
          <a:br>
            <a:rPr lang="es-ES" sz="2000" kern="1200" dirty="0">
              <a:solidFill>
                <a:schemeClr val="tx1"/>
              </a:solidFill>
              <a:latin typeface="Raleway Medium" panose="020B0603030101060003"/>
            </a:rPr>
          </a:br>
          <a:r>
            <a:rPr lang="es-ES" sz="2000" kern="1200" dirty="0">
              <a:solidFill>
                <a:schemeClr val="tx1"/>
              </a:solidFill>
              <a:latin typeface="Raleway Medium" panose="020B0603030101060003"/>
            </a:rPr>
            <a:t>0,18%</a:t>
          </a:r>
        </a:p>
      </dsp:txBody>
      <dsp:txXfrm>
        <a:off x="5316951" y="2838500"/>
        <a:ext cx="1475525" cy="1245343"/>
      </dsp:txXfrm>
    </dsp:sp>
    <dsp:sp modelId="{39373AC2-DFC6-4E20-88B8-17E86D9BA878}">
      <dsp:nvSpPr>
        <dsp:cNvPr id="0" name=""/>
        <dsp:cNvSpPr/>
      </dsp:nvSpPr>
      <dsp:spPr>
        <a:xfrm>
          <a:off x="1939466" y="706755"/>
          <a:ext cx="4957765" cy="4957765"/>
        </a:xfrm>
        <a:prstGeom prst="pie">
          <a:avLst>
            <a:gd name="adj1" fmla="val 3240000"/>
            <a:gd name="adj2" fmla="val 756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t" anchorCtr="0">
          <a:noAutofit/>
        </a:bodyPr>
        <a:lstStyle/>
        <a:p>
          <a:pPr marL="0" lvl="0" indent="0" algn="ctr" defTabSz="800100">
            <a:lnSpc>
              <a:spcPct val="90000"/>
            </a:lnSpc>
            <a:spcBef>
              <a:spcPct val="0"/>
            </a:spcBef>
            <a:spcAft>
              <a:spcPct val="35000"/>
            </a:spcAft>
            <a:buNone/>
          </a:pPr>
          <a:r>
            <a:rPr lang="es-ES" sz="1800" kern="1200" dirty="0">
              <a:solidFill>
                <a:schemeClr val="tx1"/>
              </a:solidFill>
              <a:latin typeface="Raleway Medium" panose="020B0603030101060003"/>
            </a:rPr>
            <a:t>RECLAMOS</a:t>
          </a:r>
        </a:p>
        <a:p>
          <a:pPr marL="228600" lvl="1" indent="-228600" algn="ctr" defTabSz="889000">
            <a:lnSpc>
              <a:spcPct val="90000"/>
            </a:lnSpc>
            <a:spcBef>
              <a:spcPct val="0"/>
            </a:spcBef>
            <a:spcAft>
              <a:spcPct val="15000"/>
            </a:spcAft>
            <a:buChar char="•"/>
          </a:pPr>
          <a:r>
            <a:rPr lang="es-ES" sz="2000" kern="1200" dirty="0">
              <a:solidFill>
                <a:schemeClr val="tx1"/>
              </a:solidFill>
              <a:latin typeface="Raleway Medium" panose="020B0603030101060003"/>
            </a:rPr>
            <a:t>4</a:t>
          </a:r>
          <a:br>
            <a:rPr lang="es-ES" sz="2000" kern="1200" dirty="0">
              <a:solidFill>
                <a:schemeClr val="tx1"/>
              </a:solidFill>
              <a:latin typeface="Raleway Medium" panose="020B0603030101060003"/>
            </a:rPr>
          </a:br>
          <a:r>
            <a:rPr lang="es-ES" sz="2000" kern="1200" dirty="0">
              <a:solidFill>
                <a:schemeClr val="tx1"/>
              </a:solidFill>
              <a:latin typeface="Raleway Medium" panose="020B0603030101060003"/>
            </a:rPr>
            <a:t>0,08%</a:t>
          </a:r>
        </a:p>
      </dsp:txBody>
      <dsp:txXfrm>
        <a:off x="3533033" y="4425079"/>
        <a:ext cx="1770630" cy="1062378"/>
      </dsp:txXfrm>
    </dsp:sp>
    <dsp:sp modelId="{51E74E8C-96F9-4447-A383-D21D8B2BB50A}">
      <dsp:nvSpPr>
        <dsp:cNvPr id="0" name=""/>
        <dsp:cNvSpPr/>
      </dsp:nvSpPr>
      <dsp:spPr>
        <a:xfrm>
          <a:off x="1748889" y="576812"/>
          <a:ext cx="4957765" cy="4957765"/>
        </a:xfrm>
        <a:prstGeom prst="pie">
          <a:avLst>
            <a:gd name="adj1" fmla="val 7560000"/>
            <a:gd name="adj2" fmla="val 1188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t" anchorCtr="0">
          <a:noAutofit/>
        </a:bodyPr>
        <a:lstStyle/>
        <a:p>
          <a:pPr marL="0" lvl="0" indent="0" algn="ctr" defTabSz="711200">
            <a:lnSpc>
              <a:spcPct val="90000"/>
            </a:lnSpc>
            <a:spcBef>
              <a:spcPct val="0"/>
            </a:spcBef>
            <a:spcAft>
              <a:spcPct val="35000"/>
            </a:spcAft>
            <a:buNone/>
          </a:pPr>
          <a:endParaRPr lang="es-ES" sz="1600" kern="1200" dirty="0">
            <a:solidFill>
              <a:schemeClr val="tx1"/>
            </a:solidFill>
            <a:latin typeface="Raleway Medium" panose="020B0603030101060003"/>
          </a:endParaRPr>
        </a:p>
        <a:p>
          <a:pPr marL="0" lvl="0" indent="0" algn="ctr" defTabSz="711200">
            <a:lnSpc>
              <a:spcPct val="90000"/>
            </a:lnSpc>
            <a:spcBef>
              <a:spcPct val="0"/>
            </a:spcBef>
            <a:spcAft>
              <a:spcPct val="35000"/>
            </a:spcAft>
            <a:buNone/>
          </a:pPr>
          <a:r>
            <a:rPr lang="es-ES" sz="1600" kern="1200" dirty="0">
              <a:solidFill>
                <a:schemeClr val="tx1"/>
              </a:solidFill>
              <a:latin typeface="Raleway Medium" panose="020B0603030101060003"/>
            </a:rPr>
            <a:t>SUGERENCIAS</a:t>
          </a:r>
        </a:p>
        <a:p>
          <a:pPr marL="228600" lvl="1" indent="-228600" algn="ctr" defTabSz="889000">
            <a:lnSpc>
              <a:spcPct val="90000"/>
            </a:lnSpc>
            <a:spcBef>
              <a:spcPct val="0"/>
            </a:spcBef>
            <a:spcAft>
              <a:spcPct val="15000"/>
            </a:spcAft>
            <a:buChar char="•"/>
          </a:pPr>
          <a:r>
            <a:rPr lang="es-ES" sz="2000" kern="1200" dirty="0">
              <a:solidFill>
                <a:schemeClr val="tx1"/>
              </a:solidFill>
              <a:latin typeface="Raleway Medium" panose="020B0603030101060003"/>
            </a:rPr>
            <a:t>4</a:t>
          </a:r>
          <a:br>
            <a:rPr lang="es-ES" sz="2000" kern="1200" dirty="0">
              <a:solidFill>
                <a:schemeClr val="tx1"/>
              </a:solidFill>
              <a:latin typeface="Raleway Medium" panose="020B0603030101060003"/>
            </a:rPr>
          </a:br>
          <a:r>
            <a:rPr lang="es-ES" sz="2000" kern="1200" dirty="0">
              <a:solidFill>
                <a:schemeClr val="tx1"/>
              </a:solidFill>
              <a:latin typeface="Raleway Medium" panose="020B0603030101060003"/>
            </a:rPr>
            <a:t>0,08%</a:t>
          </a:r>
        </a:p>
      </dsp:txBody>
      <dsp:txXfrm>
        <a:off x="1984973" y="2819611"/>
        <a:ext cx="1475525" cy="1245343"/>
      </dsp:txXfrm>
    </dsp:sp>
    <dsp:sp modelId="{8378A677-16E9-4168-8E8F-944FFA6A0290}">
      <dsp:nvSpPr>
        <dsp:cNvPr id="0" name=""/>
        <dsp:cNvSpPr/>
      </dsp:nvSpPr>
      <dsp:spPr>
        <a:xfrm>
          <a:off x="1825437" y="304928"/>
          <a:ext cx="4957765" cy="4957765"/>
        </a:xfrm>
        <a:prstGeom prst="pie">
          <a:avLst>
            <a:gd name="adj1" fmla="val 11880000"/>
            <a:gd name="adj2" fmla="val 162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t" anchorCtr="0">
          <a:noAutofit/>
        </a:bodyPr>
        <a:lstStyle/>
        <a:p>
          <a:pPr marL="0" lvl="0" indent="0" algn="ctr" defTabSz="800100">
            <a:lnSpc>
              <a:spcPct val="90000"/>
            </a:lnSpc>
            <a:spcBef>
              <a:spcPct val="0"/>
            </a:spcBef>
            <a:spcAft>
              <a:spcPct val="35000"/>
            </a:spcAft>
            <a:buNone/>
          </a:pPr>
          <a:r>
            <a:rPr lang="es-ES" sz="1800" kern="1200" dirty="0">
              <a:solidFill>
                <a:schemeClr val="tx1"/>
              </a:solidFill>
              <a:latin typeface="Raleway Medium" panose="020B0603030101060003"/>
            </a:rPr>
            <a:t>DENUNCIAS</a:t>
          </a:r>
        </a:p>
        <a:p>
          <a:pPr marL="228600" lvl="1" indent="-228600" algn="ctr" defTabSz="889000">
            <a:lnSpc>
              <a:spcPct val="90000"/>
            </a:lnSpc>
            <a:spcBef>
              <a:spcPct val="0"/>
            </a:spcBef>
            <a:spcAft>
              <a:spcPct val="15000"/>
            </a:spcAft>
            <a:buChar char="•"/>
          </a:pPr>
          <a:r>
            <a:rPr lang="es-ES" sz="2000" kern="1200" dirty="0">
              <a:solidFill>
                <a:schemeClr val="tx1"/>
              </a:solidFill>
              <a:latin typeface="Raleway Medium" panose="020B0603030101060003"/>
            </a:rPr>
            <a:t>1.277</a:t>
          </a:r>
          <a:br>
            <a:rPr lang="es-ES" sz="2000" kern="1200" dirty="0">
              <a:solidFill>
                <a:schemeClr val="tx1"/>
              </a:solidFill>
              <a:latin typeface="Raleway Medium" panose="020B0603030101060003"/>
            </a:rPr>
          </a:br>
          <a:r>
            <a:rPr lang="es-ES" sz="2000" kern="1200" dirty="0">
              <a:solidFill>
                <a:schemeClr val="tx1"/>
              </a:solidFill>
              <a:latin typeface="Raleway Medium" panose="020B0603030101060003"/>
            </a:rPr>
            <a:t>26%</a:t>
          </a:r>
        </a:p>
      </dsp:txBody>
      <dsp:txXfrm>
        <a:off x="2548445" y="1060397"/>
        <a:ext cx="1682099" cy="1150909"/>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95B416-56A9-4F70-AA27-4311069CBF2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5FF76AAF-CC87-4DAC-BEFB-346A3DF01F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ECB820FC-158F-4732-B677-C215A904744E}"/>
              </a:ext>
            </a:extLst>
          </p:cNvPr>
          <p:cNvSpPr>
            <a:spLocks noGrp="1"/>
          </p:cNvSpPr>
          <p:nvPr>
            <p:ph type="dt" sz="half" idx="10"/>
          </p:nvPr>
        </p:nvSpPr>
        <p:spPr/>
        <p:txBody>
          <a:bodyPr/>
          <a:lstStyle/>
          <a:p>
            <a:fld id="{87E2A535-B2AD-417B-A1FF-8913BB504B4D}" type="datetimeFigureOut">
              <a:rPr lang="es-CO" smtClean="0"/>
              <a:t>14/10/2022</a:t>
            </a:fld>
            <a:endParaRPr lang="es-CO"/>
          </a:p>
        </p:txBody>
      </p:sp>
      <p:sp>
        <p:nvSpPr>
          <p:cNvPr id="5" name="Marcador de pie de página 4">
            <a:extLst>
              <a:ext uri="{FF2B5EF4-FFF2-40B4-BE49-F238E27FC236}">
                <a16:creationId xmlns:a16="http://schemas.microsoft.com/office/drawing/2014/main" id="{CB7933BC-F5B1-4DC6-8E1C-0B5BDB8DE7E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E55694C-43E1-4C9B-AD9F-5A7C31C6638E}"/>
              </a:ext>
            </a:extLst>
          </p:cNvPr>
          <p:cNvSpPr>
            <a:spLocks noGrp="1"/>
          </p:cNvSpPr>
          <p:nvPr>
            <p:ph type="sldNum" sz="quarter" idx="12"/>
          </p:nvPr>
        </p:nvSpPr>
        <p:spPr/>
        <p:txBody>
          <a:bodyPr/>
          <a:lstStyle/>
          <a:p>
            <a:fld id="{CFA59FAA-4DE8-4234-89F8-D954F6981ED9}" type="slidenum">
              <a:rPr lang="es-CO" smtClean="0"/>
              <a:t>‹Nº›</a:t>
            </a:fld>
            <a:endParaRPr lang="es-CO"/>
          </a:p>
        </p:txBody>
      </p:sp>
    </p:spTree>
    <p:extLst>
      <p:ext uri="{BB962C8B-B14F-4D97-AF65-F5344CB8AC3E}">
        <p14:creationId xmlns:p14="http://schemas.microsoft.com/office/powerpoint/2010/main" val="1287693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4CB6B5-3FA7-4B3C-8D09-D24AE17AC80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097E1D3D-35DF-4BD3-A56F-FF2154EC1EB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75A4142-BAC0-4E98-9F42-1E0296C1BAF9}"/>
              </a:ext>
            </a:extLst>
          </p:cNvPr>
          <p:cNvSpPr>
            <a:spLocks noGrp="1"/>
          </p:cNvSpPr>
          <p:nvPr>
            <p:ph type="dt" sz="half" idx="10"/>
          </p:nvPr>
        </p:nvSpPr>
        <p:spPr/>
        <p:txBody>
          <a:bodyPr/>
          <a:lstStyle/>
          <a:p>
            <a:fld id="{87E2A535-B2AD-417B-A1FF-8913BB504B4D}" type="datetimeFigureOut">
              <a:rPr lang="es-CO" smtClean="0"/>
              <a:t>14/10/2022</a:t>
            </a:fld>
            <a:endParaRPr lang="es-CO"/>
          </a:p>
        </p:txBody>
      </p:sp>
      <p:sp>
        <p:nvSpPr>
          <p:cNvPr id="5" name="Marcador de pie de página 4">
            <a:extLst>
              <a:ext uri="{FF2B5EF4-FFF2-40B4-BE49-F238E27FC236}">
                <a16:creationId xmlns:a16="http://schemas.microsoft.com/office/drawing/2014/main" id="{B74F06A8-32EB-45AD-ADE6-EA474620D5F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7C376C3-16DD-4316-85F9-BF7A056D167B}"/>
              </a:ext>
            </a:extLst>
          </p:cNvPr>
          <p:cNvSpPr>
            <a:spLocks noGrp="1"/>
          </p:cNvSpPr>
          <p:nvPr>
            <p:ph type="sldNum" sz="quarter" idx="12"/>
          </p:nvPr>
        </p:nvSpPr>
        <p:spPr/>
        <p:txBody>
          <a:bodyPr/>
          <a:lstStyle/>
          <a:p>
            <a:fld id="{CFA59FAA-4DE8-4234-89F8-D954F6981ED9}" type="slidenum">
              <a:rPr lang="es-CO" smtClean="0"/>
              <a:t>‹Nº›</a:t>
            </a:fld>
            <a:endParaRPr lang="es-CO"/>
          </a:p>
        </p:txBody>
      </p:sp>
    </p:spTree>
    <p:extLst>
      <p:ext uri="{BB962C8B-B14F-4D97-AF65-F5344CB8AC3E}">
        <p14:creationId xmlns:p14="http://schemas.microsoft.com/office/powerpoint/2010/main" val="239165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75D4100-38EA-472F-AD87-1DBE73F944B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64DBA95E-0A9E-422B-B558-3C226025232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D22CCB0-B9A3-46C3-BF00-8434C7D0CF15}"/>
              </a:ext>
            </a:extLst>
          </p:cNvPr>
          <p:cNvSpPr>
            <a:spLocks noGrp="1"/>
          </p:cNvSpPr>
          <p:nvPr>
            <p:ph type="dt" sz="half" idx="10"/>
          </p:nvPr>
        </p:nvSpPr>
        <p:spPr/>
        <p:txBody>
          <a:bodyPr/>
          <a:lstStyle/>
          <a:p>
            <a:fld id="{87E2A535-B2AD-417B-A1FF-8913BB504B4D}" type="datetimeFigureOut">
              <a:rPr lang="es-CO" smtClean="0"/>
              <a:t>14/10/2022</a:t>
            </a:fld>
            <a:endParaRPr lang="es-CO"/>
          </a:p>
        </p:txBody>
      </p:sp>
      <p:sp>
        <p:nvSpPr>
          <p:cNvPr id="5" name="Marcador de pie de página 4">
            <a:extLst>
              <a:ext uri="{FF2B5EF4-FFF2-40B4-BE49-F238E27FC236}">
                <a16:creationId xmlns:a16="http://schemas.microsoft.com/office/drawing/2014/main" id="{C9FE113D-5FC1-4F72-83D9-E20DD8F1FDB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94FD8C8-2570-40A4-9478-8C5CA4399D6D}"/>
              </a:ext>
            </a:extLst>
          </p:cNvPr>
          <p:cNvSpPr>
            <a:spLocks noGrp="1"/>
          </p:cNvSpPr>
          <p:nvPr>
            <p:ph type="sldNum" sz="quarter" idx="12"/>
          </p:nvPr>
        </p:nvSpPr>
        <p:spPr/>
        <p:txBody>
          <a:bodyPr/>
          <a:lstStyle/>
          <a:p>
            <a:fld id="{CFA59FAA-4DE8-4234-89F8-D954F6981ED9}" type="slidenum">
              <a:rPr lang="es-CO" smtClean="0"/>
              <a:t>‹Nº›</a:t>
            </a:fld>
            <a:endParaRPr lang="es-CO"/>
          </a:p>
        </p:txBody>
      </p:sp>
    </p:spTree>
    <p:extLst>
      <p:ext uri="{BB962C8B-B14F-4D97-AF65-F5344CB8AC3E}">
        <p14:creationId xmlns:p14="http://schemas.microsoft.com/office/powerpoint/2010/main" val="1000085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92DA8C-6552-41C3-8306-42C870E4A40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84E65C94-3660-4374-A20E-B58D8A368A6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3CF15F5-08F5-4ACE-94D4-CFA5C178AE36}"/>
              </a:ext>
            </a:extLst>
          </p:cNvPr>
          <p:cNvSpPr>
            <a:spLocks noGrp="1"/>
          </p:cNvSpPr>
          <p:nvPr>
            <p:ph type="dt" sz="half" idx="10"/>
          </p:nvPr>
        </p:nvSpPr>
        <p:spPr/>
        <p:txBody>
          <a:bodyPr/>
          <a:lstStyle/>
          <a:p>
            <a:fld id="{87E2A535-B2AD-417B-A1FF-8913BB504B4D}" type="datetimeFigureOut">
              <a:rPr lang="es-CO" smtClean="0"/>
              <a:t>14/10/2022</a:t>
            </a:fld>
            <a:endParaRPr lang="es-CO"/>
          </a:p>
        </p:txBody>
      </p:sp>
      <p:sp>
        <p:nvSpPr>
          <p:cNvPr id="5" name="Marcador de pie de página 4">
            <a:extLst>
              <a:ext uri="{FF2B5EF4-FFF2-40B4-BE49-F238E27FC236}">
                <a16:creationId xmlns:a16="http://schemas.microsoft.com/office/drawing/2014/main" id="{1A186750-75C9-4416-AE4E-1857AAACEDE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676AC87-22A8-449E-9329-2D00E3C379E5}"/>
              </a:ext>
            </a:extLst>
          </p:cNvPr>
          <p:cNvSpPr>
            <a:spLocks noGrp="1"/>
          </p:cNvSpPr>
          <p:nvPr>
            <p:ph type="sldNum" sz="quarter" idx="12"/>
          </p:nvPr>
        </p:nvSpPr>
        <p:spPr/>
        <p:txBody>
          <a:bodyPr/>
          <a:lstStyle/>
          <a:p>
            <a:fld id="{CFA59FAA-4DE8-4234-89F8-D954F6981ED9}" type="slidenum">
              <a:rPr lang="es-CO" smtClean="0"/>
              <a:t>‹Nº›</a:t>
            </a:fld>
            <a:endParaRPr lang="es-CO"/>
          </a:p>
        </p:txBody>
      </p:sp>
    </p:spTree>
    <p:extLst>
      <p:ext uri="{BB962C8B-B14F-4D97-AF65-F5344CB8AC3E}">
        <p14:creationId xmlns:p14="http://schemas.microsoft.com/office/powerpoint/2010/main" val="2545233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B39FCE-C242-4948-9569-7B11D369CA4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FE98A2D-0296-4813-B8D7-6A47802CEE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EF1D20A-09C1-40BB-906A-AD490082A235}"/>
              </a:ext>
            </a:extLst>
          </p:cNvPr>
          <p:cNvSpPr>
            <a:spLocks noGrp="1"/>
          </p:cNvSpPr>
          <p:nvPr>
            <p:ph type="dt" sz="half" idx="10"/>
          </p:nvPr>
        </p:nvSpPr>
        <p:spPr/>
        <p:txBody>
          <a:bodyPr/>
          <a:lstStyle/>
          <a:p>
            <a:fld id="{87E2A535-B2AD-417B-A1FF-8913BB504B4D}" type="datetimeFigureOut">
              <a:rPr lang="es-CO" smtClean="0"/>
              <a:t>14/10/2022</a:t>
            </a:fld>
            <a:endParaRPr lang="es-CO"/>
          </a:p>
        </p:txBody>
      </p:sp>
      <p:sp>
        <p:nvSpPr>
          <p:cNvPr id="5" name="Marcador de pie de página 4">
            <a:extLst>
              <a:ext uri="{FF2B5EF4-FFF2-40B4-BE49-F238E27FC236}">
                <a16:creationId xmlns:a16="http://schemas.microsoft.com/office/drawing/2014/main" id="{D051CEF9-C6AD-4AFD-8A8F-C9AC01841CC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5DC9FE1-F607-486F-B808-8046C5093079}"/>
              </a:ext>
            </a:extLst>
          </p:cNvPr>
          <p:cNvSpPr>
            <a:spLocks noGrp="1"/>
          </p:cNvSpPr>
          <p:nvPr>
            <p:ph type="sldNum" sz="quarter" idx="12"/>
          </p:nvPr>
        </p:nvSpPr>
        <p:spPr/>
        <p:txBody>
          <a:bodyPr/>
          <a:lstStyle/>
          <a:p>
            <a:fld id="{CFA59FAA-4DE8-4234-89F8-D954F6981ED9}" type="slidenum">
              <a:rPr lang="es-CO" smtClean="0"/>
              <a:t>‹Nº›</a:t>
            </a:fld>
            <a:endParaRPr lang="es-CO"/>
          </a:p>
        </p:txBody>
      </p:sp>
    </p:spTree>
    <p:extLst>
      <p:ext uri="{BB962C8B-B14F-4D97-AF65-F5344CB8AC3E}">
        <p14:creationId xmlns:p14="http://schemas.microsoft.com/office/powerpoint/2010/main" val="4216294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BC9BBD-9A07-4AB8-8EF8-EF429457771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29EE417-A39D-4E97-899D-0E72611B13D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E298A047-4172-4156-8620-426C4109131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56073362-ECFC-47CF-90D4-F21329C97EA9}"/>
              </a:ext>
            </a:extLst>
          </p:cNvPr>
          <p:cNvSpPr>
            <a:spLocks noGrp="1"/>
          </p:cNvSpPr>
          <p:nvPr>
            <p:ph type="dt" sz="half" idx="10"/>
          </p:nvPr>
        </p:nvSpPr>
        <p:spPr/>
        <p:txBody>
          <a:bodyPr/>
          <a:lstStyle/>
          <a:p>
            <a:fld id="{87E2A535-B2AD-417B-A1FF-8913BB504B4D}" type="datetimeFigureOut">
              <a:rPr lang="es-CO" smtClean="0"/>
              <a:t>14/10/2022</a:t>
            </a:fld>
            <a:endParaRPr lang="es-CO"/>
          </a:p>
        </p:txBody>
      </p:sp>
      <p:sp>
        <p:nvSpPr>
          <p:cNvPr id="6" name="Marcador de pie de página 5">
            <a:extLst>
              <a:ext uri="{FF2B5EF4-FFF2-40B4-BE49-F238E27FC236}">
                <a16:creationId xmlns:a16="http://schemas.microsoft.com/office/drawing/2014/main" id="{493E0B78-E2A9-4AFE-BED6-06BA744D926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E0DD607F-73B4-47AD-994C-AE7A5730591F}"/>
              </a:ext>
            </a:extLst>
          </p:cNvPr>
          <p:cNvSpPr>
            <a:spLocks noGrp="1"/>
          </p:cNvSpPr>
          <p:nvPr>
            <p:ph type="sldNum" sz="quarter" idx="12"/>
          </p:nvPr>
        </p:nvSpPr>
        <p:spPr/>
        <p:txBody>
          <a:bodyPr/>
          <a:lstStyle/>
          <a:p>
            <a:fld id="{CFA59FAA-4DE8-4234-89F8-D954F6981ED9}" type="slidenum">
              <a:rPr lang="es-CO" smtClean="0"/>
              <a:t>‹Nº›</a:t>
            </a:fld>
            <a:endParaRPr lang="es-CO"/>
          </a:p>
        </p:txBody>
      </p:sp>
    </p:spTree>
    <p:extLst>
      <p:ext uri="{BB962C8B-B14F-4D97-AF65-F5344CB8AC3E}">
        <p14:creationId xmlns:p14="http://schemas.microsoft.com/office/powerpoint/2010/main" val="6574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0356E0-17F8-464A-B54E-02D5445AD86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8C6529FC-3CBA-478A-A55D-CB2577E2A9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2692F3A-082A-448F-91B7-293D4305A49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1BEA7FFD-B0FC-4FDB-8F1E-806E90523C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AD520A0-F3FA-4511-9003-38D32795AD7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8A5D98A1-BEF9-4E73-941C-278C92C42FB9}"/>
              </a:ext>
            </a:extLst>
          </p:cNvPr>
          <p:cNvSpPr>
            <a:spLocks noGrp="1"/>
          </p:cNvSpPr>
          <p:nvPr>
            <p:ph type="dt" sz="half" idx="10"/>
          </p:nvPr>
        </p:nvSpPr>
        <p:spPr/>
        <p:txBody>
          <a:bodyPr/>
          <a:lstStyle/>
          <a:p>
            <a:fld id="{87E2A535-B2AD-417B-A1FF-8913BB504B4D}" type="datetimeFigureOut">
              <a:rPr lang="es-CO" smtClean="0"/>
              <a:t>14/10/2022</a:t>
            </a:fld>
            <a:endParaRPr lang="es-CO"/>
          </a:p>
        </p:txBody>
      </p:sp>
      <p:sp>
        <p:nvSpPr>
          <p:cNvPr id="8" name="Marcador de pie de página 7">
            <a:extLst>
              <a:ext uri="{FF2B5EF4-FFF2-40B4-BE49-F238E27FC236}">
                <a16:creationId xmlns:a16="http://schemas.microsoft.com/office/drawing/2014/main" id="{FB036AE7-A8A8-49D1-9415-5E3181577C05}"/>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31A7845B-6F2C-40C8-9ABC-E13AA1155121}"/>
              </a:ext>
            </a:extLst>
          </p:cNvPr>
          <p:cNvSpPr>
            <a:spLocks noGrp="1"/>
          </p:cNvSpPr>
          <p:nvPr>
            <p:ph type="sldNum" sz="quarter" idx="12"/>
          </p:nvPr>
        </p:nvSpPr>
        <p:spPr/>
        <p:txBody>
          <a:bodyPr/>
          <a:lstStyle/>
          <a:p>
            <a:fld id="{CFA59FAA-4DE8-4234-89F8-D954F6981ED9}" type="slidenum">
              <a:rPr lang="es-CO" smtClean="0"/>
              <a:t>‹Nº›</a:t>
            </a:fld>
            <a:endParaRPr lang="es-CO"/>
          </a:p>
        </p:txBody>
      </p:sp>
    </p:spTree>
    <p:extLst>
      <p:ext uri="{BB962C8B-B14F-4D97-AF65-F5344CB8AC3E}">
        <p14:creationId xmlns:p14="http://schemas.microsoft.com/office/powerpoint/2010/main" val="2320552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6AA545-83D9-4BF2-9940-2B3D8CD1E79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D489D35C-92F5-476D-A857-B3E5B3C552BF}"/>
              </a:ext>
            </a:extLst>
          </p:cNvPr>
          <p:cNvSpPr>
            <a:spLocks noGrp="1"/>
          </p:cNvSpPr>
          <p:nvPr>
            <p:ph type="dt" sz="half" idx="10"/>
          </p:nvPr>
        </p:nvSpPr>
        <p:spPr/>
        <p:txBody>
          <a:bodyPr/>
          <a:lstStyle/>
          <a:p>
            <a:fld id="{87E2A535-B2AD-417B-A1FF-8913BB504B4D}" type="datetimeFigureOut">
              <a:rPr lang="es-CO" smtClean="0"/>
              <a:t>14/10/2022</a:t>
            </a:fld>
            <a:endParaRPr lang="es-CO"/>
          </a:p>
        </p:txBody>
      </p:sp>
      <p:sp>
        <p:nvSpPr>
          <p:cNvPr id="4" name="Marcador de pie de página 3">
            <a:extLst>
              <a:ext uri="{FF2B5EF4-FFF2-40B4-BE49-F238E27FC236}">
                <a16:creationId xmlns:a16="http://schemas.microsoft.com/office/drawing/2014/main" id="{BE7097C1-7D34-48B6-9723-A0904B89A854}"/>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3DD24AC8-D9B0-46BC-9E0B-A145174D271A}"/>
              </a:ext>
            </a:extLst>
          </p:cNvPr>
          <p:cNvSpPr>
            <a:spLocks noGrp="1"/>
          </p:cNvSpPr>
          <p:nvPr>
            <p:ph type="sldNum" sz="quarter" idx="12"/>
          </p:nvPr>
        </p:nvSpPr>
        <p:spPr/>
        <p:txBody>
          <a:bodyPr/>
          <a:lstStyle/>
          <a:p>
            <a:fld id="{CFA59FAA-4DE8-4234-89F8-D954F6981ED9}" type="slidenum">
              <a:rPr lang="es-CO" smtClean="0"/>
              <a:t>‹Nº›</a:t>
            </a:fld>
            <a:endParaRPr lang="es-CO"/>
          </a:p>
        </p:txBody>
      </p:sp>
    </p:spTree>
    <p:extLst>
      <p:ext uri="{BB962C8B-B14F-4D97-AF65-F5344CB8AC3E}">
        <p14:creationId xmlns:p14="http://schemas.microsoft.com/office/powerpoint/2010/main" val="3388935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CA70B63-1C55-4908-811A-4438942E57ED}"/>
              </a:ext>
            </a:extLst>
          </p:cNvPr>
          <p:cNvSpPr>
            <a:spLocks noGrp="1"/>
          </p:cNvSpPr>
          <p:nvPr>
            <p:ph type="dt" sz="half" idx="10"/>
          </p:nvPr>
        </p:nvSpPr>
        <p:spPr/>
        <p:txBody>
          <a:bodyPr/>
          <a:lstStyle/>
          <a:p>
            <a:fld id="{87E2A535-B2AD-417B-A1FF-8913BB504B4D}" type="datetimeFigureOut">
              <a:rPr lang="es-CO" smtClean="0"/>
              <a:t>14/10/2022</a:t>
            </a:fld>
            <a:endParaRPr lang="es-CO"/>
          </a:p>
        </p:txBody>
      </p:sp>
      <p:sp>
        <p:nvSpPr>
          <p:cNvPr id="3" name="Marcador de pie de página 2">
            <a:extLst>
              <a:ext uri="{FF2B5EF4-FFF2-40B4-BE49-F238E27FC236}">
                <a16:creationId xmlns:a16="http://schemas.microsoft.com/office/drawing/2014/main" id="{9104007F-A581-4161-B499-F635520CB75F}"/>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3754D141-3137-4E7F-9405-6E24B783150C}"/>
              </a:ext>
            </a:extLst>
          </p:cNvPr>
          <p:cNvSpPr>
            <a:spLocks noGrp="1"/>
          </p:cNvSpPr>
          <p:nvPr>
            <p:ph type="sldNum" sz="quarter" idx="12"/>
          </p:nvPr>
        </p:nvSpPr>
        <p:spPr/>
        <p:txBody>
          <a:bodyPr/>
          <a:lstStyle/>
          <a:p>
            <a:fld id="{CFA59FAA-4DE8-4234-89F8-D954F6981ED9}" type="slidenum">
              <a:rPr lang="es-CO" smtClean="0"/>
              <a:t>‹Nº›</a:t>
            </a:fld>
            <a:endParaRPr lang="es-CO"/>
          </a:p>
        </p:txBody>
      </p:sp>
    </p:spTree>
    <p:extLst>
      <p:ext uri="{BB962C8B-B14F-4D97-AF65-F5344CB8AC3E}">
        <p14:creationId xmlns:p14="http://schemas.microsoft.com/office/powerpoint/2010/main" val="2004216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BD2900-62E0-42C7-A08D-67231AC88D1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CA66013-18F3-4326-B1EE-44E7AA3F07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0BE9DAA3-B1DD-41DB-8BE5-5A02BA6A3C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6BA303-F1F0-47EC-87A3-2165A77742D7}"/>
              </a:ext>
            </a:extLst>
          </p:cNvPr>
          <p:cNvSpPr>
            <a:spLocks noGrp="1"/>
          </p:cNvSpPr>
          <p:nvPr>
            <p:ph type="dt" sz="half" idx="10"/>
          </p:nvPr>
        </p:nvSpPr>
        <p:spPr/>
        <p:txBody>
          <a:bodyPr/>
          <a:lstStyle/>
          <a:p>
            <a:fld id="{87E2A535-B2AD-417B-A1FF-8913BB504B4D}" type="datetimeFigureOut">
              <a:rPr lang="es-CO" smtClean="0"/>
              <a:t>14/10/2022</a:t>
            </a:fld>
            <a:endParaRPr lang="es-CO"/>
          </a:p>
        </p:txBody>
      </p:sp>
      <p:sp>
        <p:nvSpPr>
          <p:cNvPr id="6" name="Marcador de pie de página 5">
            <a:extLst>
              <a:ext uri="{FF2B5EF4-FFF2-40B4-BE49-F238E27FC236}">
                <a16:creationId xmlns:a16="http://schemas.microsoft.com/office/drawing/2014/main" id="{B32FB442-F004-4237-9D1D-4C062A26EC63}"/>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4C86E4C-02B6-49C9-B360-6B6AE6B1B5D9}"/>
              </a:ext>
            </a:extLst>
          </p:cNvPr>
          <p:cNvSpPr>
            <a:spLocks noGrp="1"/>
          </p:cNvSpPr>
          <p:nvPr>
            <p:ph type="sldNum" sz="quarter" idx="12"/>
          </p:nvPr>
        </p:nvSpPr>
        <p:spPr/>
        <p:txBody>
          <a:bodyPr/>
          <a:lstStyle/>
          <a:p>
            <a:fld id="{CFA59FAA-4DE8-4234-89F8-D954F6981ED9}" type="slidenum">
              <a:rPr lang="es-CO" smtClean="0"/>
              <a:t>‹Nº›</a:t>
            </a:fld>
            <a:endParaRPr lang="es-CO"/>
          </a:p>
        </p:txBody>
      </p:sp>
    </p:spTree>
    <p:extLst>
      <p:ext uri="{BB962C8B-B14F-4D97-AF65-F5344CB8AC3E}">
        <p14:creationId xmlns:p14="http://schemas.microsoft.com/office/powerpoint/2010/main" val="1963061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B4D69F-E93D-4C09-92AF-6F21A393D8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AD241FD6-DB9C-4167-A463-6CB980C53D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24777974-0EDB-4A52-8B37-166B6CD3BC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00717EF-FBA6-4B94-92C8-B6789A491799}"/>
              </a:ext>
            </a:extLst>
          </p:cNvPr>
          <p:cNvSpPr>
            <a:spLocks noGrp="1"/>
          </p:cNvSpPr>
          <p:nvPr>
            <p:ph type="dt" sz="half" idx="10"/>
          </p:nvPr>
        </p:nvSpPr>
        <p:spPr/>
        <p:txBody>
          <a:bodyPr/>
          <a:lstStyle/>
          <a:p>
            <a:fld id="{87E2A535-B2AD-417B-A1FF-8913BB504B4D}" type="datetimeFigureOut">
              <a:rPr lang="es-CO" smtClean="0"/>
              <a:t>14/10/2022</a:t>
            </a:fld>
            <a:endParaRPr lang="es-CO"/>
          </a:p>
        </p:txBody>
      </p:sp>
      <p:sp>
        <p:nvSpPr>
          <p:cNvPr id="6" name="Marcador de pie de página 5">
            <a:extLst>
              <a:ext uri="{FF2B5EF4-FFF2-40B4-BE49-F238E27FC236}">
                <a16:creationId xmlns:a16="http://schemas.microsoft.com/office/drawing/2014/main" id="{E4222DF1-2EEC-4EC3-86AB-BF76A1A43D9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2F7FDEB-59AA-47A2-B901-8C9E0630CCC9}"/>
              </a:ext>
            </a:extLst>
          </p:cNvPr>
          <p:cNvSpPr>
            <a:spLocks noGrp="1"/>
          </p:cNvSpPr>
          <p:nvPr>
            <p:ph type="sldNum" sz="quarter" idx="12"/>
          </p:nvPr>
        </p:nvSpPr>
        <p:spPr/>
        <p:txBody>
          <a:bodyPr/>
          <a:lstStyle/>
          <a:p>
            <a:fld id="{CFA59FAA-4DE8-4234-89F8-D954F6981ED9}" type="slidenum">
              <a:rPr lang="es-CO" smtClean="0"/>
              <a:t>‹Nº›</a:t>
            </a:fld>
            <a:endParaRPr lang="es-CO"/>
          </a:p>
        </p:txBody>
      </p:sp>
    </p:spTree>
    <p:extLst>
      <p:ext uri="{BB962C8B-B14F-4D97-AF65-F5344CB8AC3E}">
        <p14:creationId xmlns:p14="http://schemas.microsoft.com/office/powerpoint/2010/main" val="851042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A1D5541-26BC-44B9-93DC-E42C52889C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CCF3971-61B4-46D8-A34A-FABE61CBCB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403AA6F-EA8C-4E8A-A56F-2EAF56C8D1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E2A535-B2AD-417B-A1FF-8913BB504B4D}" type="datetimeFigureOut">
              <a:rPr lang="es-CO" smtClean="0"/>
              <a:t>14/10/2022</a:t>
            </a:fld>
            <a:endParaRPr lang="es-CO"/>
          </a:p>
        </p:txBody>
      </p:sp>
      <p:sp>
        <p:nvSpPr>
          <p:cNvPr id="5" name="Marcador de pie de página 4">
            <a:extLst>
              <a:ext uri="{FF2B5EF4-FFF2-40B4-BE49-F238E27FC236}">
                <a16:creationId xmlns:a16="http://schemas.microsoft.com/office/drawing/2014/main" id="{1D47380D-FE76-4479-98ED-8D1F59139E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F07D6CF2-FC99-4F3F-99E9-999CE805E7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A59FAA-4DE8-4234-89F8-D954F6981ED9}" type="slidenum">
              <a:rPr lang="es-CO" smtClean="0"/>
              <a:t>‹Nº›</a:t>
            </a:fld>
            <a:endParaRPr lang="es-CO"/>
          </a:p>
        </p:txBody>
      </p:sp>
    </p:spTree>
    <p:extLst>
      <p:ext uri="{BB962C8B-B14F-4D97-AF65-F5344CB8AC3E}">
        <p14:creationId xmlns:p14="http://schemas.microsoft.com/office/powerpoint/2010/main" val="4235322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28085FC-98C1-417B-BA18-F16E3A1694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6286"/>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8846"/>
            <a:ext cx="12192000" cy="6859332"/>
          </a:xfrm>
          <a:prstGeom prst="rect">
            <a:avLst/>
          </a:prstGeom>
        </p:spPr>
      </p:pic>
      <p:sp>
        <p:nvSpPr>
          <p:cNvPr id="3" name="CuadroTexto 2"/>
          <p:cNvSpPr txBox="1"/>
          <p:nvPr/>
        </p:nvSpPr>
        <p:spPr>
          <a:xfrm>
            <a:off x="4297680" y="4165599"/>
            <a:ext cx="3971109" cy="800219"/>
          </a:xfrm>
          <a:prstGeom prst="rect">
            <a:avLst/>
          </a:prstGeom>
          <a:noFill/>
        </p:spPr>
        <p:txBody>
          <a:bodyPr wrap="square" rtlCol="0">
            <a:spAutoFit/>
          </a:bodyPr>
          <a:lstStyle/>
          <a:p>
            <a:r>
              <a:rPr lang="es-CO" sz="2800" dirty="0">
                <a:solidFill>
                  <a:schemeClr val="bg1"/>
                </a:solidFill>
                <a:latin typeface="Raleway Medium" panose="020B0603030101060003" pitchFamily="34" charset="0"/>
              </a:rPr>
              <a:t>OCTUBRE 05 DE 2022</a:t>
            </a:r>
            <a:endParaRPr lang="en-US" sz="2800" dirty="0">
              <a:solidFill>
                <a:schemeClr val="bg1"/>
              </a:solidFill>
              <a:latin typeface="Raleway Medium" panose="020B0603030101060003" pitchFamily="34" charset="0"/>
            </a:endParaRPr>
          </a:p>
          <a:p>
            <a:endParaRPr lang="en-US" dirty="0"/>
          </a:p>
        </p:txBody>
      </p:sp>
      <p:sp>
        <p:nvSpPr>
          <p:cNvPr id="2" name="Título 1">
            <a:extLst>
              <a:ext uri="{FF2B5EF4-FFF2-40B4-BE49-F238E27FC236}">
                <a16:creationId xmlns:a16="http://schemas.microsoft.com/office/drawing/2014/main" id="{4F940D8A-DFED-4B5B-8A94-9F4D45553DFC}"/>
              </a:ext>
            </a:extLst>
          </p:cNvPr>
          <p:cNvSpPr>
            <a:spLocks noGrp="1"/>
          </p:cNvSpPr>
          <p:nvPr>
            <p:ph type="ctrTitle"/>
          </p:nvPr>
        </p:nvSpPr>
        <p:spPr>
          <a:xfrm>
            <a:off x="751935" y="2176041"/>
            <a:ext cx="10688129" cy="1989558"/>
          </a:xfrm>
        </p:spPr>
        <p:txBody>
          <a:bodyPr>
            <a:noAutofit/>
          </a:bodyPr>
          <a:lstStyle/>
          <a:p>
            <a:r>
              <a:rPr lang="es-CO" sz="4400" dirty="0">
                <a:solidFill>
                  <a:schemeClr val="bg1"/>
                </a:solidFill>
                <a:latin typeface="Raleway Black" panose="020B0A03030101060003" pitchFamily="34" charset="0"/>
              </a:rPr>
              <a:t>Informe de Peticiones, Quejas, Reclamos, Sugerencias y Denuncias (PQRSD)</a:t>
            </a:r>
            <a:endParaRPr lang="en-US" sz="4400" dirty="0">
              <a:solidFill>
                <a:schemeClr val="bg1"/>
              </a:solidFill>
              <a:latin typeface="Raleway Black" panose="020B0A03030101060003" pitchFamily="34" charset="0"/>
            </a:endParaRPr>
          </a:p>
        </p:txBody>
      </p:sp>
    </p:spTree>
    <p:extLst>
      <p:ext uri="{BB962C8B-B14F-4D97-AF65-F5344CB8AC3E}">
        <p14:creationId xmlns:p14="http://schemas.microsoft.com/office/powerpoint/2010/main" val="4169780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2123562" y="408225"/>
            <a:ext cx="9580758" cy="954107"/>
          </a:xfrm>
          <a:prstGeom prst="rect">
            <a:avLst/>
          </a:prstGeom>
          <a:noFill/>
        </p:spPr>
        <p:txBody>
          <a:bodyPr wrap="square" rtlCol="0">
            <a:spAutoFit/>
          </a:bodyPr>
          <a:lstStyle/>
          <a:p>
            <a:pPr algn="ctr"/>
            <a:r>
              <a:rPr lang="es-CO" sz="2800" dirty="0">
                <a:solidFill>
                  <a:srgbClr val="3CBB2D"/>
                </a:solidFill>
                <a:latin typeface="Raleway Black" panose="020B0A03030101060003" pitchFamily="34" charset="0"/>
              </a:rPr>
              <a:t>Consolidado PQRSD Con Respuesta Y Sin Respuesta enero a septiembre de 2022</a:t>
            </a: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1064" y="2342147"/>
            <a:ext cx="4107628" cy="4107628"/>
          </a:xfrm>
          <a:prstGeom prst="rect">
            <a:avLst/>
          </a:prstGeom>
        </p:spPr>
      </p:pic>
      <p:sp>
        <p:nvSpPr>
          <p:cNvPr id="2" name="Rectángulo 1"/>
          <p:cNvSpPr/>
          <p:nvPr/>
        </p:nvSpPr>
        <p:spPr>
          <a:xfrm>
            <a:off x="143692" y="5146765"/>
            <a:ext cx="1188720" cy="8066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graphicFrame>
        <p:nvGraphicFramePr>
          <p:cNvPr id="6" name="Gráfico 5">
            <a:extLst>
              <a:ext uri="{FF2B5EF4-FFF2-40B4-BE49-F238E27FC236}">
                <a16:creationId xmlns:a16="http://schemas.microsoft.com/office/drawing/2014/main" id="{F1368236-A5A8-B925-70FB-312E30A48352}"/>
              </a:ext>
            </a:extLst>
          </p:cNvPr>
          <p:cNvGraphicFramePr>
            <a:graphicFrameLocks/>
          </p:cNvGraphicFramePr>
          <p:nvPr>
            <p:extLst>
              <p:ext uri="{D42A27DB-BD31-4B8C-83A1-F6EECF244321}">
                <p14:modId xmlns:p14="http://schemas.microsoft.com/office/powerpoint/2010/main" val="1761690725"/>
              </p:ext>
            </p:extLst>
          </p:nvPr>
        </p:nvGraphicFramePr>
        <p:xfrm>
          <a:off x="0" y="1362331"/>
          <a:ext cx="9418320" cy="50874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3140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718CB8A-9063-7802-2E95-415872D0CF11}"/>
              </a:ext>
            </a:extLst>
          </p:cNvPr>
          <p:cNvSpPr txBox="1"/>
          <p:nvPr/>
        </p:nvSpPr>
        <p:spPr>
          <a:xfrm>
            <a:off x="182881" y="657095"/>
            <a:ext cx="11678194" cy="2007473"/>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lang="es-CO" altLang="es-CO" sz="1700" dirty="0">
                <a:solidFill>
                  <a:srgbClr val="00B334"/>
                </a:solidFill>
                <a:latin typeface="Raleway Medium" panose="020B0603030101060003" pitchFamily="34" charset="0"/>
              </a:rPr>
              <a:t>Dando cumplimiento a lo requerido en el anexo técnico 2 de la Resolución 1519 de 2020 expedida por el  MINTIC en el ítem 4.10, me permito remitir el informe del periodo comprendido de enero a septiembre de la vigencia 2022 respecto a las solicitudes radicadas en la oficina de atención al cliente pero que por la naturaleza de la petición no corresponde a la CRQ conocer, siendo que esta acción garantiza que se de trámite de manera oportuna a la petición y se corra traslado por competencia a la autoridad competente ( Ley 1755 de 2015 articulo 21). </a:t>
            </a:r>
          </a:p>
        </p:txBody>
      </p:sp>
      <p:graphicFrame>
        <p:nvGraphicFramePr>
          <p:cNvPr id="4" name="Tabla 3">
            <a:extLst>
              <a:ext uri="{FF2B5EF4-FFF2-40B4-BE49-F238E27FC236}">
                <a16:creationId xmlns:a16="http://schemas.microsoft.com/office/drawing/2014/main" id="{2BEF238D-91BA-414D-6D61-369BD98926EC}"/>
              </a:ext>
            </a:extLst>
          </p:cNvPr>
          <p:cNvGraphicFramePr>
            <a:graphicFrameLocks noGrp="1"/>
          </p:cNvGraphicFramePr>
          <p:nvPr>
            <p:extLst>
              <p:ext uri="{D42A27DB-BD31-4B8C-83A1-F6EECF244321}">
                <p14:modId xmlns:p14="http://schemas.microsoft.com/office/powerpoint/2010/main" val="2022785448"/>
              </p:ext>
            </p:extLst>
          </p:nvPr>
        </p:nvGraphicFramePr>
        <p:xfrm>
          <a:off x="3372736" y="3072600"/>
          <a:ext cx="8240144" cy="3053880"/>
        </p:xfrm>
        <a:graphic>
          <a:graphicData uri="http://schemas.openxmlformats.org/drawingml/2006/table">
            <a:tbl>
              <a:tblPr firstRow="1" firstCol="1" bandRow="1">
                <a:tableStyleId>{93296810-A885-4BE3-A3E7-6D5BEEA58F35}</a:tableStyleId>
              </a:tblPr>
              <a:tblGrid>
                <a:gridCol w="1449085">
                  <a:extLst>
                    <a:ext uri="{9D8B030D-6E8A-4147-A177-3AD203B41FA5}">
                      <a16:colId xmlns:a16="http://schemas.microsoft.com/office/drawing/2014/main" val="425460168"/>
                    </a:ext>
                  </a:extLst>
                </a:gridCol>
                <a:gridCol w="1460836">
                  <a:extLst>
                    <a:ext uri="{9D8B030D-6E8A-4147-A177-3AD203B41FA5}">
                      <a16:colId xmlns:a16="http://schemas.microsoft.com/office/drawing/2014/main" val="2532183161"/>
                    </a:ext>
                  </a:extLst>
                </a:gridCol>
                <a:gridCol w="2867460">
                  <a:extLst>
                    <a:ext uri="{9D8B030D-6E8A-4147-A177-3AD203B41FA5}">
                      <a16:colId xmlns:a16="http://schemas.microsoft.com/office/drawing/2014/main" val="693757076"/>
                    </a:ext>
                  </a:extLst>
                </a:gridCol>
                <a:gridCol w="2462763">
                  <a:extLst>
                    <a:ext uri="{9D8B030D-6E8A-4147-A177-3AD203B41FA5}">
                      <a16:colId xmlns:a16="http://schemas.microsoft.com/office/drawing/2014/main" val="409906651"/>
                    </a:ext>
                  </a:extLst>
                </a:gridCol>
              </a:tblGrid>
              <a:tr h="1138938">
                <a:tc gridSpan="2">
                  <a:txBody>
                    <a:bodyPr/>
                    <a:lstStyle/>
                    <a:p>
                      <a:pPr algn="ctr">
                        <a:lnSpc>
                          <a:spcPct val="107000"/>
                        </a:lnSpc>
                        <a:spcAft>
                          <a:spcPts val="800"/>
                        </a:spcAft>
                      </a:pPr>
                      <a:r>
                        <a:rPr lang="es-CO" sz="1800" dirty="0">
                          <a:effectLst>
                            <a:outerShdw blurRad="38100" dist="38100" dir="2700000" algn="tl">
                              <a:srgbClr val="000000">
                                <a:alpha val="43137"/>
                              </a:srgbClr>
                            </a:outerShdw>
                          </a:effectLst>
                        </a:rPr>
                        <a:t>NÚMERO DE SOLICITUDES RECIBIDAS</a:t>
                      </a:r>
                      <a:endParaRPr lang="es-CO" sz="1800" b="1" dirty="0">
                        <a:solidFill>
                          <a:schemeClr val="tx1"/>
                        </a:solidFill>
                        <a:effectLst>
                          <a:outerShdw blurRad="38100" dist="38100" dir="2700000" algn="tl">
                            <a:srgbClr val="000000">
                              <a:alpha val="43137"/>
                            </a:srgbClr>
                          </a:outerShdw>
                        </a:effectLst>
                        <a:latin typeface="Raleway Medium" panose="020B0603030101060003"/>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CO"/>
                    </a:p>
                  </a:txBody>
                  <a:tcPr/>
                </a:tc>
                <a:tc>
                  <a:txBody>
                    <a:bodyPr/>
                    <a:lstStyle/>
                    <a:p>
                      <a:pPr algn="ctr">
                        <a:lnSpc>
                          <a:spcPct val="107000"/>
                        </a:lnSpc>
                        <a:spcAft>
                          <a:spcPts val="800"/>
                        </a:spcAft>
                      </a:pPr>
                      <a:r>
                        <a:rPr lang="es-CO" sz="1800" dirty="0">
                          <a:effectLst>
                            <a:outerShdw blurRad="38100" dist="38100" dir="2700000" algn="tl">
                              <a:srgbClr val="000000">
                                <a:alpha val="43137"/>
                              </a:srgbClr>
                            </a:outerShdw>
                          </a:effectLst>
                        </a:rPr>
                        <a:t>NÚMERO DE SOLICITUDES QUE FUERON TRASLADADAS </a:t>
                      </a:r>
                      <a:endParaRPr lang="es-CO" sz="1800" b="1" dirty="0">
                        <a:solidFill>
                          <a:schemeClr val="tx1"/>
                        </a:solidFill>
                        <a:effectLst>
                          <a:outerShdw blurRad="38100" dist="38100" dir="2700000" algn="tl">
                            <a:srgbClr val="000000">
                              <a:alpha val="43137"/>
                            </a:srgbClr>
                          </a:outerShdw>
                        </a:effectLst>
                        <a:latin typeface="Raleway Medium" panose="020B0603030101060003"/>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1800" dirty="0">
                          <a:effectLst>
                            <a:outerShdw blurRad="38100" dist="38100" dir="2700000" algn="tl">
                              <a:srgbClr val="000000">
                                <a:alpha val="43137"/>
                              </a:srgbClr>
                            </a:outerShdw>
                          </a:effectLst>
                        </a:rPr>
                        <a:t>TIEMPO DE RESPUESTA</a:t>
                      </a:r>
                      <a:endParaRPr lang="es-CO" sz="1800" b="1" dirty="0">
                        <a:solidFill>
                          <a:schemeClr val="tx1"/>
                        </a:solidFill>
                        <a:effectLst>
                          <a:outerShdw blurRad="38100" dist="38100" dir="2700000" algn="tl">
                            <a:srgbClr val="000000">
                              <a:alpha val="43137"/>
                            </a:srgbClr>
                          </a:outerShdw>
                        </a:effectLst>
                        <a:latin typeface="Raleway Medium" panose="020B0603030101060003"/>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73563802"/>
                  </a:ext>
                </a:extLst>
              </a:tr>
              <a:tr h="935868">
                <a:tc>
                  <a:txBody>
                    <a:bodyPr/>
                    <a:lstStyle/>
                    <a:p>
                      <a:pPr algn="just">
                        <a:lnSpc>
                          <a:spcPct val="107000"/>
                        </a:lnSpc>
                        <a:spcAft>
                          <a:spcPts val="800"/>
                        </a:spcAft>
                      </a:pPr>
                      <a:r>
                        <a:rPr lang="es-CO" sz="1800" dirty="0">
                          <a:effectLst/>
                        </a:rPr>
                        <a:t>PQRS</a:t>
                      </a:r>
                      <a:endParaRPr lang="es-CO" sz="1800" b="0" dirty="0">
                        <a:solidFill>
                          <a:schemeClr val="tx1"/>
                        </a:solidFill>
                        <a:effectLst/>
                        <a:latin typeface="Raleway Medium" panose="020B0603030101060003"/>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MX" sz="1600" dirty="0">
                          <a:effectLst/>
                        </a:rPr>
                        <a:t>71</a:t>
                      </a:r>
                      <a:endParaRPr lang="es-CO" sz="1600" b="0" dirty="0">
                        <a:solidFill>
                          <a:schemeClr val="tx1"/>
                        </a:solidFill>
                        <a:effectLst/>
                        <a:latin typeface="Raleway Medium" panose="020B0603030101060003"/>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rowSpan="2">
                  <a:txBody>
                    <a:bodyPr/>
                    <a:lstStyle/>
                    <a:p>
                      <a:pPr algn="ctr">
                        <a:lnSpc>
                          <a:spcPct val="107000"/>
                        </a:lnSpc>
                        <a:spcAft>
                          <a:spcPts val="800"/>
                        </a:spcAft>
                      </a:pPr>
                      <a:r>
                        <a:rPr lang="es-CO" sz="1600" dirty="0">
                          <a:effectLst/>
                        </a:rPr>
                        <a:t>86</a:t>
                      </a:r>
                      <a:endParaRPr lang="es-CO" sz="1600" b="0" dirty="0">
                        <a:solidFill>
                          <a:schemeClr val="tx1"/>
                        </a:solidFill>
                        <a:effectLst/>
                        <a:latin typeface="Raleway Medium" panose="020B0603030101060003"/>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rowSpan="2">
                  <a:txBody>
                    <a:bodyPr/>
                    <a:lstStyle/>
                    <a:p>
                      <a:pPr algn="ctr">
                        <a:lnSpc>
                          <a:spcPct val="107000"/>
                        </a:lnSpc>
                        <a:spcAft>
                          <a:spcPts val="800"/>
                        </a:spcAft>
                      </a:pPr>
                      <a:r>
                        <a:rPr lang="es-CO" sz="1600" dirty="0">
                          <a:effectLst/>
                        </a:rPr>
                        <a:t>5 DÍAS HABILES ( Ley 1755 de 2015, articulo 21)</a:t>
                      </a:r>
                    </a:p>
                    <a:p>
                      <a:pPr algn="ctr">
                        <a:lnSpc>
                          <a:spcPct val="107000"/>
                        </a:lnSpc>
                        <a:spcAft>
                          <a:spcPts val="800"/>
                        </a:spcAft>
                      </a:pPr>
                      <a:r>
                        <a:rPr lang="es-CO" sz="1600" kern="1200" dirty="0">
                          <a:effectLst/>
                        </a:rPr>
                        <a:t>15 DÍAS HABILES (Ley 1755 de 2015, articulo 21) ( PQRSD)</a:t>
                      </a:r>
                      <a:endParaRPr lang="es-CO" sz="1600" b="0" dirty="0">
                        <a:solidFill>
                          <a:schemeClr val="tx1"/>
                        </a:solidFill>
                        <a:effectLst/>
                        <a:latin typeface="Raleway Medium" panose="020B0603030101060003"/>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3390177223"/>
                  </a:ext>
                </a:extLst>
              </a:tr>
              <a:tr h="979074">
                <a:tc>
                  <a:txBody>
                    <a:bodyPr/>
                    <a:lstStyle/>
                    <a:p>
                      <a:pPr algn="just">
                        <a:lnSpc>
                          <a:spcPct val="107000"/>
                        </a:lnSpc>
                        <a:spcAft>
                          <a:spcPts val="800"/>
                        </a:spcAft>
                      </a:pPr>
                      <a:r>
                        <a:rPr lang="es-CO" sz="1800" dirty="0">
                          <a:effectLst/>
                        </a:rPr>
                        <a:t>DENUNCIAS </a:t>
                      </a:r>
                      <a:endParaRPr lang="es-CO" sz="1800" b="0" dirty="0">
                        <a:solidFill>
                          <a:schemeClr val="tx1"/>
                        </a:solidFill>
                        <a:effectLst/>
                        <a:latin typeface="Raleway Medium" panose="020B0603030101060003"/>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1600" dirty="0">
                          <a:effectLst/>
                        </a:rPr>
                        <a:t>35</a:t>
                      </a:r>
                      <a:endParaRPr lang="es-CO" sz="1600" b="0" dirty="0">
                        <a:solidFill>
                          <a:schemeClr val="tx1"/>
                        </a:solidFill>
                        <a:effectLst/>
                        <a:latin typeface="Raleway Medium" panose="020B0603030101060003"/>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423424118"/>
                  </a:ext>
                </a:extLst>
              </a:tr>
            </a:tbl>
          </a:graphicData>
        </a:graphic>
      </p:graphicFrame>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47812" y="2416629"/>
            <a:ext cx="4302409" cy="4271555"/>
          </a:xfrm>
          <a:prstGeom prst="rect">
            <a:avLst/>
          </a:prstGeom>
        </p:spPr>
      </p:pic>
    </p:spTree>
    <p:extLst>
      <p:ext uri="{BB962C8B-B14F-4D97-AF65-F5344CB8AC3E}">
        <p14:creationId xmlns:p14="http://schemas.microsoft.com/office/powerpoint/2010/main" val="1716225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2781260" y="338117"/>
            <a:ext cx="8080930" cy="523220"/>
          </a:xfrm>
          <a:prstGeom prst="rect">
            <a:avLst/>
          </a:prstGeom>
          <a:noFill/>
        </p:spPr>
        <p:txBody>
          <a:bodyPr wrap="none" rtlCol="0">
            <a:spAutoFit/>
          </a:bodyPr>
          <a:lstStyle/>
          <a:p>
            <a:pPr algn="ctr"/>
            <a:r>
              <a:rPr lang="es-CO" sz="2800" dirty="0">
                <a:solidFill>
                  <a:srgbClr val="3CBB2D"/>
                </a:solidFill>
                <a:latin typeface="Raleway Black" panose="020B0A03030101060003" pitchFamily="34" charset="0"/>
              </a:rPr>
              <a:t>Promedio Días De Respuesta Por Dependencia</a:t>
            </a: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45435" y="2207623"/>
            <a:ext cx="3523765" cy="4459875"/>
          </a:xfrm>
          <a:prstGeom prst="rect">
            <a:avLst/>
          </a:prstGeom>
        </p:spPr>
      </p:pic>
      <p:graphicFrame>
        <p:nvGraphicFramePr>
          <p:cNvPr id="6" name="Gráfico 5">
            <a:extLst>
              <a:ext uri="{FF2B5EF4-FFF2-40B4-BE49-F238E27FC236}">
                <a16:creationId xmlns:a16="http://schemas.microsoft.com/office/drawing/2014/main" id="{9DF66EB7-A11F-3698-AD1F-513A017B3944}"/>
              </a:ext>
            </a:extLst>
          </p:cNvPr>
          <p:cNvGraphicFramePr>
            <a:graphicFrameLocks/>
          </p:cNvGraphicFramePr>
          <p:nvPr>
            <p:extLst>
              <p:ext uri="{D42A27DB-BD31-4B8C-83A1-F6EECF244321}">
                <p14:modId xmlns:p14="http://schemas.microsoft.com/office/powerpoint/2010/main" val="3384104637"/>
              </p:ext>
            </p:extLst>
          </p:nvPr>
        </p:nvGraphicFramePr>
        <p:xfrm>
          <a:off x="1363835" y="861337"/>
          <a:ext cx="10667056" cy="54218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23879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224591" y="817464"/>
            <a:ext cx="10447764" cy="5324535"/>
          </a:xfrm>
          <a:prstGeom prst="rect">
            <a:avLst/>
          </a:prstGeom>
          <a:noFill/>
        </p:spPr>
        <p:txBody>
          <a:bodyPr wrap="square" rtlCol="0">
            <a:spAutoFit/>
          </a:bodyPr>
          <a:lstStyle/>
          <a:p>
            <a:pPr marL="342900" indent="-342900" algn="just">
              <a:buBlip>
                <a:blip r:embed="rId2"/>
              </a:buBlip>
            </a:pPr>
            <a:r>
              <a:rPr lang="es-CO" sz="2000" dirty="0">
                <a:solidFill>
                  <a:srgbClr val="00B334"/>
                </a:solidFill>
                <a:latin typeface="Raleway Medium" panose="020B0603030101060003" pitchFamily="34" charset="0"/>
              </a:rPr>
              <a:t>Durante el periodo de enero a septiembre del 2022 la Corporación Autónoma Regional del Quindío recibió un total de 4.938 PQRSD. Marzo fue el mes en el cual se recibieron más PQRSD con un total de 727. En cuanto a los entes gubernamentales y de control la Procuraduría y las Alcaldías son las entidades que más radicaron PQRSD, con un total de 440, siendo la Alcaldía de Calarcá la que más radica con 84 PQRSD.</a:t>
            </a:r>
            <a:endParaRPr lang="es-CO" sz="2000" dirty="0">
              <a:solidFill>
                <a:srgbClr val="FF0000"/>
              </a:solidFill>
              <a:latin typeface="Raleway Medium" panose="020B0603030101060003" pitchFamily="34" charset="0"/>
            </a:endParaRPr>
          </a:p>
          <a:p>
            <a:pPr algn="just"/>
            <a:endParaRPr lang="es-CO" sz="2000" dirty="0">
              <a:solidFill>
                <a:srgbClr val="00B334"/>
              </a:solidFill>
              <a:latin typeface="Raleway Medium" panose="020B0603030101060003" pitchFamily="34" charset="0"/>
            </a:endParaRPr>
          </a:p>
          <a:p>
            <a:pPr marL="342900" indent="-342900" algn="just">
              <a:buBlip>
                <a:blip r:embed="rId2"/>
              </a:buBlip>
            </a:pPr>
            <a:r>
              <a:rPr lang="es-CO" sz="2000" dirty="0">
                <a:solidFill>
                  <a:srgbClr val="00B334"/>
                </a:solidFill>
                <a:latin typeface="Raleway Medium" panose="020B0603030101060003" pitchFamily="34" charset="0"/>
              </a:rPr>
              <a:t>A partir del análisis realizado se identifica que de las 4.938 PQRSD recibidas,  la Subdirección de Regulación y Control (SRYC) continua siendo la  dependencia con mas PQRSD radicadas en la corporación con un total de 3.138 correspondientes al 63,55% de todas las PQRSD radicadas durante el periodo, y un tiempo de respuesta de 11 días. </a:t>
            </a:r>
          </a:p>
          <a:p>
            <a:pPr algn="just"/>
            <a:endParaRPr lang="es-CO" sz="2000" dirty="0">
              <a:solidFill>
                <a:srgbClr val="00B334"/>
              </a:solidFill>
              <a:latin typeface="Raleway Medium" panose="020B0603030101060003" pitchFamily="34" charset="0"/>
            </a:endParaRPr>
          </a:p>
          <a:p>
            <a:pPr marL="342900" indent="-342900" algn="just">
              <a:buBlip>
                <a:blip r:embed="rId2"/>
              </a:buBlip>
            </a:pPr>
            <a:r>
              <a:rPr lang="es-CO" sz="2000" dirty="0">
                <a:solidFill>
                  <a:srgbClr val="00B334"/>
                </a:solidFill>
                <a:latin typeface="Raleway Medium" panose="020B0603030101060003" pitchFamily="34" charset="0"/>
              </a:rPr>
              <a:t>El tiempo promedio de respuesta de las PQRSD que ingresaron a la Corporación Autónoma Regional del Quindío durante el periodo de enero a septiembre del 2022 fue de 8 días.</a:t>
            </a:r>
          </a:p>
          <a:p>
            <a:pPr marL="342900" indent="-342900" algn="just">
              <a:buBlip>
                <a:blip r:embed="rId2"/>
              </a:buBlip>
            </a:pPr>
            <a:endParaRPr lang="es-CO" sz="2000" dirty="0">
              <a:solidFill>
                <a:srgbClr val="00B334"/>
              </a:solidFill>
              <a:latin typeface="Raleway Medium" panose="020B0603030101060003" pitchFamily="34" charset="0"/>
            </a:endParaRPr>
          </a:p>
        </p:txBody>
      </p:sp>
      <p:pic>
        <p:nvPicPr>
          <p:cNvPr id="7" name="Imagen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942559" y="3882189"/>
            <a:ext cx="2567586" cy="2567586"/>
          </a:xfrm>
          <a:prstGeom prst="rect">
            <a:avLst/>
          </a:prstGeom>
        </p:spPr>
      </p:pic>
    </p:spTree>
    <p:extLst>
      <p:ext uri="{BB962C8B-B14F-4D97-AF65-F5344CB8AC3E}">
        <p14:creationId xmlns:p14="http://schemas.microsoft.com/office/powerpoint/2010/main" val="2472630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224591" y="817464"/>
            <a:ext cx="10839650" cy="4401205"/>
          </a:xfrm>
          <a:prstGeom prst="rect">
            <a:avLst/>
          </a:prstGeom>
          <a:noFill/>
        </p:spPr>
        <p:txBody>
          <a:bodyPr wrap="square" rtlCol="0">
            <a:spAutoFit/>
          </a:bodyPr>
          <a:lstStyle/>
          <a:p>
            <a:pPr marL="342900" indent="-342900" algn="just">
              <a:buBlip>
                <a:blip r:embed="rId2"/>
              </a:buBlip>
            </a:pPr>
            <a:r>
              <a:rPr lang="es-CO" sz="2000" dirty="0">
                <a:solidFill>
                  <a:srgbClr val="00B334"/>
                </a:solidFill>
                <a:latin typeface="Raleway Medium" panose="020B0603030101060003" pitchFamily="34" charset="0"/>
              </a:rPr>
              <a:t>Durante el periodo de enero a septiembre del 2022 la Corporación Autónoma Regional del Quindío (CRQ) recibió un total de 428 solicitudes de información.</a:t>
            </a:r>
          </a:p>
          <a:p>
            <a:pPr algn="just"/>
            <a:endParaRPr lang="es-CO" sz="2000" dirty="0">
              <a:solidFill>
                <a:srgbClr val="00B334"/>
              </a:solidFill>
              <a:latin typeface="Raleway Medium" panose="020B0603030101060003" pitchFamily="34" charset="0"/>
            </a:endParaRPr>
          </a:p>
          <a:p>
            <a:pPr marL="342900" indent="-342900" algn="just">
              <a:buBlip>
                <a:blip r:embed="rId2"/>
              </a:buBlip>
            </a:pPr>
            <a:r>
              <a:rPr lang="es-CO" sz="2000" dirty="0">
                <a:solidFill>
                  <a:srgbClr val="00B334"/>
                </a:solidFill>
                <a:latin typeface="Raleway Medium" panose="020B0603030101060003" pitchFamily="34" charset="0"/>
              </a:rPr>
              <a:t>En cuanto al total de denuncias el 46% fueron atendidas de manera inmediata por la URIA.</a:t>
            </a:r>
          </a:p>
          <a:p>
            <a:pPr marL="342900" indent="-342900" algn="just">
              <a:buBlip>
                <a:blip r:embed="rId2"/>
              </a:buBlip>
            </a:pPr>
            <a:endParaRPr lang="es-CO" sz="2000" dirty="0">
              <a:solidFill>
                <a:srgbClr val="00B334"/>
              </a:solidFill>
              <a:latin typeface="Raleway Medium" panose="020B0603030101060003" pitchFamily="34" charset="0"/>
            </a:endParaRPr>
          </a:p>
          <a:p>
            <a:pPr marL="342900" indent="-342900" algn="just">
              <a:buBlip>
                <a:blip r:embed="rId2"/>
              </a:buBlip>
            </a:pPr>
            <a:r>
              <a:rPr lang="es-CO" sz="2000" dirty="0">
                <a:solidFill>
                  <a:srgbClr val="00B334"/>
                </a:solidFill>
                <a:latin typeface="Raleway Medium" panose="020B0603030101060003" pitchFamily="34" charset="0"/>
              </a:rPr>
              <a:t>Recomendación: Todas las dependencias de la Corporación son las responsables de hacer seguimiento y control a las PQRSD radicadas a su dependencia, se recomienda mantener actualizada al área de servicio al ciudadano de todas las novedades que se presenten durante el proceso, con el fin de garantizar poder contar con la información actualizada y un cierre oportuno. </a:t>
            </a:r>
          </a:p>
          <a:p>
            <a:pPr marL="342900" indent="-342900" algn="just">
              <a:buBlip>
                <a:blip r:embed="rId2"/>
              </a:buBlip>
            </a:pPr>
            <a:endParaRPr lang="es-CO" sz="2000" dirty="0">
              <a:solidFill>
                <a:srgbClr val="00B334"/>
              </a:solidFill>
              <a:latin typeface="Raleway Medium" panose="020B0603030101060003" pitchFamily="34" charset="0"/>
            </a:endParaRPr>
          </a:p>
          <a:p>
            <a:pPr algn="just"/>
            <a:endParaRPr lang="es-CO" sz="2000" dirty="0">
              <a:solidFill>
                <a:srgbClr val="00B334"/>
              </a:solidFill>
              <a:latin typeface="Raleway Medium" panose="020B0603030101060003" pitchFamily="34" charset="0"/>
            </a:endParaRPr>
          </a:p>
          <a:p>
            <a:pPr algn="just"/>
            <a:endParaRPr lang="es-CO" sz="2000" dirty="0">
              <a:solidFill>
                <a:srgbClr val="00B334"/>
              </a:solidFill>
              <a:latin typeface="Raleway Medium" panose="020B0603030101060003" pitchFamily="34" charset="0"/>
            </a:endParaRPr>
          </a:p>
        </p:txBody>
      </p:sp>
      <p:pic>
        <p:nvPicPr>
          <p:cNvPr id="7" name="Imagen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942559" y="3882189"/>
            <a:ext cx="2567586" cy="2567586"/>
          </a:xfrm>
          <a:prstGeom prst="rect">
            <a:avLst/>
          </a:prstGeom>
        </p:spPr>
      </p:pic>
    </p:spTree>
    <p:extLst>
      <p:ext uri="{BB962C8B-B14F-4D97-AF65-F5344CB8AC3E}">
        <p14:creationId xmlns:p14="http://schemas.microsoft.com/office/powerpoint/2010/main" val="3858712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rotWithShape="1">
          <a:blip r:embed="rId2">
            <a:extLst>
              <a:ext uri="{28A0092B-C50C-407E-A947-70E740481C1C}">
                <a14:useLocalDpi xmlns:a14="http://schemas.microsoft.com/office/drawing/2010/main" val="0"/>
              </a:ext>
            </a:extLst>
          </a:blip>
          <a:srcRect l="2665" t="2481" b="5048"/>
          <a:stretch/>
        </p:blipFill>
        <p:spPr>
          <a:xfrm>
            <a:off x="1149532" y="744582"/>
            <a:ext cx="10240320" cy="5473337"/>
          </a:xfrm>
          <a:prstGeom prst="rect">
            <a:avLst/>
          </a:prstGeom>
        </p:spPr>
      </p:pic>
      <p:sp>
        <p:nvSpPr>
          <p:cNvPr id="2" name="Rectángulo 1"/>
          <p:cNvSpPr/>
          <p:nvPr/>
        </p:nvSpPr>
        <p:spPr>
          <a:xfrm>
            <a:off x="1986792" y="1077142"/>
            <a:ext cx="1582484" cy="369332"/>
          </a:xfrm>
          <a:prstGeom prst="rect">
            <a:avLst/>
          </a:prstGeom>
          <a:noFill/>
        </p:spPr>
        <p:txBody>
          <a:bodyPr wrap="none" lIns="91440" tIns="45720" rIns="91440" bIns="45720">
            <a:spAutoFit/>
          </a:bodyPr>
          <a:lstStyle/>
          <a:p>
            <a:pPr algn="ctr"/>
            <a:r>
              <a:rPr lang="es-ES" b="1" cap="none" spc="0" dirty="0">
                <a:ln w="0"/>
                <a:solidFill>
                  <a:schemeClr val="tx1"/>
                </a:solidFill>
                <a:latin typeface="Raleway Medium"/>
              </a:rPr>
              <a:t>Introducción</a:t>
            </a:r>
          </a:p>
        </p:txBody>
      </p:sp>
      <p:sp>
        <p:nvSpPr>
          <p:cNvPr id="4" name="Rectángulo 3"/>
          <p:cNvSpPr/>
          <p:nvPr/>
        </p:nvSpPr>
        <p:spPr>
          <a:xfrm>
            <a:off x="1983743" y="2119549"/>
            <a:ext cx="2199640" cy="553998"/>
          </a:xfrm>
          <a:prstGeom prst="rect">
            <a:avLst/>
          </a:prstGeom>
          <a:noFill/>
        </p:spPr>
        <p:txBody>
          <a:bodyPr wrap="none" lIns="91440" tIns="45720" rIns="91440" bIns="45720">
            <a:spAutoFit/>
          </a:bodyPr>
          <a:lstStyle/>
          <a:p>
            <a:pPr algn="ctr"/>
            <a:r>
              <a:rPr lang="es-ES" sz="1500" b="1" cap="none" spc="0" dirty="0">
                <a:ln w="0"/>
                <a:solidFill>
                  <a:schemeClr val="tx1"/>
                </a:solidFill>
                <a:latin typeface="Raleway Medium"/>
              </a:rPr>
              <a:t>PQRSD recibidas por</a:t>
            </a:r>
          </a:p>
          <a:p>
            <a:pPr algn="ctr"/>
            <a:r>
              <a:rPr lang="es-ES" sz="1500" b="1" dirty="0">
                <a:ln w="0"/>
                <a:latin typeface="Raleway Medium"/>
              </a:rPr>
              <a:t>modalidad de petición</a:t>
            </a:r>
            <a:endParaRPr lang="es-ES" sz="1500" b="1" cap="none" spc="0" dirty="0">
              <a:ln w="0"/>
              <a:solidFill>
                <a:schemeClr val="tx1"/>
              </a:solidFill>
              <a:latin typeface="Raleway Medium"/>
            </a:endParaRPr>
          </a:p>
        </p:txBody>
      </p:sp>
      <p:sp>
        <p:nvSpPr>
          <p:cNvPr id="5" name="Rectángulo 4"/>
          <p:cNvSpPr/>
          <p:nvPr/>
        </p:nvSpPr>
        <p:spPr>
          <a:xfrm>
            <a:off x="1382954" y="3196980"/>
            <a:ext cx="3155031" cy="553998"/>
          </a:xfrm>
          <a:prstGeom prst="rect">
            <a:avLst/>
          </a:prstGeom>
          <a:noFill/>
        </p:spPr>
        <p:txBody>
          <a:bodyPr wrap="none" lIns="91440" tIns="45720" rIns="91440" bIns="45720">
            <a:spAutoFit/>
          </a:bodyPr>
          <a:lstStyle/>
          <a:p>
            <a:pPr algn="ctr"/>
            <a:r>
              <a:rPr lang="es-ES" sz="1500" b="1" cap="none" spc="0" dirty="0">
                <a:ln w="0"/>
                <a:solidFill>
                  <a:schemeClr val="tx1"/>
                </a:solidFill>
                <a:latin typeface="Raleway Medium"/>
              </a:rPr>
              <a:t>Comparación de PQRSD</a:t>
            </a:r>
          </a:p>
          <a:p>
            <a:pPr algn="ctr"/>
            <a:r>
              <a:rPr lang="es-ES" sz="1500" b="1" dirty="0">
                <a:ln w="0"/>
                <a:latin typeface="Raleway Medium"/>
              </a:rPr>
              <a:t>recibidas en periodos anteriores</a:t>
            </a:r>
            <a:endParaRPr lang="es-ES" sz="1500" b="1" cap="none" spc="0" dirty="0">
              <a:ln w="0"/>
              <a:solidFill>
                <a:schemeClr val="tx1"/>
              </a:solidFill>
              <a:latin typeface="Raleway Medium"/>
            </a:endParaRPr>
          </a:p>
        </p:txBody>
      </p:sp>
      <p:sp>
        <p:nvSpPr>
          <p:cNvPr id="7" name="Rectángulo 6"/>
          <p:cNvSpPr/>
          <p:nvPr/>
        </p:nvSpPr>
        <p:spPr>
          <a:xfrm>
            <a:off x="1753624" y="4393134"/>
            <a:ext cx="2980303" cy="461665"/>
          </a:xfrm>
          <a:prstGeom prst="rect">
            <a:avLst/>
          </a:prstGeom>
          <a:noFill/>
        </p:spPr>
        <p:txBody>
          <a:bodyPr wrap="none" lIns="91440" tIns="45720" rIns="91440" bIns="45720">
            <a:spAutoFit/>
          </a:bodyPr>
          <a:lstStyle/>
          <a:p>
            <a:r>
              <a:rPr lang="es-ES" sz="1200" b="1" dirty="0">
                <a:ln w="0"/>
                <a:latin typeface="Raleway Medium"/>
              </a:rPr>
              <a:t>PQRSD asignadas a las dependencias</a:t>
            </a:r>
          </a:p>
          <a:p>
            <a:r>
              <a:rPr lang="es-ES" sz="1200" b="1" cap="none" spc="0" dirty="0">
                <a:ln w="0"/>
                <a:solidFill>
                  <a:schemeClr val="tx1"/>
                </a:solidFill>
                <a:latin typeface="Raleway Medium"/>
              </a:rPr>
              <a:t>Y grupos internos de trabajo</a:t>
            </a:r>
          </a:p>
        </p:txBody>
      </p:sp>
      <p:sp>
        <p:nvSpPr>
          <p:cNvPr id="9" name="Rectángulo 8"/>
          <p:cNvSpPr/>
          <p:nvPr/>
        </p:nvSpPr>
        <p:spPr>
          <a:xfrm>
            <a:off x="1598063" y="5346826"/>
            <a:ext cx="2359941" cy="646331"/>
          </a:xfrm>
          <a:prstGeom prst="rect">
            <a:avLst/>
          </a:prstGeom>
          <a:noFill/>
        </p:spPr>
        <p:txBody>
          <a:bodyPr wrap="none" lIns="91440" tIns="45720" rIns="91440" bIns="45720">
            <a:spAutoFit/>
          </a:bodyPr>
          <a:lstStyle/>
          <a:p>
            <a:pPr algn="ctr"/>
            <a:r>
              <a:rPr lang="es-ES" sz="1200" b="1" dirty="0">
                <a:ln w="0"/>
                <a:latin typeface="Raleway Medium"/>
              </a:rPr>
              <a:t>Consolidado PQRSD entes </a:t>
            </a:r>
          </a:p>
          <a:p>
            <a:pPr algn="ctr"/>
            <a:r>
              <a:rPr lang="es-ES" sz="1200" b="1" dirty="0">
                <a:ln w="0"/>
                <a:latin typeface="Raleway Medium"/>
              </a:rPr>
              <a:t>gubernamentales y de control </a:t>
            </a:r>
          </a:p>
          <a:p>
            <a:pPr algn="ctr"/>
            <a:r>
              <a:rPr lang="es-ES" sz="1200" b="1" dirty="0">
                <a:ln w="0"/>
                <a:latin typeface="Raleway Medium"/>
              </a:rPr>
              <a:t>de enero a septiembre de 2022</a:t>
            </a:r>
            <a:endParaRPr lang="es-ES" sz="1200" b="1" cap="none" spc="0" dirty="0">
              <a:ln w="0"/>
              <a:solidFill>
                <a:schemeClr val="tx1"/>
              </a:solidFill>
              <a:latin typeface="Raleway Medium"/>
            </a:endParaRPr>
          </a:p>
        </p:txBody>
      </p:sp>
      <p:sp>
        <p:nvSpPr>
          <p:cNvPr id="10" name="Rectángulo 9"/>
          <p:cNvSpPr/>
          <p:nvPr/>
        </p:nvSpPr>
        <p:spPr>
          <a:xfrm>
            <a:off x="8390088" y="1053458"/>
            <a:ext cx="2355132" cy="553998"/>
          </a:xfrm>
          <a:prstGeom prst="rect">
            <a:avLst/>
          </a:prstGeom>
          <a:noFill/>
        </p:spPr>
        <p:txBody>
          <a:bodyPr wrap="none" lIns="91440" tIns="45720" rIns="91440" bIns="45720">
            <a:spAutoFit/>
          </a:bodyPr>
          <a:lstStyle/>
          <a:p>
            <a:pPr algn="ctr"/>
            <a:r>
              <a:rPr lang="es-ES" sz="1500" b="1" dirty="0">
                <a:ln w="0"/>
                <a:latin typeface="Raleway Medium"/>
              </a:rPr>
              <a:t>Radicados sin respuesta</a:t>
            </a:r>
          </a:p>
          <a:p>
            <a:pPr algn="ctr"/>
            <a:r>
              <a:rPr lang="es-ES" sz="1500" b="1" cap="none" spc="0" dirty="0">
                <a:ln w="0"/>
                <a:solidFill>
                  <a:schemeClr val="tx1"/>
                </a:solidFill>
                <a:latin typeface="Raleway Medium"/>
              </a:rPr>
              <a:t>Y vencidos en el periodo</a:t>
            </a:r>
          </a:p>
        </p:txBody>
      </p:sp>
      <p:sp>
        <p:nvSpPr>
          <p:cNvPr id="11" name="Rectángulo 10"/>
          <p:cNvSpPr/>
          <p:nvPr/>
        </p:nvSpPr>
        <p:spPr>
          <a:xfrm>
            <a:off x="8230300" y="2234965"/>
            <a:ext cx="2674707" cy="323165"/>
          </a:xfrm>
          <a:prstGeom prst="rect">
            <a:avLst/>
          </a:prstGeom>
          <a:noFill/>
        </p:spPr>
        <p:txBody>
          <a:bodyPr wrap="none" lIns="91440" tIns="45720" rIns="91440" bIns="45720">
            <a:spAutoFit/>
          </a:bodyPr>
          <a:lstStyle/>
          <a:p>
            <a:pPr algn="ctr"/>
            <a:r>
              <a:rPr lang="es-ES" sz="1500" b="1" dirty="0">
                <a:ln w="0"/>
                <a:latin typeface="Raleway Medium"/>
              </a:rPr>
              <a:t>Traslados por competencia</a:t>
            </a:r>
            <a:endParaRPr lang="es-ES" sz="1500" b="1" cap="none" spc="0" dirty="0">
              <a:ln w="0"/>
              <a:solidFill>
                <a:schemeClr val="tx1"/>
              </a:solidFill>
              <a:latin typeface="Raleway Medium"/>
            </a:endParaRPr>
          </a:p>
        </p:txBody>
      </p:sp>
      <p:sp>
        <p:nvSpPr>
          <p:cNvPr id="12" name="Rectángulo 11"/>
          <p:cNvSpPr/>
          <p:nvPr/>
        </p:nvSpPr>
        <p:spPr>
          <a:xfrm>
            <a:off x="8125796" y="3336372"/>
            <a:ext cx="3032946" cy="323165"/>
          </a:xfrm>
          <a:prstGeom prst="rect">
            <a:avLst/>
          </a:prstGeom>
          <a:noFill/>
        </p:spPr>
        <p:txBody>
          <a:bodyPr wrap="none" lIns="91440" tIns="45720" rIns="91440" bIns="45720">
            <a:spAutoFit/>
          </a:bodyPr>
          <a:lstStyle/>
          <a:p>
            <a:pPr algn="ctr"/>
            <a:r>
              <a:rPr lang="es-ES" sz="1500" b="1" dirty="0">
                <a:ln w="0"/>
                <a:latin typeface="Raleway Medium"/>
              </a:rPr>
              <a:t>Tiempo promedio de respuesta</a:t>
            </a:r>
            <a:endParaRPr lang="es-ES" sz="1500" b="1" cap="none" spc="0" dirty="0">
              <a:ln w="0"/>
              <a:solidFill>
                <a:schemeClr val="tx1"/>
              </a:solidFill>
              <a:latin typeface="Raleway Medium"/>
            </a:endParaRPr>
          </a:p>
        </p:txBody>
      </p:sp>
      <p:sp>
        <p:nvSpPr>
          <p:cNvPr id="13" name="Rectángulo 12"/>
          <p:cNvSpPr/>
          <p:nvPr/>
        </p:nvSpPr>
        <p:spPr>
          <a:xfrm>
            <a:off x="8125796" y="4531634"/>
            <a:ext cx="1885453" cy="323165"/>
          </a:xfrm>
          <a:prstGeom prst="rect">
            <a:avLst/>
          </a:prstGeom>
          <a:noFill/>
        </p:spPr>
        <p:txBody>
          <a:bodyPr wrap="none" lIns="91440" tIns="45720" rIns="91440" bIns="45720">
            <a:spAutoFit/>
          </a:bodyPr>
          <a:lstStyle/>
          <a:p>
            <a:pPr algn="ctr"/>
            <a:r>
              <a:rPr lang="es-ES" sz="1500" b="1" dirty="0">
                <a:ln w="0"/>
                <a:latin typeface="Raleway Medium"/>
              </a:rPr>
              <a:t>Recomendaciones</a:t>
            </a:r>
            <a:endParaRPr lang="es-ES" sz="1500" b="1" cap="none" spc="0" dirty="0">
              <a:ln w="0"/>
              <a:solidFill>
                <a:schemeClr val="tx1"/>
              </a:solidFill>
              <a:latin typeface="Raleway Medium"/>
            </a:endParaRPr>
          </a:p>
        </p:txBody>
      </p:sp>
      <p:sp>
        <p:nvSpPr>
          <p:cNvPr id="3" name="Rectángulo 2"/>
          <p:cNvSpPr/>
          <p:nvPr/>
        </p:nvSpPr>
        <p:spPr>
          <a:xfrm>
            <a:off x="7524206" y="5185954"/>
            <a:ext cx="3634536" cy="992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9104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81864" y="1102567"/>
            <a:ext cx="3722494" cy="707886"/>
          </a:xfrm>
          <a:prstGeom prst="rect">
            <a:avLst/>
          </a:prstGeom>
          <a:noFill/>
        </p:spPr>
        <p:txBody>
          <a:bodyPr wrap="none" rtlCol="0">
            <a:spAutoFit/>
          </a:bodyPr>
          <a:lstStyle/>
          <a:p>
            <a:r>
              <a:rPr lang="es-CO" sz="4000" b="1" dirty="0">
                <a:solidFill>
                  <a:srgbClr val="00A7E5"/>
                </a:solidFill>
                <a:latin typeface="Raleway Black" panose="020B0A03030101060003" pitchFamily="34" charset="0"/>
              </a:rPr>
              <a:t>Introducción:</a:t>
            </a:r>
            <a:r>
              <a:rPr lang="es-CO" sz="4000" dirty="0">
                <a:solidFill>
                  <a:srgbClr val="00A7E5"/>
                </a:solidFill>
                <a:latin typeface="Raleway Black" panose="020B0A03030101060003" pitchFamily="34" charset="0"/>
              </a:rPr>
              <a:t> </a:t>
            </a:r>
            <a:endParaRPr lang="en-US" sz="4000" dirty="0">
              <a:solidFill>
                <a:srgbClr val="00A7E5"/>
              </a:solidFill>
              <a:latin typeface="Raleway Black" panose="020B0A03030101060003" pitchFamily="34" charset="0"/>
            </a:endParaRPr>
          </a:p>
        </p:txBody>
      </p:sp>
      <p:sp>
        <p:nvSpPr>
          <p:cNvPr id="7" name="CuadroTexto 6"/>
          <p:cNvSpPr txBox="1"/>
          <p:nvPr/>
        </p:nvSpPr>
        <p:spPr>
          <a:xfrm>
            <a:off x="481864" y="1810453"/>
            <a:ext cx="7250026" cy="4524315"/>
          </a:xfrm>
          <a:prstGeom prst="rect">
            <a:avLst/>
          </a:prstGeom>
          <a:noFill/>
        </p:spPr>
        <p:txBody>
          <a:bodyPr wrap="square" rtlCol="0">
            <a:spAutoFit/>
          </a:bodyPr>
          <a:lstStyle/>
          <a:p>
            <a:pPr algn="just"/>
            <a:r>
              <a:rPr lang="es-CO" sz="2400" dirty="0">
                <a:solidFill>
                  <a:srgbClr val="00B334"/>
                </a:solidFill>
                <a:latin typeface="Raleway Medium" panose="020B0603030101060003" pitchFamily="34" charset="0"/>
              </a:rPr>
              <a:t>El presente documento corresponde al Informe de Peticiones, Quejas, Reclamos, Sugerencias y Denuncias </a:t>
            </a:r>
            <a:r>
              <a:rPr lang="es-CO" sz="2400" dirty="0">
                <a:solidFill>
                  <a:srgbClr val="00B334"/>
                </a:solidFill>
                <a:latin typeface="Raleway Black" panose="020B0A03030101060003" pitchFamily="34" charset="0"/>
              </a:rPr>
              <a:t>(PQRSD) </a:t>
            </a:r>
            <a:r>
              <a:rPr lang="es-CO" sz="2400" dirty="0">
                <a:solidFill>
                  <a:srgbClr val="00B334"/>
                </a:solidFill>
                <a:latin typeface="Raleway Medium" panose="020B0603030101060003" pitchFamily="34" charset="0"/>
              </a:rPr>
              <a:t>recibidas y atendidas por las dependencias de la corporación autónoma Regional del Quindío durante el periodo comprendido entre el 1 de enero y el 30 de septiembre de 2022, con el ­se determinan la oportunidad de las respuestas y formular las recomendaciones a la Alta Dirección y a los responsables de los procesos, que conlleva al mejoramiento continuo de la entidad y a afianzar la confianza de los ciudadanos.</a:t>
            </a:r>
            <a:endParaRPr lang="en-US" sz="2400" dirty="0">
              <a:solidFill>
                <a:srgbClr val="00B334"/>
              </a:solidFill>
              <a:latin typeface="Raleway Medium" panose="020B0603030101060003" pitchFamily="34" charset="0"/>
            </a:endParaRPr>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3087" y="-233917"/>
            <a:ext cx="7091917" cy="7091917"/>
          </a:xfrm>
          <a:prstGeom prst="rect">
            <a:avLst/>
          </a:prstGeom>
        </p:spPr>
      </p:pic>
    </p:spTree>
    <p:extLst>
      <p:ext uri="{BB962C8B-B14F-4D97-AF65-F5344CB8AC3E}">
        <p14:creationId xmlns:p14="http://schemas.microsoft.com/office/powerpoint/2010/main" val="1981723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D5301B7A-64A2-4B87-A5EF-243E10BD56B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763420" y="104171"/>
            <a:ext cx="5018890" cy="2824223"/>
          </a:xfrm>
          <a:prstGeom prst="rect">
            <a:avLst/>
          </a:prstGeom>
        </p:spPr>
      </p:pic>
      <p:sp>
        <p:nvSpPr>
          <p:cNvPr id="6" name="CuadroTexto 5"/>
          <p:cNvSpPr txBox="1"/>
          <p:nvPr/>
        </p:nvSpPr>
        <p:spPr>
          <a:xfrm>
            <a:off x="177120" y="4171893"/>
            <a:ext cx="5537880" cy="1692771"/>
          </a:xfrm>
          <a:prstGeom prst="rect">
            <a:avLst/>
          </a:prstGeom>
          <a:noFill/>
        </p:spPr>
        <p:txBody>
          <a:bodyPr wrap="square" rtlCol="0">
            <a:spAutoFit/>
          </a:bodyPr>
          <a:lstStyle/>
          <a:p>
            <a:pPr algn="just"/>
            <a:r>
              <a:rPr lang="es-CO" sz="2000" dirty="0">
                <a:solidFill>
                  <a:srgbClr val="008FCA"/>
                </a:solidFill>
                <a:latin typeface="Raleway" panose="020B0503030101060003" pitchFamily="34" charset="0"/>
              </a:rPr>
              <a:t>En el periodo comprendido de enero a septiembre del 2022 no hubo solicitudes a las cuales se les haya negado el acceso a la información.</a:t>
            </a:r>
            <a:endParaRPr lang="en-US" sz="2000" dirty="0">
              <a:solidFill>
                <a:srgbClr val="008FCA"/>
              </a:solidFill>
              <a:latin typeface="Raleway" panose="020B0503030101060003" pitchFamily="34" charset="0"/>
            </a:endParaRPr>
          </a:p>
          <a:p>
            <a:pPr algn="just"/>
            <a:endParaRPr lang="en-US" sz="2400" dirty="0">
              <a:solidFill>
                <a:srgbClr val="008FCA"/>
              </a:solidFill>
            </a:endParaRPr>
          </a:p>
        </p:txBody>
      </p:sp>
      <p:sp>
        <p:nvSpPr>
          <p:cNvPr id="11" name="Rectángulo 10"/>
          <p:cNvSpPr/>
          <p:nvPr/>
        </p:nvSpPr>
        <p:spPr>
          <a:xfrm flipV="1">
            <a:off x="1" y="3454689"/>
            <a:ext cx="5756514" cy="59836"/>
          </a:xfrm>
          <a:prstGeom prst="rect">
            <a:avLst/>
          </a:prstGeom>
          <a:solidFill>
            <a:srgbClr val="008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CuadroTexto 8"/>
          <p:cNvSpPr txBox="1"/>
          <p:nvPr/>
        </p:nvSpPr>
        <p:spPr>
          <a:xfrm>
            <a:off x="177120" y="971569"/>
            <a:ext cx="5537880" cy="2154436"/>
          </a:xfrm>
          <a:prstGeom prst="rect">
            <a:avLst/>
          </a:prstGeom>
          <a:noFill/>
        </p:spPr>
        <p:txBody>
          <a:bodyPr wrap="square" rtlCol="0">
            <a:spAutoFit/>
          </a:bodyPr>
          <a:lstStyle/>
          <a:p>
            <a:pPr algn="ctr"/>
            <a:r>
              <a:rPr lang="es-CO" sz="2000" dirty="0">
                <a:solidFill>
                  <a:srgbClr val="008FCA"/>
                </a:solidFill>
                <a:latin typeface="Raleway Black" panose="020B0A03030101060003" pitchFamily="34" charset="0"/>
              </a:rPr>
              <a:t>Nota: </a:t>
            </a:r>
            <a:r>
              <a:rPr lang="es-CO" sz="2000" dirty="0">
                <a:solidFill>
                  <a:srgbClr val="008FCA"/>
                </a:solidFill>
                <a:latin typeface="Raleway" panose="020B0503030101060003" pitchFamily="34" charset="0"/>
              </a:rPr>
              <a:t>De acuerdo con los datos arrojados por los canales de atención, durante el periodo comprendido de enero a septiembre del año 2022, se recibieron </a:t>
            </a:r>
            <a:r>
              <a:rPr lang="es-CO" sz="5400" b="1" dirty="0">
                <a:solidFill>
                  <a:srgbClr val="008FCA"/>
                </a:solidFill>
                <a:latin typeface="Raleway" panose="020B0503030101060003" pitchFamily="34" charset="0"/>
              </a:rPr>
              <a:t>4.938 PQRSD</a:t>
            </a:r>
            <a:r>
              <a:rPr lang="es-CO" sz="4400" dirty="0">
                <a:solidFill>
                  <a:srgbClr val="008FCA"/>
                </a:solidFill>
                <a:latin typeface="Raleway" panose="020B0503030101060003" pitchFamily="34" charset="0"/>
              </a:rPr>
              <a:t>. </a:t>
            </a:r>
            <a:endParaRPr lang="en-US" sz="4000" dirty="0">
              <a:solidFill>
                <a:srgbClr val="008FCA"/>
              </a:solidFill>
            </a:endParaRPr>
          </a:p>
        </p:txBody>
      </p:sp>
      <p:graphicFrame>
        <p:nvGraphicFramePr>
          <p:cNvPr id="13" name="Diagrama 12"/>
          <p:cNvGraphicFramePr/>
          <p:nvPr>
            <p:extLst>
              <p:ext uri="{D42A27DB-BD31-4B8C-83A1-F6EECF244321}">
                <p14:modId xmlns:p14="http://schemas.microsoft.com/office/powerpoint/2010/main" val="1788138839"/>
              </p:ext>
            </p:extLst>
          </p:nvPr>
        </p:nvGraphicFramePr>
        <p:xfrm>
          <a:off x="4357750" y="525592"/>
          <a:ext cx="8901050" cy="59021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4390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AA8BF03F-8988-89C1-62FE-C05349254CDF}"/>
              </a:ext>
            </a:extLst>
          </p:cNvPr>
          <p:cNvGraphicFramePr>
            <a:graphicFrameLocks/>
          </p:cNvGraphicFramePr>
          <p:nvPr>
            <p:extLst>
              <p:ext uri="{D42A27DB-BD31-4B8C-83A1-F6EECF244321}">
                <p14:modId xmlns:p14="http://schemas.microsoft.com/office/powerpoint/2010/main" val="3156125394"/>
              </p:ext>
            </p:extLst>
          </p:nvPr>
        </p:nvGraphicFramePr>
        <p:xfrm>
          <a:off x="336177" y="632012"/>
          <a:ext cx="11416552" cy="57596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8471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a:extLst>
              <a:ext uri="{FF2B5EF4-FFF2-40B4-BE49-F238E27FC236}">
                <a16:creationId xmlns:a16="http://schemas.microsoft.com/office/drawing/2014/main" id="{4446AA66-7F52-8D7B-2A73-6F1D0CEFC92C}"/>
              </a:ext>
            </a:extLst>
          </p:cNvPr>
          <p:cNvGraphicFramePr>
            <a:graphicFrameLocks/>
          </p:cNvGraphicFramePr>
          <p:nvPr>
            <p:extLst>
              <p:ext uri="{D42A27DB-BD31-4B8C-83A1-F6EECF244321}">
                <p14:modId xmlns:p14="http://schemas.microsoft.com/office/powerpoint/2010/main" val="965545127"/>
              </p:ext>
            </p:extLst>
          </p:nvPr>
        </p:nvGraphicFramePr>
        <p:xfrm>
          <a:off x="-390853" y="248195"/>
          <a:ext cx="12473995" cy="61807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7305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750305" y="456564"/>
            <a:ext cx="8719804" cy="646331"/>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pPr algn="just"/>
            <a:r>
              <a:rPr lang="es-CO" dirty="0"/>
              <a:t>A continuación se detalla el porcentaje de PQRSD recibidas, radicadas y asignadas por dependencia durante el periodo comprendido de enero a septiembre de 2022.</a:t>
            </a:r>
          </a:p>
        </p:txBody>
      </p:sp>
      <p:graphicFrame>
        <p:nvGraphicFramePr>
          <p:cNvPr id="4" name="Tabla 3"/>
          <p:cNvGraphicFramePr>
            <a:graphicFrameLocks noGrp="1"/>
          </p:cNvGraphicFramePr>
          <p:nvPr>
            <p:extLst>
              <p:ext uri="{D42A27DB-BD31-4B8C-83A1-F6EECF244321}">
                <p14:modId xmlns:p14="http://schemas.microsoft.com/office/powerpoint/2010/main" val="3524091845"/>
              </p:ext>
            </p:extLst>
          </p:nvPr>
        </p:nvGraphicFramePr>
        <p:xfrm>
          <a:off x="194612" y="1102895"/>
          <a:ext cx="3776498" cy="5167276"/>
        </p:xfrm>
        <a:graphic>
          <a:graphicData uri="http://schemas.openxmlformats.org/drawingml/2006/table">
            <a:tbl>
              <a:tblPr>
                <a:tableStyleId>{BDBED569-4797-4DF1-A0F4-6AAB3CD982D8}</a:tableStyleId>
              </a:tblPr>
              <a:tblGrid>
                <a:gridCol w="1987583">
                  <a:extLst>
                    <a:ext uri="{9D8B030D-6E8A-4147-A177-3AD203B41FA5}">
                      <a16:colId xmlns:a16="http://schemas.microsoft.com/office/drawing/2014/main" val="3707785089"/>
                    </a:ext>
                  </a:extLst>
                </a:gridCol>
                <a:gridCol w="932869">
                  <a:extLst>
                    <a:ext uri="{9D8B030D-6E8A-4147-A177-3AD203B41FA5}">
                      <a16:colId xmlns:a16="http://schemas.microsoft.com/office/drawing/2014/main" val="1308531549"/>
                    </a:ext>
                  </a:extLst>
                </a:gridCol>
                <a:gridCol w="856046">
                  <a:extLst>
                    <a:ext uri="{9D8B030D-6E8A-4147-A177-3AD203B41FA5}">
                      <a16:colId xmlns:a16="http://schemas.microsoft.com/office/drawing/2014/main" val="2526426935"/>
                    </a:ext>
                  </a:extLst>
                </a:gridCol>
              </a:tblGrid>
              <a:tr h="514462">
                <a:tc>
                  <a:txBody>
                    <a:bodyPr/>
                    <a:lstStyle/>
                    <a:p>
                      <a:pPr algn="ctr" fontAlgn="ctr"/>
                      <a:r>
                        <a:rPr lang="es-CO" sz="1600" b="1" u="none" strike="noStrike" dirty="0">
                          <a:effectLst/>
                        </a:rPr>
                        <a:t>SUBDIRECCIÓN</a:t>
                      </a:r>
                      <a:endParaRPr lang="es-CO"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600" b="1" u="none" strike="noStrike">
                          <a:effectLst/>
                        </a:rPr>
                        <a:t>2021</a:t>
                      </a:r>
                      <a:endParaRPr lang="es-CO"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600" b="1" u="none" strike="noStrike" dirty="0">
                          <a:effectLst/>
                        </a:rPr>
                        <a:t>2022</a:t>
                      </a:r>
                      <a:endParaRPr lang="es-CO"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38305111"/>
                  </a:ext>
                </a:extLst>
              </a:tr>
              <a:tr h="514462">
                <a:tc>
                  <a:txBody>
                    <a:bodyPr/>
                    <a:lstStyle/>
                    <a:p>
                      <a:pPr algn="l" fontAlgn="b"/>
                      <a:r>
                        <a:rPr lang="es-CO" sz="1600" b="1" u="none" strike="noStrike">
                          <a:effectLst/>
                        </a:rPr>
                        <a:t>Dirección General</a:t>
                      </a:r>
                      <a:endParaRPr lang="es-CO"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600" u="none" strike="noStrike" dirty="0">
                          <a:effectLst/>
                        </a:rPr>
                        <a:t>9,26%</a:t>
                      </a:r>
                      <a:endParaRPr lang="es-CO"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600" u="none" strike="noStrike">
                          <a:effectLst/>
                        </a:rPr>
                        <a:t>11,26%</a:t>
                      </a:r>
                      <a:endParaRPr lang="es-CO" sz="16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05598516"/>
                  </a:ext>
                </a:extLst>
              </a:tr>
              <a:tr h="514462">
                <a:tc>
                  <a:txBody>
                    <a:bodyPr/>
                    <a:lstStyle/>
                    <a:p>
                      <a:pPr algn="l" fontAlgn="b"/>
                      <a:r>
                        <a:rPr lang="es-CO" sz="1600" b="1" u="none" strike="noStrike">
                          <a:effectLst/>
                        </a:rPr>
                        <a:t>Control Interno</a:t>
                      </a:r>
                      <a:endParaRPr lang="es-CO"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600" u="none" strike="noStrike">
                          <a:effectLst/>
                        </a:rPr>
                        <a:t>0,00%</a:t>
                      </a:r>
                      <a:endParaRPr lang="es-CO"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600" u="none" strike="noStrike">
                          <a:effectLst/>
                        </a:rPr>
                        <a:t>0,22%</a:t>
                      </a:r>
                      <a:endParaRPr lang="es-CO" sz="16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88186532"/>
                  </a:ext>
                </a:extLst>
              </a:tr>
              <a:tr h="514462">
                <a:tc>
                  <a:txBody>
                    <a:bodyPr/>
                    <a:lstStyle/>
                    <a:p>
                      <a:pPr algn="l" fontAlgn="b"/>
                      <a:r>
                        <a:rPr lang="es-CO" sz="1600" b="1" u="none" strike="noStrike">
                          <a:effectLst/>
                        </a:rPr>
                        <a:t>Planeación </a:t>
                      </a:r>
                      <a:endParaRPr lang="es-CO"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600" u="none" strike="noStrike">
                          <a:effectLst/>
                        </a:rPr>
                        <a:t>5,90%</a:t>
                      </a:r>
                      <a:endParaRPr lang="es-CO"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600" u="none" strike="noStrike">
                          <a:effectLst/>
                        </a:rPr>
                        <a:t>4,92%</a:t>
                      </a:r>
                      <a:endParaRPr lang="es-CO" sz="16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75667189"/>
                  </a:ext>
                </a:extLst>
              </a:tr>
              <a:tr h="514462">
                <a:tc>
                  <a:txBody>
                    <a:bodyPr/>
                    <a:lstStyle/>
                    <a:p>
                      <a:pPr algn="l" fontAlgn="b"/>
                      <a:r>
                        <a:rPr lang="es-CO" sz="1600" b="1" u="none" strike="noStrike">
                          <a:effectLst/>
                        </a:rPr>
                        <a:t>Sancionatorio </a:t>
                      </a:r>
                      <a:endParaRPr lang="es-CO"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600" u="none" strike="noStrike">
                          <a:effectLst/>
                        </a:rPr>
                        <a:t>3,52%</a:t>
                      </a:r>
                      <a:endParaRPr lang="es-CO"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600" u="none" strike="noStrike">
                          <a:effectLst/>
                        </a:rPr>
                        <a:t>3,85%</a:t>
                      </a:r>
                      <a:endParaRPr lang="es-CO" sz="16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27996066"/>
                  </a:ext>
                </a:extLst>
              </a:tr>
              <a:tr h="514462">
                <a:tc>
                  <a:txBody>
                    <a:bodyPr/>
                    <a:lstStyle/>
                    <a:p>
                      <a:pPr algn="l" fontAlgn="b"/>
                      <a:r>
                        <a:rPr lang="es-CO" sz="1600" b="1" u="none" strike="noStrike">
                          <a:effectLst/>
                        </a:rPr>
                        <a:t>Juridica </a:t>
                      </a:r>
                      <a:endParaRPr lang="es-CO"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600" u="none" strike="noStrike">
                          <a:effectLst/>
                        </a:rPr>
                        <a:t>1,58%</a:t>
                      </a:r>
                      <a:endParaRPr lang="es-CO"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600" u="none" strike="noStrike">
                          <a:effectLst/>
                        </a:rPr>
                        <a:t>1,44%</a:t>
                      </a:r>
                      <a:endParaRPr lang="es-CO" sz="16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17691225"/>
                  </a:ext>
                </a:extLst>
              </a:tr>
              <a:tr h="514462">
                <a:tc>
                  <a:txBody>
                    <a:bodyPr/>
                    <a:lstStyle/>
                    <a:p>
                      <a:pPr algn="l" fontAlgn="b"/>
                      <a:r>
                        <a:rPr lang="es-CO" sz="1600" b="1" u="none" strike="noStrike">
                          <a:effectLst/>
                        </a:rPr>
                        <a:t>Administrativa y Financiera </a:t>
                      </a:r>
                      <a:endParaRPr lang="es-CO"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600" u="none" strike="noStrike">
                          <a:effectLst/>
                        </a:rPr>
                        <a:t>4,86%</a:t>
                      </a:r>
                      <a:endParaRPr lang="es-CO"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600" u="none" strike="noStrike">
                          <a:effectLst/>
                        </a:rPr>
                        <a:t>3,28%</a:t>
                      </a:r>
                      <a:endParaRPr lang="es-CO" sz="16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53914681"/>
                  </a:ext>
                </a:extLst>
              </a:tr>
              <a:tr h="537118">
                <a:tc>
                  <a:txBody>
                    <a:bodyPr/>
                    <a:lstStyle/>
                    <a:p>
                      <a:pPr algn="l" fontAlgn="b"/>
                      <a:r>
                        <a:rPr lang="es-CO" sz="1600" b="1" u="none" strike="noStrike">
                          <a:effectLst/>
                        </a:rPr>
                        <a:t>Subdirección de Gestión Ambiental </a:t>
                      </a:r>
                      <a:endParaRPr lang="es-CO"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600" u="none" strike="noStrike">
                          <a:effectLst/>
                        </a:rPr>
                        <a:t>13,73%</a:t>
                      </a:r>
                      <a:endParaRPr lang="es-CO"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600" u="none" strike="noStrike">
                          <a:effectLst/>
                        </a:rPr>
                        <a:t>11,48%</a:t>
                      </a:r>
                      <a:endParaRPr lang="es-CO" sz="16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62423883"/>
                  </a:ext>
                </a:extLst>
              </a:tr>
              <a:tr h="514462">
                <a:tc>
                  <a:txBody>
                    <a:bodyPr/>
                    <a:lstStyle/>
                    <a:p>
                      <a:pPr algn="l" fontAlgn="b"/>
                      <a:r>
                        <a:rPr lang="es-CO" sz="1600" b="1" u="none" strike="noStrike" dirty="0">
                          <a:effectLst/>
                        </a:rPr>
                        <a:t>Regulación y Control </a:t>
                      </a:r>
                      <a:endParaRPr lang="es-CO"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600" u="none" strike="noStrike">
                          <a:effectLst/>
                        </a:rPr>
                        <a:t>61,15%</a:t>
                      </a:r>
                      <a:endParaRPr lang="es-CO"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600" u="none" strike="noStrike">
                          <a:effectLst/>
                        </a:rPr>
                        <a:t>63,55%</a:t>
                      </a:r>
                      <a:endParaRPr lang="es-CO" sz="16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01931055"/>
                  </a:ext>
                </a:extLst>
              </a:tr>
              <a:tr h="514462">
                <a:tc>
                  <a:txBody>
                    <a:bodyPr/>
                    <a:lstStyle/>
                    <a:p>
                      <a:pPr algn="l" fontAlgn="b"/>
                      <a:r>
                        <a:rPr lang="es-CO" sz="1600" b="1" u="none" strike="noStrike">
                          <a:effectLst/>
                        </a:rPr>
                        <a:t>TOTAL</a:t>
                      </a:r>
                      <a:endParaRPr lang="es-CO"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600" b="1" u="none" strike="noStrike">
                          <a:effectLst/>
                        </a:rPr>
                        <a:t>100%</a:t>
                      </a:r>
                      <a:endParaRPr lang="es-CO"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CO" sz="1600" b="1" u="none" strike="noStrike" dirty="0">
                          <a:effectLst/>
                        </a:rPr>
                        <a:t>100%</a:t>
                      </a:r>
                      <a:endParaRPr lang="es-CO"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88673153"/>
                  </a:ext>
                </a:extLst>
              </a:tr>
            </a:tbl>
          </a:graphicData>
        </a:graphic>
      </p:graphicFrame>
      <p:graphicFrame>
        <p:nvGraphicFramePr>
          <p:cNvPr id="5" name="Gráfico 4"/>
          <p:cNvGraphicFramePr>
            <a:graphicFrameLocks/>
          </p:cNvGraphicFramePr>
          <p:nvPr>
            <p:extLst>
              <p:ext uri="{D42A27DB-BD31-4B8C-83A1-F6EECF244321}">
                <p14:modId xmlns:p14="http://schemas.microsoft.com/office/powerpoint/2010/main" val="3658563737"/>
              </p:ext>
            </p:extLst>
          </p:nvPr>
        </p:nvGraphicFramePr>
        <p:xfrm>
          <a:off x="4088676" y="1312817"/>
          <a:ext cx="7863838" cy="51010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6783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8843" y="2037805"/>
            <a:ext cx="3616698" cy="4243716"/>
          </a:xfrm>
          <a:prstGeom prst="rect">
            <a:avLst/>
          </a:prstGeom>
        </p:spPr>
      </p:pic>
      <p:sp>
        <p:nvSpPr>
          <p:cNvPr id="8" name="CuadroTexto 7"/>
          <p:cNvSpPr txBox="1"/>
          <p:nvPr/>
        </p:nvSpPr>
        <p:spPr>
          <a:xfrm>
            <a:off x="2191602" y="195425"/>
            <a:ext cx="9256188" cy="830997"/>
          </a:xfrm>
          <a:prstGeom prst="rect">
            <a:avLst/>
          </a:prstGeom>
          <a:noFill/>
        </p:spPr>
        <p:txBody>
          <a:bodyPr wrap="none" rtlCol="0">
            <a:spAutoFit/>
          </a:bodyPr>
          <a:lstStyle/>
          <a:p>
            <a:pPr algn="ctr"/>
            <a:r>
              <a:rPr lang="es-CO" sz="2400" dirty="0">
                <a:solidFill>
                  <a:srgbClr val="8CC914"/>
                </a:solidFill>
                <a:latin typeface="Raleway Black" panose="020B0A03030101060003" pitchFamily="34" charset="0"/>
              </a:rPr>
              <a:t>Consolidado PQRSD entes gubernamentales y de </a:t>
            </a:r>
          </a:p>
          <a:p>
            <a:pPr algn="ctr"/>
            <a:r>
              <a:rPr lang="es-CO" sz="2400" dirty="0">
                <a:solidFill>
                  <a:srgbClr val="8CC914"/>
                </a:solidFill>
                <a:latin typeface="Raleway Black" panose="020B0A03030101060003" pitchFamily="34" charset="0"/>
              </a:rPr>
              <a:t>control periodo de enero a septiembre de los años 2021 - 2022</a:t>
            </a:r>
          </a:p>
        </p:txBody>
      </p:sp>
      <p:graphicFrame>
        <p:nvGraphicFramePr>
          <p:cNvPr id="7" name="Gráfico 6">
            <a:extLst>
              <a:ext uri="{FF2B5EF4-FFF2-40B4-BE49-F238E27FC236}">
                <a16:creationId xmlns:a16="http://schemas.microsoft.com/office/drawing/2014/main" id="{AC988EF3-76EE-8B20-E8FE-8522E0584F00}"/>
              </a:ext>
            </a:extLst>
          </p:cNvPr>
          <p:cNvGraphicFramePr>
            <a:graphicFrameLocks/>
          </p:cNvGraphicFramePr>
          <p:nvPr>
            <p:extLst>
              <p:ext uri="{D42A27DB-BD31-4B8C-83A1-F6EECF244321}">
                <p14:modId xmlns:p14="http://schemas.microsoft.com/office/powerpoint/2010/main" val="73737249"/>
              </p:ext>
            </p:extLst>
          </p:nvPr>
        </p:nvGraphicFramePr>
        <p:xfrm>
          <a:off x="261257" y="1026422"/>
          <a:ext cx="10045337" cy="53726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5675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20470" y="2155371"/>
            <a:ext cx="3616698" cy="4243716"/>
          </a:xfrm>
          <a:prstGeom prst="rect">
            <a:avLst/>
          </a:prstGeom>
        </p:spPr>
      </p:pic>
      <p:sp>
        <p:nvSpPr>
          <p:cNvPr id="8" name="CuadroTexto 7"/>
          <p:cNvSpPr txBox="1"/>
          <p:nvPr/>
        </p:nvSpPr>
        <p:spPr>
          <a:xfrm>
            <a:off x="2651163" y="195426"/>
            <a:ext cx="8961717" cy="830997"/>
          </a:xfrm>
          <a:prstGeom prst="rect">
            <a:avLst/>
          </a:prstGeom>
          <a:noFill/>
        </p:spPr>
        <p:txBody>
          <a:bodyPr wrap="square" rtlCol="0">
            <a:spAutoFit/>
          </a:bodyPr>
          <a:lstStyle/>
          <a:p>
            <a:pPr algn="ctr"/>
            <a:r>
              <a:rPr lang="es-CO" sz="2400" dirty="0">
                <a:solidFill>
                  <a:srgbClr val="8CC914"/>
                </a:solidFill>
                <a:latin typeface="Raleway Black" panose="020B0A03030101060003" pitchFamily="34" charset="0"/>
              </a:rPr>
              <a:t>Consolidado PQRSD alcaldías de enero a septiembre de los años 2021 - 2022</a:t>
            </a:r>
          </a:p>
        </p:txBody>
      </p:sp>
      <p:graphicFrame>
        <p:nvGraphicFramePr>
          <p:cNvPr id="5" name="Gráfico 4"/>
          <p:cNvGraphicFramePr>
            <a:graphicFrameLocks/>
          </p:cNvGraphicFramePr>
          <p:nvPr>
            <p:extLst>
              <p:ext uri="{D42A27DB-BD31-4B8C-83A1-F6EECF244321}">
                <p14:modId xmlns:p14="http://schemas.microsoft.com/office/powerpoint/2010/main" val="2005032336"/>
              </p:ext>
            </p:extLst>
          </p:nvPr>
        </p:nvGraphicFramePr>
        <p:xfrm>
          <a:off x="156754" y="1026423"/>
          <a:ext cx="10097589" cy="53726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907930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1933</TotalTime>
  <Words>991</Words>
  <Application>Microsoft Office PowerPoint</Application>
  <PresentationFormat>Panorámica</PresentationFormat>
  <Paragraphs>243</Paragraphs>
  <Slides>14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14</vt:i4>
      </vt:variant>
    </vt:vector>
  </HeadingPairs>
  <TitlesOfParts>
    <vt:vector size="21" baseType="lpstr">
      <vt:lpstr>Arial</vt:lpstr>
      <vt:lpstr>Calibri</vt:lpstr>
      <vt:lpstr>Calibri Light</vt:lpstr>
      <vt:lpstr>Raleway</vt:lpstr>
      <vt:lpstr>Raleway Black</vt:lpstr>
      <vt:lpstr>Raleway Medium</vt:lpstr>
      <vt:lpstr>Tema de Office</vt:lpstr>
      <vt:lpstr>Informe de Peticiones, Quejas, Reclamos, Sugerencias y Denuncias (PQRSD)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AGREGAR TÍTULO</dc:title>
  <dc:creator>Usuario</dc:creator>
  <cp:lastModifiedBy>MXL90116XX</cp:lastModifiedBy>
  <cp:revision>77</cp:revision>
  <dcterms:created xsi:type="dcterms:W3CDTF">2020-05-18T01:54:38Z</dcterms:created>
  <dcterms:modified xsi:type="dcterms:W3CDTF">2022-10-14T19:30:29Z</dcterms:modified>
</cp:coreProperties>
</file>