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59" r:id="rId5"/>
    <p:sldId id="279" r:id="rId6"/>
    <p:sldId id="280" r:id="rId7"/>
    <p:sldId id="281" r:id="rId8"/>
    <p:sldId id="282" r:id="rId9"/>
    <p:sldId id="275" r:id="rId10"/>
    <p:sldId id="274" r:id="rId11"/>
    <p:sldId id="276" r:id="rId12"/>
    <p:sldId id="284" r:id="rId13"/>
    <p:sldId id="286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34"/>
    <a:srgbClr val="3CBB2D"/>
    <a:srgbClr val="8CC914"/>
    <a:srgbClr val="8CAA38"/>
    <a:srgbClr val="EEA100"/>
    <a:srgbClr val="008FCA"/>
    <a:srgbClr val="84D600"/>
    <a:srgbClr val="7CD600"/>
    <a:srgbClr val="71AFCD"/>
    <a:srgbClr val="F4E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17" autoAdjust="0"/>
  </p:normalViewPr>
  <p:slideViewPr>
    <p:cSldViewPr snapToGrid="0">
      <p:cViewPr varScale="1">
        <p:scale>
          <a:sx n="85" d="100"/>
          <a:sy n="85" d="100"/>
        </p:scale>
        <p:origin x="7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ana%20Garc&#237;a%20S\Downloads\grasficas%20pqr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85840150561768E-2"/>
          <c:y val="6.7014137608518709E-2"/>
          <c:w val="0.91165288494672658"/>
          <c:h val="0.7849538750133566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97-433F-8616-B04281D0D5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97-433F-8616-B04281D0D5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pqrsd!$C$52:$F$52</c:f>
              <c:strCache>
                <c:ptCount val="4"/>
                <c:pt idx="0">
                  <c:v>CON RESPUESTA</c:v>
                </c:pt>
                <c:pt idx="1">
                  <c:v>A TIEMPO DE RESPUESTA</c:v>
                </c:pt>
                <c:pt idx="2">
                  <c:v>SIN RESPUESTA</c:v>
                </c:pt>
                <c:pt idx="3">
                  <c:v>TOTAL</c:v>
                </c:pt>
              </c:strCache>
            </c:strRef>
          </c:cat>
          <c:val>
            <c:numRef>
              <c:f>pqrsd!$C$53:$F$53</c:f>
              <c:numCache>
                <c:formatCode>General</c:formatCode>
                <c:ptCount val="4"/>
                <c:pt idx="0">
                  <c:v>5927</c:v>
                </c:pt>
                <c:pt idx="1">
                  <c:v>95</c:v>
                </c:pt>
                <c:pt idx="2">
                  <c:v>611</c:v>
                </c:pt>
                <c:pt idx="3">
                  <c:v>6633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97-433F-8616-B04281D0D5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12141615"/>
        <c:axId val="1312147023"/>
      </c:barChart>
      <c:catAx>
        <c:axId val="131214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2147023"/>
        <c:crosses val="autoZero"/>
        <c:auto val="1"/>
        <c:lblAlgn val="ctr"/>
        <c:lblOffset val="100"/>
        <c:noMultiLvlLbl val="0"/>
      </c:catAx>
      <c:valAx>
        <c:axId val="1312147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214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3888888888888888"/>
          <c:h val="0.89814814814814814"/>
        </c:manualLayout>
      </c:layout>
      <c:pie3DChart>
        <c:varyColors val="1"/>
        <c:ser>
          <c:idx val="0"/>
          <c:order val="0"/>
          <c:spPr>
            <a:solidFill>
              <a:srgbClr val="00B334"/>
            </a:solidFill>
            <a:ln>
              <a:solidFill>
                <a:srgbClr val="FFFF00"/>
              </a:solidFill>
            </a:ln>
          </c:spPr>
          <c:explosion val="12"/>
          <c:dPt>
            <c:idx val="0"/>
            <c:bubble3D val="0"/>
            <c:explosion val="36"/>
            <c:spPr>
              <a:solidFill>
                <a:schemeClr val="accent1"/>
              </a:solidFill>
              <a:ln w="19050">
                <a:solidFill>
                  <a:srgbClr val="FFFF00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A7-4F31-BF49-252155A2FCD4}"/>
              </c:ext>
            </c:extLst>
          </c:dPt>
          <c:dPt>
            <c:idx val="1"/>
            <c:bubble3D val="0"/>
            <c:spPr>
              <a:solidFill>
                <a:srgbClr val="00B334"/>
              </a:solidFill>
              <a:ln w="19050">
                <a:solidFill>
                  <a:srgbClr val="FFFF00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A7-4F31-BF49-252155A2FCD4}"/>
              </c:ext>
            </c:extLst>
          </c:dPt>
          <c:dLbls>
            <c:dLbl>
              <c:idx val="0"/>
              <c:layout/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A7-4F31-BF49-252155A2FCD4}"/>
                </c:ext>
              </c:extLst>
            </c:dLbl>
            <c:dLbl>
              <c:idx val="1"/>
              <c:layout/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A7-4F31-BF49-252155A2FCD4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Hoja1!$B$3:$C$3</c:f>
              <c:strCache>
                <c:ptCount val="2"/>
                <c:pt idx="0">
                  <c:v>QUEJAS</c:v>
                </c:pt>
                <c:pt idx="1">
                  <c:v>RECLAMOS</c:v>
                </c:pt>
              </c:strCache>
            </c:strRef>
          </c:cat>
          <c:val>
            <c:numRef>
              <c:f>Hoja1!$B$4:$C$4</c:f>
              <c:numCache>
                <c:formatCode>General</c:formatCode>
                <c:ptCount val="2"/>
                <c:pt idx="0">
                  <c:v>20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A7-4F31-BF49-252155A2FCD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5F4E3-1D60-42D2-87FE-4350F18BD9DF}" type="doc">
      <dgm:prSet loTypeId="urn:microsoft.com/office/officeart/2005/8/layout/chart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9DA9B2-A7FB-46CC-95B5-1716ECDEC38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Raleway Medium" panose="020B0603030101060003"/>
            </a:rPr>
            <a:t>PETICIONES</a:t>
          </a:r>
        </a:p>
        <a:p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4.913 </a:t>
          </a:r>
          <a:br>
            <a:rPr lang="es-ES" sz="20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74%</a:t>
          </a:r>
          <a:endParaRPr lang="es-ES" sz="1800" dirty="0">
            <a:solidFill>
              <a:schemeClr val="tx1"/>
            </a:solidFill>
            <a:latin typeface="Raleway Medium" panose="020B0603030101060003"/>
          </a:endParaRPr>
        </a:p>
      </dgm:t>
    </dgm:pt>
    <dgm:pt modelId="{D3742908-31BE-49E9-B7B5-F5CA00383DD8}" type="parTrans" cxnId="{3D581E24-BD07-438D-977D-E65F55EAB49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34A262D4-F5D0-4799-BEB2-2DCFA4110B80}" type="sibTrans" cxnId="{3D581E24-BD07-438D-977D-E65F55EAB49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E127E077-472F-409F-BEE3-7259E6F8643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Raleway Medium" panose="020B0603030101060003"/>
            </a:rPr>
            <a:t>QUEJAS</a:t>
          </a:r>
        </a:p>
        <a:p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20</a:t>
          </a:r>
          <a:br>
            <a:rPr lang="es-ES" sz="20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0,30%</a:t>
          </a:r>
          <a:endParaRPr lang="es-ES" sz="1800" dirty="0">
            <a:solidFill>
              <a:schemeClr val="tx1"/>
            </a:solidFill>
            <a:latin typeface="Raleway Medium" panose="020B0603030101060003"/>
          </a:endParaRPr>
        </a:p>
      </dgm:t>
    </dgm:pt>
    <dgm:pt modelId="{6179D7B6-2A16-40EF-9B3C-30C976914611}" type="parTrans" cxnId="{55C448A6-9D7F-49B3-A0A6-663936041BB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2F6B77F1-00C1-475C-B7E4-0DD32BF33488}" type="sibTrans" cxnId="{55C448A6-9D7F-49B3-A0A6-663936041BB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67FCEE58-9013-42E6-A6F0-5AE3CD54DDE8}">
      <dgm:prSet phldrT="[Texto]" custT="1"/>
      <dgm:spPr/>
      <dgm:t>
        <a:bodyPr/>
        <a:lstStyle/>
        <a:p>
          <a:pPr algn="l"/>
          <a:r>
            <a:rPr lang="es-ES" sz="1800" dirty="0" smtClean="0">
              <a:solidFill>
                <a:schemeClr val="tx1"/>
              </a:solidFill>
              <a:latin typeface="Raleway Medium" panose="020B0603030101060003"/>
            </a:rPr>
            <a:t>    RECLAMOS</a:t>
          </a:r>
        </a:p>
        <a:p>
          <a:pPr algn="l"/>
          <a:r>
            <a:rPr lang="es-ES" sz="1800" dirty="0" smtClean="0">
              <a:solidFill>
                <a:schemeClr val="tx1"/>
              </a:solidFill>
              <a:latin typeface="Raleway Medium" panose="020B0603030101060003"/>
            </a:rPr>
            <a:t>             </a:t>
          </a:r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5</a:t>
          </a:r>
          <a:br>
            <a:rPr lang="es-ES" sz="20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        0,08%</a:t>
          </a:r>
          <a:endParaRPr lang="es-ES" sz="1800" dirty="0">
            <a:solidFill>
              <a:schemeClr val="tx1"/>
            </a:solidFill>
            <a:latin typeface="Raleway Medium" panose="020B0603030101060003"/>
          </a:endParaRPr>
        </a:p>
      </dgm:t>
    </dgm:pt>
    <dgm:pt modelId="{44DE672B-9DF6-4D08-854D-DA19BB4C41BF}" type="parTrans" cxnId="{061A6DEF-28A8-405A-9A8C-C25D72732AE9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165A5419-4CB4-47A6-A3D0-3AF7F05151BB}" type="sibTrans" cxnId="{061A6DEF-28A8-405A-9A8C-C25D72732AE9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0B33E5D7-EBC0-4485-89F7-795F318506FD}">
      <dgm:prSet phldrT="[Texto]" custT="1"/>
      <dgm:spPr/>
      <dgm:t>
        <a:bodyPr/>
        <a:lstStyle/>
        <a:p>
          <a:endParaRPr lang="es-ES" sz="1400" dirty="0" smtClean="0">
            <a:solidFill>
              <a:schemeClr val="tx1"/>
            </a:solidFill>
            <a:latin typeface="Raleway Medium" panose="020B0603030101060003"/>
          </a:endParaRPr>
        </a:p>
        <a:p>
          <a:r>
            <a:rPr lang="es-ES" sz="1600" dirty="0" smtClean="0">
              <a:solidFill>
                <a:schemeClr val="tx1"/>
              </a:solidFill>
              <a:latin typeface="Raleway Medium" panose="020B0603030101060003"/>
            </a:rPr>
            <a:t>SUGERENCIAS </a:t>
          </a:r>
        </a:p>
        <a:p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5</a:t>
          </a:r>
          <a:br>
            <a:rPr lang="es-ES" sz="20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0,08%</a:t>
          </a:r>
          <a:endParaRPr lang="es-ES" sz="1400" dirty="0">
            <a:solidFill>
              <a:schemeClr val="tx1"/>
            </a:solidFill>
            <a:latin typeface="Raleway Medium" panose="020B0603030101060003"/>
          </a:endParaRPr>
        </a:p>
      </dgm:t>
    </dgm:pt>
    <dgm:pt modelId="{6ED18A2D-289A-425F-8281-2B719F073CF5}" type="parTrans" cxnId="{8E6EC965-6209-4746-9FBD-AC1E1E53AC4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943C2635-B37D-4E3A-91B2-935338C5CB6C}" type="sibTrans" cxnId="{8E6EC965-6209-4746-9FBD-AC1E1E53AC4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F66BF25F-3232-45A3-881B-1068EAFE935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Raleway Medium" panose="020B0603030101060003"/>
            </a:rPr>
            <a:t>DENUNCIAS</a:t>
          </a:r>
        </a:p>
        <a:p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1.690</a:t>
          </a:r>
          <a:br>
            <a:rPr lang="es-ES" sz="20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dirty="0" smtClean="0">
              <a:solidFill>
                <a:schemeClr val="tx1"/>
              </a:solidFill>
              <a:latin typeface="Raleway Medium" panose="020B0603030101060003"/>
            </a:rPr>
            <a:t>25%</a:t>
          </a:r>
          <a:endParaRPr lang="es-ES" sz="1800" dirty="0">
            <a:solidFill>
              <a:schemeClr val="tx1"/>
            </a:solidFill>
            <a:latin typeface="Raleway Medium" panose="020B0603030101060003"/>
          </a:endParaRPr>
        </a:p>
      </dgm:t>
    </dgm:pt>
    <dgm:pt modelId="{FBE20BA8-EFC3-4E52-8556-8FF6D4520920}" type="parTrans" cxnId="{FEDACB02-0FD9-444F-832E-E4970BDA9DA9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4365B3A1-9670-4160-B223-426D12F2C2F5}" type="sibTrans" cxnId="{FEDACB02-0FD9-444F-832E-E4970BDA9DA9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Raleway Medium" panose="020B0603030101060003"/>
          </a:endParaRPr>
        </a:p>
      </dgm:t>
    </dgm:pt>
    <dgm:pt modelId="{2B30C5AC-A258-4EAE-8643-0E74622FC6F1}" type="pres">
      <dgm:prSet presAssocID="{16D5F4E3-1D60-42D2-87FE-4350F18BD9D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F8CBD6-EBB0-426A-B039-C898CAB7D504}" type="pres">
      <dgm:prSet presAssocID="{16D5F4E3-1D60-42D2-87FE-4350F18BD9DF}" presName="wedge1" presStyleLbl="node1" presStyleIdx="0" presStyleCnt="5" custLinFactNeighborY="-1277"/>
      <dgm:spPr/>
      <dgm:t>
        <a:bodyPr/>
        <a:lstStyle/>
        <a:p>
          <a:endParaRPr lang="es-ES"/>
        </a:p>
      </dgm:t>
    </dgm:pt>
    <dgm:pt modelId="{5FEECA1B-E0B4-4D5B-90BD-AB7E34E9F59D}" type="pres">
      <dgm:prSet presAssocID="{16D5F4E3-1D60-42D2-87FE-4350F18BD9D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420C42-7D4F-48ED-9030-CFBD3C0F34D6}" type="pres">
      <dgm:prSet presAssocID="{16D5F4E3-1D60-42D2-87FE-4350F18BD9DF}" presName="wedge2" presStyleLbl="node1" presStyleIdx="1" presStyleCnt="5" custLinFactNeighborX="3869" custLinFactNeighborY="81"/>
      <dgm:spPr/>
      <dgm:t>
        <a:bodyPr/>
        <a:lstStyle/>
        <a:p>
          <a:endParaRPr lang="es-ES"/>
        </a:p>
      </dgm:t>
    </dgm:pt>
    <dgm:pt modelId="{029B67A9-6B85-4DD0-A066-EBF106D1155A}" type="pres">
      <dgm:prSet presAssocID="{16D5F4E3-1D60-42D2-87FE-4350F18BD9D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373AC2-DFC6-4E20-88B8-17E86D9BA878}" type="pres">
      <dgm:prSet presAssocID="{16D5F4E3-1D60-42D2-87FE-4350F18BD9DF}" presName="wedge3" presStyleLbl="node1" presStyleIdx="2" presStyleCnt="5" custLinFactNeighborX="1101" custLinFactNeighborY="2321"/>
      <dgm:spPr/>
      <dgm:t>
        <a:bodyPr/>
        <a:lstStyle/>
        <a:p>
          <a:endParaRPr lang="es-ES"/>
        </a:p>
      </dgm:t>
    </dgm:pt>
    <dgm:pt modelId="{CA8D3D88-5FF8-4996-AAEF-84CE0A393933}" type="pres">
      <dgm:prSet presAssocID="{16D5F4E3-1D60-42D2-87FE-4350F18BD9D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E74E8C-96F9-4447-A383-D21D8B2BB50A}" type="pres">
      <dgm:prSet presAssocID="{16D5F4E3-1D60-42D2-87FE-4350F18BD9DF}" presName="wedge4" presStyleLbl="node1" presStyleIdx="3" presStyleCnt="5" custLinFactNeighborX="-2743" custLinFactNeighborY="-300"/>
      <dgm:spPr/>
      <dgm:t>
        <a:bodyPr/>
        <a:lstStyle/>
        <a:p>
          <a:endParaRPr lang="es-ES"/>
        </a:p>
      </dgm:t>
    </dgm:pt>
    <dgm:pt modelId="{072355FF-6E83-4C1D-9B45-6BCB8406996B}" type="pres">
      <dgm:prSet presAssocID="{16D5F4E3-1D60-42D2-87FE-4350F18BD9D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78A677-16E9-4168-8E8F-944FFA6A0290}" type="pres">
      <dgm:prSet presAssocID="{16D5F4E3-1D60-42D2-87FE-4350F18BD9DF}" presName="wedge5" presStyleLbl="node1" presStyleIdx="4" presStyleCnt="5" custLinFactNeighborX="-1199" custLinFactNeighborY="-5784"/>
      <dgm:spPr/>
      <dgm:t>
        <a:bodyPr/>
        <a:lstStyle/>
        <a:p>
          <a:endParaRPr lang="es-ES"/>
        </a:p>
      </dgm:t>
    </dgm:pt>
    <dgm:pt modelId="{4501344A-5DF7-4DDD-846D-4E525F70D432}" type="pres">
      <dgm:prSet presAssocID="{16D5F4E3-1D60-42D2-87FE-4350F18BD9D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66283F-391D-4639-970C-431B86EB368A}" type="presOf" srcId="{16D5F4E3-1D60-42D2-87FE-4350F18BD9DF}" destId="{2B30C5AC-A258-4EAE-8643-0E74622FC6F1}" srcOrd="0" destOrd="0" presId="urn:microsoft.com/office/officeart/2005/8/layout/chart3"/>
    <dgm:cxn modelId="{69B548B3-917C-4FD4-A167-218743A0CC6D}" type="presOf" srcId="{E127E077-472F-409F-BEE3-7259E6F86438}" destId="{029B67A9-6B85-4DD0-A066-EBF106D1155A}" srcOrd="1" destOrd="0" presId="urn:microsoft.com/office/officeart/2005/8/layout/chart3"/>
    <dgm:cxn modelId="{03BFECA9-9C45-4B5D-B6A5-8DBC5B23D24F}" type="presOf" srcId="{E127E077-472F-409F-BEE3-7259E6F86438}" destId="{9C420C42-7D4F-48ED-9030-CFBD3C0F34D6}" srcOrd="0" destOrd="0" presId="urn:microsoft.com/office/officeart/2005/8/layout/chart3"/>
    <dgm:cxn modelId="{3FAD7082-6676-4004-86AE-EF5159F102D9}" type="presOf" srcId="{67FCEE58-9013-42E6-A6F0-5AE3CD54DDE8}" destId="{39373AC2-DFC6-4E20-88B8-17E86D9BA878}" srcOrd="0" destOrd="0" presId="urn:microsoft.com/office/officeart/2005/8/layout/chart3"/>
    <dgm:cxn modelId="{3D581E24-BD07-438D-977D-E65F55EAB496}" srcId="{16D5F4E3-1D60-42D2-87FE-4350F18BD9DF}" destId="{319DA9B2-A7FB-46CC-95B5-1716ECDEC38E}" srcOrd="0" destOrd="0" parTransId="{D3742908-31BE-49E9-B7B5-F5CA00383DD8}" sibTransId="{34A262D4-F5D0-4799-BEB2-2DCFA4110B80}"/>
    <dgm:cxn modelId="{C762341B-9A6B-43F8-892E-B5CBCE3A0A71}" type="presOf" srcId="{0B33E5D7-EBC0-4485-89F7-795F318506FD}" destId="{51E74E8C-96F9-4447-A383-D21D8B2BB50A}" srcOrd="0" destOrd="0" presId="urn:microsoft.com/office/officeart/2005/8/layout/chart3"/>
    <dgm:cxn modelId="{38B91166-E831-43C5-811B-94E5932C7E27}" type="presOf" srcId="{0B33E5D7-EBC0-4485-89F7-795F318506FD}" destId="{072355FF-6E83-4C1D-9B45-6BCB8406996B}" srcOrd="1" destOrd="0" presId="urn:microsoft.com/office/officeart/2005/8/layout/chart3"/>
    <dgm:cxn modelId="{D693EF47-CA40-4F03-9EDB-1FDAE21FB116}" type="presOf" srcId="{F66BF25F-3232-45A3-881B-1068EAFE9350}" destId="{8378A677-16E9-4168-8E8F-944FFA6A0290}" srcOrd="0" destOrd="0" presId="urn:microsoft.com/office/officeart/2005/8/layout/chart3"/>
    <dgm:cxn modelId="{B8586460-4F6F-4262-B6DE-F56E715A97C7}" type="presOf" srcId="{319DA9B2-A7FB-46CC-95B5-1716ECDEC38E}" destId="{5FEECA1B-E0B4-4D5B-90BD-AB7E34E9F59D}" srcOrd="1" destOrd="0" presId="urn:microsoft.com/office/officeart/2005/8/layout/chart3"/>
    <dgm:cxn modelId="{FEDACB02-0FD9-444F-832E-E4970BDA9DA9}" srcId="{16D5F4E3-1D60-42D2-87FE-4350F18BD9DF}" destId="{F66BF25F-3232-45A3-881B-1068EAFE9350}" srcOrd="4" destOrd="0" parTransId="{FBE20BA8-EFC3-4E52-8556-8FF6D4520920}" sibTransId="{4365B3A1-9670-4160-B223-426D12F2C2F5}"/>
    <dgm:cxn modelId="{061A6DEF-28A8-405A-9A8C-C25D72732AE9}" srcId="{16D5F4E3-1D60-42D2-87FE-4350F18BD9DF}" destId="{67FCEE58-9013-42E6-A6F0-5AE3CD54DDE8}" srcOrd="2" destOrd="0" parTransId="{44DE672B-9DF6-4D08-854D-DA19BB4C41BF}" sibTransId="{165A5419-4CB4-47A6-A3D0-3AF7F05151BB}"/>
    <dgm:cxn modelId="{C5ABE7B8-F9B5-4941-927F-D338E6EAB50A}" type="presOf" srcId="{F66BF25F-3232-45A3-881B-1068EAFE9350}" destId="{4501344A-5DF7-4DDD-846D-4E525F70D432}" srcOrd="1" destOrd="0" presId="urn:microsoft.com/office/officeart/2005/8/layout/chart3"/>
    <dgm:cxn modelId="{8E6EC965-6209-4746-9FBD-AC1E1E53AC44}" srcId="{16D5F4E3-1D60-42D2-87FE-4350F18BD9DF}" destId="{0B33E5D7-EBC0-4485-89F7-795F318506FD}" srcOrd="3" destOrd="0" parTransId="{6ED18A2D-289A-425F-8281-2B719F073CF5}" sibTransId="{943C2635-B37D-4E3A-91B2-935338C5CB6C}"/>
    <dgm:cxn modelId="{1FB69C7D-537D-4F0C-AD3F-B3B6ABBF1459}" type="presOf" srcId="{319DA9B2-A7FB-46CC-95B5-1716ECDEC38E}" destId="{A8F8CBD6-EBB0-426A-B039-C898CAB7D504}" srcOrd="0" destOrd="0" presId="urn:microsoft.com/office/officeart/2005/8/layout/chart3"/>
    <dgm:cxn modelId="{55C448A6-9D7F-49B3-A0A6-663936041BB8}" srcId="{16D5F4E3-1D60-42D2-87FE-4350F18BD9DF}" destId="{E127E077-472F-409F-BEE3-7259E6F86438}" srcOrd="1" destOrd="0" parTransId="{6179D7B6-2A16-40EF-9B3C-30C976914611}" sibTransId="{2F6B77F1-00C1-475C-B7E4-0DD32BF33488}"/>
    <dgm:cxn modelId="{2477FEE9-E064-4174-A90B-D8C9550BE8A5}" type="presOf" srcId="{67FCEE58-9013-42E6-A6F0-5AE3CD54DDE8}" destId="{CA8D3D88-5FF8-4996-AAEF-84CE0A393933}" srcOrd="1" destOrd="0" presId="urn:microsoft.com/office/officeart/2005/8/layout/chart3"/>
    <dgm:cxn modelId="{FC46CB13-0E82-4AF6-9AEC-8328C45193C0}" type="presParOf" srcId="{2B30C5AC-A258-4EAE-8643-0E74622FC6F1}" destId="{A8F8CBD6-EBB0-426A-B039-C898CAB7D504}" srcOrd="0" destOrd="0" presId="urn:microsoft.com/office/officeart/2005/8/layout/chart3"/>
    <dgm:cxn modelId="{DBB41E32-45D2-4199-9CC5-52916B2B2306}" type="presParOf" srcId="{2B30C5AC-A258-4EAE-8643-0E74622FC6F1}" destId="{5FEECA1B-E0B4-4D5B-90BD-AB7E34E9F59D}" srcOrd="1" destOrd="0" presId="urn:microsoft.com/office/officeart/2005/8/layout/chart3"/>
    <dgm:cxn modelId="{57A34BF2-B1FD-4738-9EB8-FE9B36BCAD12}" type="presParOf" srcId="{2B30C5AC-A258-4EAE-8643-0E74622FC6F1}" destId="{9C420C42-7D4F-48ED-9030-CFBD3C0F34D6}" srcOrd="2" destOrd="0" presId="urn:microsoft.com/office/officeart/2005/8/layout/chart3"/>
    <dgm:cxn modelId="{85E38360-A7DE-4F2E-BA78-B1044FC51092}" type="presParOf" srcId="{2B30C5AC-A258-4EAE-8643-0E74622FC6F1}" destId="{029B67A9-6B85-4DD0-A066-EBF106D1155A}" srcOrd="3" destOrd="0" presId="urn:microsoft.com/office/officeart/2005/8/layout/chart3"/>
    <dgm:cxn modelId="{D3CE0134-AC95-4084-8EF7-B94F1FA29738}" type="presParOf" srcId="{2B30C5AC-A258-4EAE-8643-0E74622FC6F1}" destId="{39373AC2-DFC6-4E20-88B8-17E86D9BA878}" srcOrd="4" destOrd="0" presId="urn:microsoft.com/office/officeart/2005/8/layout/chart3"/>
    <dgm:cxn modelId="{7EDC4C89-CE3B-4375-B5C7-9E39605DDEE9}" type="presParOf" srcId="{2B30C5AC-A258-4EAE-8643-0E74622FC6F1}" destId="{CA8D3D88-5FF8-4996-AAEF-84CE0A393933}" srcOrd="5" destOrd="0" presId="urn:microsoft.com/office/officeart/2005/8/layout/chart3"/>
    <dgm:cxn modelId="{2E9B354E-E468-4EF1-9A36-37D7C904083A}" type="presParOf" srcId="{2B30C5AC-A258-4EAE-8643-0E74622FC6F1}" destId="{51E74E8C-96F9-4447-A383-D21D8B2BB50A}" srcOrd="6" destOrd="0" presId="urn:microsoft.com/office/officeart/2005/8/layout/chart3"/>
    <dgm:cxn modelId="{A9BDF870-F503-4233-83EB-D0A72B01DA1F}" type="presParOf" srcId="{2B30C5AC-A258-4EAE-8643-0E74622FC6F1}" destId="{072355FF-6E83-4C1D-9B45-6BCB8406996B}" srcOrd="7" destOrd="0" presId="urn:microsoft.com/office/officeart/2005/8/layout/chart3"/>
    <dgm:cxn modelId="{2B324C6C-5F8A-4773-8896-2C8413AA4E77}" type="presParOf" srcId="{2B30C5AC-A258-4EAE-8643-0E74622FC6F1}" destId="{8378A677-16E9-4168-8E8F-944FFA6A0290}" srcOrd="8" destOrd="0" presId="urn:microsoft.com/office/officeart/2005/8/layout/chart3"/>
    <dgm:cxn modelId="{0291FCDC-2A43-4609-99FF-570B6963CB1A}" type="presParOf" srcId="{2B30C5AC-A258-4EAE-8643-0E74622FC6F1}" destId="{4501344A-5DF7-4DDD-846D-4E525F70D43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8CBD6-EBB0-426A-B039-C898CAB7D504}">
      <dsp:nvSpPr>
        <dsp:cNvPr id="0" name=""/>
        <dsp:cNvSpPr/>
      </dsp:nvSpPr>
      <dsp:spPr>
        <a:xfrm>
          <a:off x="1867814" y="265640"/>
          <a:ext cx="4551680" cy="455168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Raleway Medium" panose="020B0603030101060003"/>
            </a:rPr>
            <a:t>PETICIONES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4.913 </a:t>
          </a:r>
          <a:b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74%</a:t>
          </a:r>
          <a:endParaRPr lang="es-ES" sz="1800" kern="1200" dirty="0">
            <a:solidFill>
              <a:schemeClr val="tx1"/>
            </a:solidFill>
            <a:latin typeface="Raleway Medium" panose="020B0603030101060003"/>
          </a:endParaRPr>
        </a:p>
      </dsp:txBody>
      <dsp:txXfrm>
        <a:off x="4201092" y="945683"/>
        <a:ext cx="1544320" cy="1056640"/>
      </dsp:txXfrm>
    </dsp:sp>
    <dsp:sp modelId="{9C420C42-7D4F-48ED-9030-CFBD3C0F34D6}">
      <dsp:nvSpPr>
        <dsp:cNvPr id="0" name=""/>
        <dsp:cNvSpPr/>
      </dsp:nvSpPr>
      <dsp:spPr>
        <a:xfrm>
          <a:off x="1884609" y="546908"/>
          <a:ext cx="4551680" cy="455168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Raleway Medium" panose="020B0603030101060003"/>
            </a:rPr>
            <a:t>QUEJAS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20</a:t>
          </a:r>
          <a:b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0,30%</a:t>
          </a:r>
          <a:endParaRPr lang="es-ES" sz="1800" kern="1200" dirty="0">
            <a:solidFill>
              <a:schemeClr val="tx1"/>
            </a:solidFill>
            <a:latin typeface="Raleway Medium" panose="020B0603030101060003"/>
          </a:endParaRPr>
        </a:p>
      </dsp:txBody>
      <dsp:txXfrm>
        <a:off x="4859458" y="2606001"/>
        <a:ext cx="1354666" cy="1143338"/>
      </dsp:txXfrm>
    </dsp:sp>
    <dsp:sp modelId="{39373AC2-DFC6-4E20-88B8-17E86D9BA878}">
      <dsp:nvSpPr>
        <dsp:cNvPr id="0" name=""/>
        <dsp:cNvSpPr/>
      </dsp:nvSpPr>
      <dsp:spPr>
        <a:xfrm>
          <a:off x="1758619" y="648865"/>
          <a:ext cx="4551680" cy="455168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Raleway Medium" panose="020B0603030101060003"/>
            </a:rPr>
            <a:t>    RECLAMOS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Raleway Medium" panose="020B0603030101060003"/>
            </a:rPr>
            <a:t>             </a:t>
          </a: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5</a:t>
          </a:r>
          <a:b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        0,08%</a:t>
          </a:r>
          <a:endParaRPr lang="es-ES" sz="1800" kern="1200" dirty="0">
            <a:solidFill>
              <a:schemeClr val="tx1"/>
            </a:solidFill>
            <a:latin typeface="Raleway Medium" panose="020B0603030101060003"/>
          </a:endParaRPr>
        </a:p>
      </dsp:txBody>
      <dsp:txXfrm>
        <a:off x="3221659" y="4062626"/>
        <a:ext cx="1625600" cy="975360"/>
      </dsp:txXfrm>
    </dsp:sp>
    <dsp:sp modelId="{51E74E8C-96F9-4447-A383-D21D8B2BB50A}">
      <dsp:nvSpPr>
        <dsp:cNvPr id="0" name=""/>
        <dsp:cNvSpPr/>
      </dsp:nvSpPr>
      <dsp:spPr>
        <a:xfrm>
          <a:off x="1583652" y="529566"/>
          <a:ext cx="4551680" cy="455168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solidFill>
              <a:schemeClr val="tx1"/>
            </a:solidFill>
            <a:latin typeface="Raleway Medium" panose="020B0603030101060003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Raleway Medium" panose="020B0603030101060003"/>
            </a:rPr>
            <a:t>SUGERENCIAS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5</a:t>
          </a:r>
          <a:b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0,08%</a:t>
          </a:r>
          <a:endParaRPr lang="es-ES" sz="1400" kern="1200" dirty="0">
            <a:solidFill>
              <a:schemeClr val="tx1"/>
            </a:solidFill>
            <a:latin typeface="Raleway Medium" panose="020B0603030101060003"/>
          </a:endParaRPr>
        </a:p>
      </dsp:txBody>
      <dsp:txXfrm>
        <a:off x="1800399" y="2588659"/>
        <a:ext cx="1354666" cy="1143338"/>
      </dsp:txXfrm>
    </dsp:sp>
    <dsp:sp modelId="{8378A677-16E9-4168-8E8F-944FFA6A0290}">
      <dsp:nvSpPr>
        <dsp:cNvPr id="0" name=""/>
        <dsp:cNvSpPr/>
      </dsp:nvSpPr>
      <dsp:spPr>
        <a:xfrm>
          <a:off x="1653930" y="279952"/>
          <a:ext cx="4551680" cy="455168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Raleway Medium" panose="020B0603030101060003"/>
            </a:rPr>
            <a:t>DENUNCIAS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1.690</a:t>
          </a:r>
          <a:b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</a:br>
          <a:r>
            <a:rPr lang="es-ES" sz="2000" kern="1200" dirty="0" smtClean="0">
              <a:solidFill>
                <a:schemeClr val="tx1"/>
              </a:solidFill>
              <a:latin typeface="Raleway Medium" panose="020B0603030101060003"/>
            </a:rPr>
            <a:t>25%</a:t>
          </a:r>
          <a:endParaRPr lang="es-ES" sz="1800" kern="1200" dirty="0">
            <a:solidFill>
              <a:schemeClr val="tx1"/>
            </a:solidFill>
            <a:latin typeface="Raleway Medium" panose="020B0603030101060003"/>
          </a:endParaRPr>
        </a:p>
      </dsp:txBody>
      <dsp:txXfrm>
        <a:off x="2317717" y="973541"/>
        <a:ext cx="1544320" cy="105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5B416-56A9-4F70-AA27-4311069CB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F76AAF-CC87-4DAC-BEFB-346A3DF01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B820FC-158F-4732-B677-C215A904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7933BC-F5B1-4DC6-8E1C-0B5BDB8D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55694C-43E1-4C9B-AD9F-5A7C31C6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76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CB6B5-3FA7-4B3C-8D09-D24AE17A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7E1D3D-35DF-4BD3-A56F-FF2154EC1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5A4142-BAC0-4E98-9F42-1E0296C1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F06A8-32EB-45AD-ADE6-EA474620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C376C3-16DD-4316-85F9-BF7A056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16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5D4100-38EA-472F-AD87-1DBE73F94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BA95E-0A9E-422B-B558-3C2260252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2CCB0-B9A3-46C3-BF00-8434C7D0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E113D-5FC1-4F72-83D9-E20DD8F1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4FD8C8-2570-40A4-9478-8C5CA439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008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2DA8C-6552-41C3-8306-42C870E4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E65C94-3660-4374-A20E-B58D8A36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F15F5-08F5-4ACE-94D4-CFA5C178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86750-75C9-4416-AE4E-1857AAAC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76AC87-22A8-449E-9329-2D00E3C3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523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39FCE-C242-4948-9569-7B11D369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98A2D-0296-4813-B8D7-6A47802C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F1D20A-09C1-40BB-906A-AD490082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1CEF9-C6AD-4AFD-8A8F-C9AC0184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DC9FE1-F607-486F-B808-8046C509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29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C9BBD-9A07-4AB8-8EF8-EF429457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9EE417-A39D-4E97-899D-0E72611B1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98A047-4172-4156-8620-426C41091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073362-ECFC-47CF-90D4-F21329C9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3E0B78-E2A9-4AFE-BED6-06BA744D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DD607F-73B4-47AD-994C-AE7A5730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356E0-17F8-464A-B54E-02D5445A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6529FC-3CBA-478A-A55D-CB2577E2A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692F3A-082A-448F-91B7-293D4305A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EA7FFD-B0FC-4FDB-8F1E-806E90523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D520A0-F3FA-4511-9003-38D32795A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5D98A1-BEF9-4E73-941C-278C92C4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036AE7-A8A8-49D1-9415-5E318157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A7845B-6F2C-40C8-9ABC-E13AA115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055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AA545-83D9-4BF2-9940-2B3D8CD1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89D35C-92F5-476D-A857-B3E5B3C5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7097C1-7D34-48B6-9723-A0904B89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D24AC8-D9B0-46BC-9E0B-A145174D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893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A70B63-1C55-4908-811A-4438942E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04007F-A581-4161-B499-F635520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54D141-3137-4E7F-9405-6E24B783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21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D2900-62E0-42C7-A08D-67231AC8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A66013-18F3-4326-B1EE-44E7AA3F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E9DAA3-B1DD-41DB-8BE5-5A02BA6A3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A303-F1F0-47EC-87A3-2165A777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2FB442-F004-4237-9D1D-4C062A26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C86E4C-02B6-49C9-B360-6B6AE6B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06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4D69F-E93D-4C09-92AF-6F21A393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241FD6-DB9C-4167-A463-6CB980C53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777974-0EDB-4A52-8B37-166B6CD3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0717EF-FBA6-4B94-92C8-B6789A49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222DF1-2EEC-4EC3-86AB-BF76A1A4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F7FDEB-59AA-47A2-B901-8C9E0630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04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1D5541-26BC-44B9-93DC-E42C5288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CF3971-61B4-46D8-A34A-FABE61CB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03AA6F-EA8C-4E8A-A56F-2EAF56C8D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A535-B2AD-417B-A1FF-8913BB504B4D}" type="datetimeFigureOut">
              <a:rPr lang="es-CO" smtClean="0"/>
              <a:t>16/03/2023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47380D-FE76-4479-98ED-8D1F59139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7D6CF2-FC99-4F3F-99E9-999CE805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9FAA-4DE8-4234-89F8-D954F6981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53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8085FC-98C1-417B-BA18-F16E3A169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846"/>
            <a:ext cx="12192000" cy="68593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7831" y="4165599"/>
            <a:ext cx="32549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solidFill>
                  <a:schemeClr val="bg1"/>
                </a:solidFill>
                <a:latin typeface="Raleway Medium" panose="020B0603030101060003" pitchFamily="34" charset="0"/>
              </a:rPr>
              <a:t>2022</a:t>
            </a:r>
            <a:endParaRPr lang="en-US" sz="4400" dirty="0" smtClean="0">
              <a:solidFill>
                <a:schemeClr val="bg1"/>
              </a:solidFill>
              <a:latin typeface="Raleway Medium" panose="020B0603030101060003" pitchFamily="34" charset="0"/>
            </a:endParaRPr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940D8A-DFED-4B5B-8A94-9F4D45553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935" y="2176041"/>
            <a:ext cx="10688129" cy="1989558"/>
          </a:xfrm>
        </p:spPr>
        <p:txBody>
          <a:bodyPr>
            <a:no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Raleway Black" panose="020B0A03030101060003" pitchFamily="34" charset="0"/>
              </a:rPr>
              <a:t>Informe </a:t>
            </a:r>
            <a:r>
              <a:rPr lang="es-CO" sz="4400" dirty="0" smtClean="0">
                <a:solidFill>
                  <a:schemeClr val="bg1"/>
                </a:solidFill>
                <a:latin typeface="Raleway Black" panose="020B0A03030101060003" pitchFamily="34" charset="0"/>
              </a:rPr>
              <a:t>de seguimiento a la gestión de las  </a:t>
            </a:r>
            <a:r>
              <a:rPr lang="es-CO" sz="4400" dirty="0">
                <a:solidFill>
                  <a:schemeClr val="bg1"/>
                </a:solidFill>
                <a:latin typeface="Raleway Black" panose="020B0A03030101060003" pitchFamily="34" charset="0"/>
              </a:rPr>
              <a:t>Peticiones, Quejas, Reclamos, Sugerencias y Denuncias (PQRSD)</a:t>
            </a:r>
            <a:endParaRPr lang="en-US" sz="4400" dirty="0">
              <a:solidFill>
                <a:schemeClr val="bg1"/>
              </a:solidFill>
              <a:latin typeface="Raleway Black" panose="020B0A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18CB8A-9063-7802-2E95-415872D0CF11}"/>
              </a:ext>
            </a:extLst>
          </p:cNvPr>
          <p:cNvSpPr txBox="1"/>
          <p:nvPr/>
        </p:nvSpPr>
        <p:spPr>
          <a:xfrm>
            <a:off x="729186" y="2067013"/>
            <a:ext cx="4723347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dirty="0">
                <a:solidFill>
                  <a:schemeClr val="tx1"/>
                </a:solidFill>
                <a:latin typeface="Raleway Medium" panose="020B0603030101060003" pitchFamily="34" charset="0"/>
              </a:rPr>
              <a:t>Dando cumplimiento a lo requerido en el anexo técnico 2 de la Resolución 1519 de 2020 expedida por el  MINTIC en el ítem 4.10, me permito remitir el informe semestral de la vigencia 2022 respecto a las solicitudes radicadas en la oficina de atención al cliente pero que por la naturaleza de la petición no corresponde a la CRQ conocer, siendo que esta acción garantiza que se de trámite de manera oportuna a la petición y se corra traslado por competencia a la autoridad competente ( Ley 1755 de 2015 articulo 21).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1BFCAC4-4234-CC25-E44F-789C06EA09F6}"/>
              </a:ext>
            </a:extLst>
          </p:cNvPr>
          <p:cNvSpPr txBox="1"/>
          <p:nvPr/>
        </p:nvSpPr>
        <p:spPr>
          <a:xfrm>
            <a:off x="3005352" y="825256"/>
            <a:ext cx="6125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rgbClr val="00B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TRASLADOS POR COMPETENCIA</a:t>
            </a:r>
            <a:endParaRPr lang="es-CO" sz="3200" dirty="0">
              <a:solidFill>
                <a:srgbClr val="00B3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576" y="2067013"/>
            <a:ext cx="4257675" cy="8286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39713" y="3667451"/>
            <a:ext cx="2570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 panose="020B0603030101060003"/>
              </a:rPr>
              <a:t>Nota: </a:t>
            </a:r>
            <a:r>
              <a:rPr lang="es-ES" sz="1600" dirty="0" smtClean="0">
                <a:latin typeface="Raleway Medium" panose="020B0603030101060003"/>
              </a:rPr>
              <a:t>El mayor número de traslados por competencias son remitidos al departamento de planeación y secretaria de gobierno y convivencia de la Alcaldía de Armenia.</a:t>
            </a:r>
            <a:endParaRPr lang="es-CO" sz="1600" dirty="0">
              <a:latin typeface="Raleway Medium" panose="020B0603030101060003"/>
            </a:endParaRPr>
          </a:p>
        </p:txBody>
      </p:sp>
      <p:pic>
        <p:nvPicPr>
          <p:cNvPr id="5122" name="Picture 2" descr="Vista previa de image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6478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55075" y="1708445"/>
            <a:ext cx="105396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s-CO" sz="2000" dirty="0">
                <a:latin typeface="Raleway Medium" panose="020B0603030101060003"/>
              </a:rPr>
              <a:t>Por parte de la oficina de servicio al cliente durante el </a:t>
            </a:r>
            <a:r>
              <a:rPr lang="es-CO" sz="2000" dirty="0" smtClean="0">
                <a:latin typeface="Raleway Medium" panose="020B0603030101060003"/>
              </a:rPr>
              <a:t>2022, </a:t>
            </a:r>
            <a:r>
              <a:rPr lang="es-CO" sz="2000" dirty="0">
                <a:latin typeface="Raleway Medium" panose="020B0603030101060003"/>
              </a:rPr>
              <a:t>se realizaron capacitaciones </a:t>
            </a:r>
            <a:r>
              <a:rPr lang="es-CO" sz="2000" dirty="0" smtClean="0">
                <a:latin typeface="Raleway Medium" panose="020B0603030101060003"/>
              </a:rPr>
              <a:t>dirigidas a todos los funcionarios de la entidad sobre </a:t>
            </a:r>
            <a:r>
              <a:rPr lang="es-CO" sz="2000" dirty="0">
                <a:latin typeface="Raleway Medium" panose="020B0603030101060003"/>
              </a:rPr>
              <a:t>la normatividad de los derechos de </a:t>
            </a:r>
            <a:r>
              <a:rPr lang="es-CO" sz="2000" dirty="0" smtClean="0">
                <a:latin typeface="Raleway Medium" panose="020B0603030101060003"/>
              </a:rPr>
              <a:t>petición, </a:t>
            </a:r>
            <a:r>
              <a:rPr lang="es-CO" sz="2000" dirty="0">
                <a:latin typeface="Raleway Medium" panose="020B0603030101060003"/>
              </a:rPr>
              <a:t>con el fin de concientizar a los funcionarios acerca de contestar las PQRSD a tiempo y así evitar posibles consecuencias </a:t>
            </a:r>
            <a:r>
              <a:rPr lang="es-CO" sz="2000" dirty="0" smtClean="0">
                <a:latin typeface="Raleway Medium" panose="020B0603030101060003"/>
              </a:rPr>
              <a:t>disciplinarias. También </a:t>
            </a:r>
            <a:r>
              <a:rPr lang="es-CO" sz="2000" dirty="0">
                <a:latin typeface="Raleway Medium" panose="020B0603030101060003"/>
              </a:rPr>
              <a:t>es importante anotar que la oficina viene realizando un seguimiento estricto de las PQRSD que se encuentran sin respuesta enviando comunicados a las subdirecciones y oficinas de la Corporación con el fin de que estén alertas a los cierres de las </a:t>
            </a:r>
            <a:r>
              <a:rPr lang="es-CO" sz="2000" dirty="0" smtClean="0">
                <a:latin typeface="Raleway Medium" panose="020B0603030101060003"/>
              </a:rPr>
              <a:t>PQRSD.</a:t>
            </a:r>
            <a:endParaRPr lang="es-CO" sz="2000" dirty="0">
              <a:latin typeface="Raleway Medium" panose="020B0603030101060003"/>
            </a:endParaRPr>
          </a:p>
          <a:p>
            <a:pPr marL="342900" indent="-342900" algn="just">
              <a:buBlip>
                <a:blip r:embed="rId2"/>
              </a:buBlip>
            </a:pPr>
            <a:endParaRPr lang="es-CO" sz="2000" dirty="0">
              <a:latin typeface="Raleway Medium" panose="020B0603030101060003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es-CO" sz="2000" b="1" u="sng" dirty="0">
                <a:latin typeface="Raleway Medium" panose="020B0603030101060003"/>
              </a:rPr>
              <a:t>Recomendación</a:t>
            </a:r>
            <a:r>
              <a:rPr lang="es-CO" sz="2000" dirty="0">
                <a:latin typeface="Raleway Medium" panose="020B0603030101060003"/>
              </a:rPr>
              <a:t>: Todas las dependencias de la Corporación son las responsables de hacer seguimiento y control a las PQRSD radicadas a su dependencia, se recomienda mantener actualizada al área de servicio al ciudadano de todas las novedades que se presenten durante el proceso, con el fin de garantizar poder contar con la información actualizada y un cierre oportuno.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02" y="265743"/>
            <a:ext cx="1185527" cy="118552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247" y="271321"/>
            <a:ext cx="4254755" cy="11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91289"/>
            <a:ext cx="10515600" cy="558994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Blip>
                <a:blip r:embed="rId2"/>
              </a:buBlip>
            </a:pPr>
            <a:r>
              <a:rPr lang="es-CO" sz="2000" dirty="0">
                <a:latin typeface="Raleway Medium" panose="020B0603030101060003"/>
              </a:rPr>
              <a:t>Recomendaciones de la entidad sobre los trámites y servicios con mayor número de quejas y </a:t>
            </a:r>
            <a:r>
              <a:rPr lang="es-CO" sz="2000" dirty="0" smtClean="0">
                <a:latin typeface="Raleway Medium" panose="020B0603030101060003"/>
              </a:rPr>
              <a:t>reclamos</a:t>
            </a:r>
            <a:r>
              <a:rPr lang="es-CO" sz="2000" dirty="0" smtClean="0">
                <a:latin typeface="Raleway Medium" panose="020B0603030101060003"/>
              </a:rPr>
              <a:t>: </a:t>
            </a:r>
            <a:r>
              <a:rPr lang="es-CO" sz="2000" dirty="0" smtClean="0">
                <a:latin typeface="Raleway Medium" panose="020B0603030101060003"/>
              </a:rPr>
              <a:t>Una </a:t>
            </a:r>
            <a:r>
              <a:rPr lang="es-CO" sz="2000" dirty="0">
                <a:latin typeface="Raleway Medium" panose="020B0603030101060003"/>
              </a:rPr>
              <a:t>vez analizadas las quejas y reclamos recibidas durante la vigencia 2022, se puede concluir lo siguiente</a:t>
            </a:r>
            <a:r>
              <a:rPr lang="es-CO" sz="2000" dirty="0" smtClean="0">
                <a:latin typeface="Raleway Medium" panose="020B0603030101060003"/>
              </a:rPr>
              <a:t>:</a:t>
            </a:r>
            <a:endParaRPr lang="es-CO" sz="2000" dirty="0">
              <a:latin typeface="Raleway Medium" panose="020B0603030101060003"/>
            </a:endParaRPr>
          </a:p>
          <a:p>
            <a:pPr lvl="0" algn="just">
              <a:lnSpc>
                <a:spcPct val="100000"/>
              </a:lnSpc>
            </a:pPr>
            <a:r>
              <a:rPr lang="es-CO" sz="2000" dirty="0">
                <a:latin typeface="Raleway Medium" panose="020B0603030101060003"/>
              </a:rPr>
              <a:t>Se recomienda implementar acciones tendientes a controlar las afectaciones ambientales realizadas por terceros, tales como tala de árboles y vertimientos sin autorización de  los cuerpos de </a:t>
            </a:r>
            <a:r>
              <a:rPr lang="es-CO" sz="2000" dirty="0" smtClean="0">
                <a:latin typeface="Raleway Medium" panose="020B0603030101060003"/>
              </a:rPr>
              <a:t>agua, principalmente </a:t>
            </a:r>
            <a:r>
              <a:rPr lang="es-CO" sz="2000" dirty="0">
                <a:latin typeface="Raleway Medium" panose="020B0603030101060003"/>
              </a:rPr>
              <a:t>en sectores priorizados en los cuales son reiterativas las afectaciones.</a:t>
            </a:r>
          </a:p>
          <a:p>
            <a:pPr lvl="0" algn="just">
              <a:lnSpc>
                <a:spcPct val="100000"/>
              </a:lnSpc>
            </a:pPr>
            <a:r>
              <a:rPr lang="es-CO" sz="2000" dirty="0">
                <a:latin typeface="Raleway Medium" panose="020B0603030101060003"/>
              </a:rPr>
              <a:t>Se presentan quejas relacionadas con dilaciones o demoras en la respuesta a solicitudes asociadas al área forestal. </a:t>
            </a:r>
          </a:p>
          <a:p>
            <a:endParaRPr lang="es-CO" sz="20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27296"/>
              </p:ext>
            </p:extLst>
          </p:nvPr>
        </p:nvGraphicFramePr>
        <p:xfrm>
          <a:off x="5200198" y="3882548"/>
          <a:ext cx="3469669" cy="247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812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70845" y="877712"/>
            <a:ext cx="10069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s-CO" sz="2000" dirty="0">
                <a:latin typeface="Raleway Medium" panose="020B0603030101060003" pitchFamily="34" charset="0"/>
              </a:rPr>
              <a:t>Recomendaciones de los particulares dirigidas a mejorar el servicio que preste la entidad:</a:t>
            </a:r>
          </a:p>
          <a:p>
            <a:pPr marL="342900" indent="-342900" algn="just">
              <a:buBlip>
                <a:blip r:embed="rId2"/>
              </a:buBlip>
            </a:pPr>
            <a:endParaRPr lang="es-CO" sz="2000" dirty="0">
              <a:latin typeface="Raleway Medium" panose="020B0603030101060003" pitchFamily="34" charset="0"/>
            </a:endParaRPr>
          </a:p>
          <a:p>
            <a:pPr algn="just"/>
            <a:r>
              <a:rPr lang="es-CO" sz="2000" dirty="0">
                <a:latin typeface="Raleway Medium" panose="020B0603030101060003" pitchFamily="34" charset="0"/>
              </a:rPr>
              <a:t>Se recibió una recomendación por parte de un particular, dirigida a verificar la precisión en la información emitida por la Entidad a través de herramientas audiovisuales (vallas, pancartas, publicidad), dado que se cometió un error técnico en una valla ubicada en una zona de protección ambiental.</a:t>
            </a:r>
          </a:p>
          <a:p>
            <a:pPr algn="just"/>
            <a:endParaRPr lang="es-CO" sz="2000" dirty="0">
              <a:latin typeface="Raleway Medium" panose="020B0603030101060003" pitchFamily="34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es-CO" sz="2000" dirty="0">
                <a:latin typeface="Raleway Medium" panose="020B0603030101060003" pitchFamily="34" charset="0"/>
              </a:rPr>
              <a:t>Recomendaciones de los particulares dirigidas a incentivar la participación en la gestión pública:</a:t>
            </a:r>
          </a:p>
          <a:p>
            <a:pPr algn="just"/>
            <a:endParaRPr lang="es-CO" sz="2000" dirty="0">
              <a:latin typeface="Raleway Medium" panose="020B0603030101060003" pitchFamily="34" charset="0"/>
            </a:endParaRPr>
          </a:p>
          <a:p>
            <a:pPr algn="just"/>
            <a:r>
              <a:rPr lang="es-CO" sz="2000" dirty="0">
                <a:latin typeface="Raleway Medium" panose="020B0603030101060003" pitchFamily="34" charset="0"/>
              </a:rPr>
              <a:t>Durante la vigencia 2022, no se recibieron recomendaciones de particulares, frente a los incentivos para la participación en la gestión pública de la Corporación.</a:t>
            </a:r>
          </a:p>
          <a:p>
            <a:pPr algn="just"/>
            <a:endParaRPr lang="es-CO" sz="2000" dirty="0">
              <a:latin typeface="Raleway Medium" panose="020B0603030101060003" pitchFamily="34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es-CO" sz="2000" dirty="0">
                <a:latin typeface="Raleway Medium" panose="020B0603030101060003" pitchFamily="34" charset="0"/>
              </a:rPr>
              <a:t>Recomendaciones de los particulares dirigidas a racionalizar el empleo de los recursos </a:t>
            </a:r>
            <a:r>
              <a:rPr lang="es-CO" sz="2000" dirty="0" smtClean="0">
                <a:latin typeface="Raleway Medium" panose="020B0603030101060003" pitchFamily="34" charset="0"/>
              </a:rPr>
              <a:t>disponibles:</a:t>
            </a:r>
            <a:endParaRPr lang="es-CO" sz="2000" dirty="0">
              <a:latin typeface="Raleway Medium" panose="020B0603030101060003" pitchFamily="34" charset="0"/>
            </a:endParaRPr>
          </a:p>
          <a:p>
            <a:pPr marL="342900" indent="-342900" algn="just">
              <a:buBlip>
                <a:blip r:embed="rId2"/>
              </a:buBlip>
            </a:pPr>
            <a:endParaRPr lang="es-CO" sz="2000" dirty="0">
              <a:latin typeface="Raleway Medium" panose="020B0603030101060003" pitchFamily="34" charset="0"/>
            </a:endParaRPr>
          </a:p>
          <a:p>
            <a:pPr algn="just"/>
            <a:r>
              <a:rPr lang="es-CO" sz="2000" dirty="0">
                <a:latin typeface="Raleway Medium" panose="020B0603030101060003" pitchFamily="34" charset="0"/>
              </a:rPr>
              <a:t>Durante la vigencia 2022, no se recibieron recomendaciones de particulares, relacionadas con la racionalización en el uso de los recursos públicos.</a:t>
            </a:r>
            <a:endParaRPr lang="es-CO" sz="2000" dirty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68886" y="973861"/>
            <a:ext cx="3855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Introducción:</a:t>
            </a:r>
            <a:r>
              <a:rPr lang="es-CO" sz="4000" dirty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dirty="0">
              <a:solidFill>
                <a:srgbClr val="00B3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8886" y="1765298"/>
            <a:ext cx="7250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Raleway Medium" panose="020B0603030101060003" pitchFamily="34" charset="0"/>
              </a:rPr>
              <a:t>El presente documento corresponde al </a:t>
            </a:r>
            <a:r>
              <a:rPr lang="es-CO" sz="2400" dirty="0" smtClean="0">
                <a:latin typeface="Raleway Medium" panose="020B0603030101060003" pitchFamily="34" charset="0"/>
              </a:rPr>
              <a:t>informe </a:t>
            </a:r>
            <a:r>
              <a:rPr lang="es-CO" sz="2400" dirty="0">
                <a:latin typeface="Raleway Medium" panose="020B0603030101060003" pitchFamily="34" charset="0"/>
              </a:rPr>
              <a:t>de </a:t>
            </a:r>
            <a:r>
              <a:rPr lang="es-CO" sz="2400" dirty="0" smtClean="0">
                <a:latin typeface="Raleway Medium" panose="020B0603030101060003" pitchFamily="34" charset="0"/>
              </a:rPr>
              <a:t>seguimiento a la gestión de las Peticiones</a:t>
            </a:r>
            <a:r>
              <a:rPr lang="es-CO" sz="2400" dirty="0">
                <a:latin typeface="Raleway Medium" panose="020B0603030101060003" pitchFamily="34" charset="0"/>
              </a:rPr>
              <a:t>, Quejas, Reclamos, Sugerencias y Denuncias </a:t>
            </a:r>
            <a:r>
              <a:rPr lang="es-CO" sz="2400" dirty="0">
                <a:latin typeface="Raleway Black" panose="020B0A03030101060003" pitchFamily="34" charset="0"/>
              </a:rPr>
              <a:t>(PQRSD) </a:t>
            </a:r>
            <a:r>
              <a:rPr lang="es-CO" sz="2400" dirty="0">
                <a:latin typeface="Raleway Medium" panose="020B0603030101060003" pitchFamily="34" charset="0"/>
              </a:rPr>
              <a:t>recibidas y atendidas por las </a:t>
            </a:r>
            <a:r>
              <a:rPr lang="es-CO" sz="2400" dirty="0" smtClean="0">
                <a:latin typeface="Raleway Medium" panose="020B0603030101060003" pitchFamily="34" charset="0"/>
              </a:rPr>
              <a:t>subdirecciones y oficinas </a:t>
            </a:r>
            <a:r>
              <a:rPr lang="es-CO" sz="2400" dirty="0">
                <a:latin typeface="Raleway Medium" panose="020B0603030101060003" pitchFamily="34" charset="0"/>
              </a:rPr>
              <a:t>de la </a:t>
            </a:r>
            <a:r>
              <a:rPr lang="es-CO" sz="2400" dirty="0" smtClean="0">
                <a:latin typeface="Raleway Medium" panose="020B0603030101060003" pitchFamily="34" charset="0"/>
              </a:rPr>
              <a:t>Corporación </a:t>
            </a:r>
            <a:r>
              <a:rPr lang="es-CO" sz="2400" dirty="0">
                <a:latin typeface="Raleway Medium" panose="020B0603030101060003" pitchFamily="34" charset="0"/>
              </a:rPr>
              <a:t>A</a:t>
            </a:r>
            <a:r>
              <a:rPr lang="es-CO" sz="2400" dirty="0" smtClean="0">
                <a:latin typeface="Raleway Medium" panose="020B0603030101060003" pitchFamily="34" charset="0"/>
              </a:rPr>
              <a:t>utónoma </a:t>
            </a:r>
            <a:r>
              <a:rPr lang="es-CO" sz="2400" dirty="0">
                <a:latin typeface="Raleway Medium" panose="020B0603030101060003" pitchFamily="34" charset="0"/>
              </a:rPr>
              <a:t>Regional del Quindío durante el periodo comprendido entre el 1 de enero y el 31 de </a:t>
            </a:r>
            <a:r>
              <a:rPr lang="es-CO" sz="2400" dirty="0" smtClean="0">
                <a:latin typeface="Raleway Medium" panose="020B0603030101060003" pitchFamily="34" charset="0"/>
              </a:rPr>
              <a:t>diciembre </a:t>
            </a:r>
            <a:r>
              <a:rPr lang="es-CO" sz="2400" dirty="0">
                <a:latin typeface="Raleway Medium" panose="020B0603030101060003" pitchFamily="34" charset="0"/>
              </a:rPr>
              <a:t>de </a:t>
            </a:r>
            <a:r>
              <a:rPr lang="es-CO" sz="2400" dirty="0" smtClean="0">
                <a:latin typeface="Raleway Medium" panose="020B0603030101060003" pitchFamily="34" charset="0"/>
              </a:rPr>
              <a:t>2022. Con el, </a:t>
            </a:r>
            <a:r>
              <a:rPr lang="es-CO" sz="2400" dirty="0">
                <a:latin typeface="Raleway Medium" panose="020B0603030101060003" pitchFamily="34" charset="0"/>
              </a:rPr>
              <a:t>­se determinan </a:t>
            </a:r>
            <a:r>
              <a:rPr lang="es-CO" sz="2400" dirty="0" smtClean="0">
                <a:latin typeface="Raleway Medium" panose="020B0603030101060003" pitchFamily="34" charset="0"/>
              </a:rPr>
              <a:t>las oportunidades </a:t>
            </a:r>
            <a:r>
              <a:rPr lang="es-CO" sz="2400" dirty="0">
                <a:latin typeface="Raleway Medium" panose="020B0603030101060003" pitchFamily="34" charset="0"/>
              </a:rPr>
              <a:t>de las respuestas y </a:t>
            </a:r>
            <a:r>
              <a:rPr lang="es-CO" sz="2400" dirty="0" smtClean="0">
                <a:latin typeface="Raleway Medium" panose="020B0603030101060003" pitchFamily="34" charset="0"/>
              </a:rPr>
              <a:t>formulan </a:t>
            </a:r>
            <a:r>
              <a:rPr lang="es-CO" sz="2400" dirty="0">
                <a:latin typeface="Raleway Medium" panose="020B0603030101060003" pitchFamily="34" charset="0"/>
              </a:rPr>
              <a:t>las recomendaciones a la </a:t>
            </a:r>
            <a:r>
              <a:rPr lang="es-CO" sz="2400" dirty="0" smtClean="0">
                <a:latin typeface="Raleway Medium" panose="020B0603030101060003" pitchFamily="34" charset="0"/>
              </a:rPr>
              <a:t>alta </a:t>
            </a:r>
            <a:r>
              <a:rPr lang="es-CO" sz="2400" dirty="0">
                <a:latin typeface="Raleway Medium" panose="020B0603030101060003" pitchFamily="34" charset="0"/>
              </a:rPr>
              <a:t>d</a:t>
            </a:r>
            <a:r>
              <a:rPr lang="es-CO" sz="2400" dirty="0" smtClean="0">
                <a:latin typeface="Raleway Medium" panose="020B0603030101060003" pitchFamily="34" charset="0"/>
              </a:rPr>
              <a:t>irección </a:t>
            </a:r>
            <a:r>
              <a:rPr lang="es-CO" sz="2400" dirty="0">
                <a:latin typeface="Raleway Medium" panose="020B0603030101060003" pitchFamily="34" charset="0"/>
              </a:rPr>
              <a:t>y a los responsables de los procesos, que conlleva al mejoramiento continuo de la entidad y a afianzar la confianza de los ciudadanos.</a:t>
            </a:r>
            <a:endParaRPr lang="en-US" sz="2400" dirty="0">
              <a:latin typeface="Raleway Medium" panose="020B06030301010600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53" y="1765298"/>
            <a:ext cx="3695669" cy="36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5066" y="1502458"/>
            <a:ext cx="104535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Canales de recepción de solicitudes: </a:t>
            </a:r>
            <a:r>
              <a:rPr lang="es-ES" sz="2000" dirty="0" smtClean="0">
                <a:solidFill>
                  <a:srgbClr val="000000"/>
                </a:solidFill>
                <a:latin typeface="Raleway Medium"/>
              </a:rPr>
              <a:t>Con </a:t>
            </a:r>
            <a:r>
              <a:rPr lang="es-ES" sz="2000" dirty="0">
                <a:solidFill>
                  <a:srgbClr val="000000"/>
                </a:solidFill>
                <a:latin typeface="Raleway Medium"/>
              </a:rPr>
              <a:t>el propósito de establecer una interacción directa con la ciudadanía y garantizar un servicio con calidad y oportunidad, la Corporación Autónoma Regional del Quindío cuenta con los siguientes canales de atención: </a:t>
            </a:r>
            <a:endParaRPr lang="es-ES" sz="2000" dirty="0" smtClean="0">
              <a:solidFill>
                <a:srgbClr val="000000"/>
              </a:solidFill>
              <a:latin typeface="Raleway Medium"/>
            </a:endParaRPr>
          </a:p>
          <a:p>
            <a:pPr algn="just">
              <a:spcAft>
                <a:spcPts val="800"/>
              </a:spcAft>
            </a:pPr>
            <a:endParaRPr lang="es-ES" sz="2000" dirty="0">
              <a:solidFill>
                <a:srgbClr val="000000"/>
              </a:solidFill>
              <a:latin typeface="Raleway Medium"/>
            </a:endParaRPr>
          </a:p>
          <a:p>
            <a:pPr algn="just">
              <a:spcAft>
                <a:spcPts val="800"/>
              </a:spcAft>
            </a:pPr>
            <a:r>
              <a:rPr lang="es-ES" sz="2000" dirty="0" smtClean="0">
                <a:solidFill>
                  <a:srgbClr val="000000"/>
                </a:solidFill>
                <a:latin typeface="Raleway Medium"/>
              </a:rPr>
              <a:t>Presencial:  Calle </a:t>
            </a:r>
            <a:r>
              <a:rPr lang="es-ES" sz="2000" dirty="0">
                <a:solidFill>
                  <a:srgbClr val="000000"/>
                </a:solidFill>
                <a:latin typeface="Raleway Medium"/>
              </a:rPr>
              <a:t>19 Norte No. 19-55 B Mercedes del Norte. Armenia- Quindío. </a:t>
            </a:r>
          </a:p>
          <a:p>
            <a:pPr algn="just">
              <a:spcAft>
                <a:spcPts val="800"/>
              </a:spcAft>
            </a:pPr>
            <a:r>
              <a:rPr lang="es-ES" sz="2000" dirty="0">
                <a:solidFill>
                  <a:srgbClr val="000000"/>
                </a:solidFill>
                <a:latin typeface="Raleway Medium"/>
              </a:rPr>
              <a:t>Telefónico:  7460600 - cel. 317-4274417            </a:t>
            </a:r>
          </a:p>
          <a:p>
            <a:pPr algn="just">
              <a:spcAft>
                <a:spcPts val="800"/>
              </a:spcAft>
            </a:pPr>
            <a:r>
              <a:rPr lang="es-ES" sz="2000" dirty="0">
                <a:solidFill>
                  <a:srgbClr val="000000"/>
                </a:solidFill>
                <a:latin typeface="Raleway Medium"/>
              </a:rPr>
              <a:t>Correo electrónico: servicioalcliente@crq.gov.co </a:t>
            </a:r>
          </a:p>
          <a:p>
            <a:pPr algn="just">
              <a:spcAft>
                <a:spcPts val="800"/>
              </a:spcAft>
            </a:pPr>
            <a:r>
              <a:rPr lang="es-ES" sz="2000" dirty="0" smtClean="0">
                <a:solidFill>
                  <a:srgbClr val="000000"/>
                </a:solidFill>
                <a:latin typeface="Raleway Medium"/>
              </a:rPr>
              <a:t>WhatsApp:  </a:t>
            </a:r>
            <a:r>
              <a:rPr lang="es-ES" sz="2000" dirty="0">
                <a:solidFill>
                  <a:srgbClr val="000000"/>
                </a:solidFill>
                <a:latin typeface="Raleway Medium"/>
              </a:rPr>
              <a:t>al número 317- 4274417 </a:t>
            </a:r>
          </a:p>
          <a:p>
            <a:pPr algn="just">
              <a:spcAft>
                <a:spcPts val="800"/>
              </a:spcAft>
            </a:pPr>
            <a:r>
              <a:rPr lang="es-ES" sz="2000" dirty="0">
                <a:solidFill>
                  <a:srgbClr val="000000"/>
                </a:solidFill>
                <a:latin typeface="Raleway Medium"/>
              </a:rPr>
              <a:t>Chat ambiental</a:t>
            </a:r>
            <a:r>
              <a:rPr lang="es-ES" sz="2000" dirty="0" smtClean="0">
                <a:solidFill>
                  <a:srgbClr val="000000"/>
                </a:solidFill>
                <a:latin typeface="Raleway Medium"/>
              </a:rPr>
              <a:t>:  </a:t>
            </a:r>
            <a:r>
              <a:rPr lang="es-ES" sz="2000" dirty="0">
                <a:solidFill>
                  <a:srgbClr val="000000"/>
                </a:solidFill>
                <a:latin typeface="Raleway Medium"/>
              </a:rPr>
              <a:t>ingresando a nuestro portal www.crq.gov.co </a:t>
            </a:r>
            <a:endParaRPr lang="es-ES" sz="2000" dirty="0" smtClean="0">
              <a:solidFill>
                <a:srgbClr val="000000"/>
              </a:solidFill>
              <a:latin typeface="Raleway Medium"/>
            </a:endParaRPr>
          </a:p>
          <a:p>
            <a:pPr algn="just">
              <a:spcAft>
                <a:spcPts val="800"/>
              </a:spcAft>
            </a:pPr>
            <a:endParaRPr lang="es-ES" sz="2000" dirty="0">
              <a:solidFill>
                <a:srgbClr val="000000"/>
              </a:solidFill>
              <a:latin typeface="Raleway Medium"/>
            </a:endParaRPr>
          </a:p>
          <a:p>
            <a:pPr algn="ctr">
              <a:spcAft>
                <a:spcPts val="800"/>
              </a:spcAft>
            </a:pPr>
            <a:r>
              <a:rPr lang="es-ES" sz="2000" dirty="0">
                <a:solidFill>
                  <a:srgbClr val="000000"/>
                </a:solidFill>
                <a:latin typeface="Raleway Medium"/>
              </a:rPr>
              <a:t>Horario de atención: </a:t>
            </a:r>
            <a:r>
              <a:rPr lang="es-ES" sz="2000" dirty="0" smtClean="0">
                <a:solidFill>
                  <a:srgbClr val="000000"/>
                </a:solidFill>
                <a:latin typeface="Raleway Medium"/>
              </a:rPr>
              <a:t>lunes </a:t>
            </a:r>
            <a:r>
              <a:rPr lang="es-ES" sz="2000" dirty="0">
                <a:solidFill>
                  <a:srgbClr val="000000"/>
                </a:solidFill>
                <a:latin typeface="Raleway Medium"/>
              </a:rPr>
              <a:t>a jueves de 7:30 – 12:00 pm y de 2:00 a 6:00 pm </a:t>
            </a:r>
          </a:p>
          <a:p>
            <a:pPr algn="just">
              <a:spcAft>
                <a:spcPts val="800"/>
              </a:spcAft>
            </a:pPr>
            <a:r>
              <a:rPr lang="es-ES" sz="2000" dirty="0">
                <a:solidFill>
                  <a:srgbClr val="000000"/>
                </a:solidFill>
                <a:latin typeface="Raleway Medium"/>
              </a:rPr>
              <a:t>                                     </a:t>
            </a:r>
            <a:r>
              <a:rPr lang="es-ES" sz="2000" dirty="0" smtClean="0">
                <a:solidFill>
                  <a:srgbClr val="000000"/>
                </a:solidFill>
                <a:latin typeface="Raleway Medium"/>
              </a:rPr>
              <a:t> 	           viernes</a:t>
            </a:r>
            <a:r>
              <a:rPr lang="es-ES" sz="2000" dirty="0">
                <a:solidFill>
                  <a:srgbClr val="000000"/>
                </a:solidFill>
                <a:latin typeface="Raleway Medium"/>
              </a:rPr>
              <a:t>  de 7:30 – 12:00 pm y de 2:00 a 4:00 pm 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32966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5301B7A-64A2-4B87-A5EF-243E10BD56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20" y="104171"/>
            <a:ext cx="5018890" cy="28242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1556" y="1474192"/>
            <a:ext cx="621546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2000" dirty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acuerdo con los datos arrojados por los canales de atención, durante el </a:t>
            </a:r>
            <a:r>
              <a:rPr lang="es-CO" sz="2000" dirty="0" smtClean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es-CO" sz="2000" dirty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CO" sz="2000" dirty="0" smtClean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se recibieron: </a:t>
            </a:r>
          </a:p>
          <a:p>
            <a:pPr algn="ctr"/>
            <a:endParaRPr lang="es-CO" dirty="0">
              <a:solidFill>
                <a:srgbClr val="008F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6600" b="1" dirty="0">
                <a:solidFill>
                  <a:srgbClr val="00B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6.633</a:t>
            </a:r>
            <a:r>
              <a:rPr lang="es-CO" sz="5400" b="1" dirty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5400" b="1" dirty="0" smtClean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PQRSD</a:t>
            </a:r>
            <a:endParaRPr lang="es-CO" sz="3600" dirty="0">
              <a:solidFill>
                <a:srgbClr val="00B3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CO" sz="3600" dirty="0">
              <a:solidFill>
                <a:srgbClr val="008F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3600" dirty="0">
                <a:solidFill>
                  <a:srgbClr val="008FC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dirty="0">
              <a:solidFill>
                <a:srgbClr val="008F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000" b="1" dirty="0" smtClean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Nota</a:t>
            </a:r>
            <a:r>
              <a:rPr lang="es-CO" sz="2000" b="1" dirty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CO" sz="2000" dirty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En el año 2022 no hubo solicitudes a las cuales  </a:t>
            </a:r>
            <a:r>
              <a:rPr lang="es-CO" sz="2000" dirty="0" smtClean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   se les </a:t>
            </a:r>
            <a:r>
              <a:rPr lang="es-CO" sz="2000" dirty="0">
                <a:latin typeface="Raleway Medium" panose="020B0603030101060003"/>
                <a:ea typeface="Tahoma" panose="020B0604030504040204" pitchFamily="34" charset="0"/>
                <a:cs typeface="Tahoma" panose="020B0604030504040204" pitchFamily="34" charset="0"/>
              </a:rPr>
              <a:t>haya negado el acceso a la información.</a:t>
            </a:r>
            <a:endParaRPr lang="en-US" sz="2000" dirty="0">
              <a:latin typeface="Raleway Medium" panose="020B06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dirty="0">
              <a:solidFill>
                <a:srgbClr val="008FCA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3920938"/>
            <a:ext cx="6667018" cy="45719"/>
          </a:xfrm>
          <a:prstGeom prst="rect">
            <a:avLst/>
          </a:prstGeom>
          <a:solidFill>
            <a:srgbClr val="008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98288778"/>
              </p:ext>
            </p:extLst>
          </p:nvPr>
        </p:nvGraphicFramePr>
        <p:xfrm>
          <a:off x="5218362" y="9962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7763420" y="6291795"/>
            <a:ext cx="2757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Grafica </a:t>
            </a:r>
            <a:r>
              <a:rPr lang="es-CO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s-CO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PQRSD</a:t>
            </a: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</a:t>
            </a:r>
            <a:r>
              <a:rPr lang="es-CO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 de petición</a:t>
            </a: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6E7BCCE-0B59-F2CA-7FC6-D6B4CF90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7" y="748418"/>
            <a:ext cx="11966223" cy="1325563"/>
          </a:xfrm>
        </p:spPr>
        <p:txBody>
          <a:bodyPr>
            <a:normAutofit/>
          </a:bodyPr>
          <a:lstStyle/>
          <a:p>
            <a:pPr algn="ctr" rtl="0">
              <a:defRPr sz="1600" b="1" i="0" u="none" strike="noStrike" kern="1200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PQRSD </a:t>
            </a:r>
            <a:r>
              <a:rPr lang="es-CO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subdirección</a:t>
            </a:r>
            <a:r>
              <a:rPr lang="en-US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s-CO" sz="3600" b="1" dirty="0" smtClean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oficina</a:t>
            </a:r>
            <a:r>
              <a:rPr lang="en-US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smtClean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en-US" sz="3600" b="1" dirty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O" sz="3600" dirty="0">
              <a:solidFill>
                <a:srgbClr val="00B3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69" y="1803047"/>
            <a:ext cx="6951275" cy="457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04561" y="6277764"/>
            <a:ext cx="2646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Grafica 2</a:t>
            </a:r>
            <a:r>
              <a:rPr lang="es-CO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PQRSD</a:t>
            </a: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subdirección-oficina </a:t>
            </a: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93032" y="2274630"/>
            <a:ext cx="32963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2000" dirty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De las 6.633 </a:t>
            </a: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PQRSD,</a:t>
            </a:r>
            <a:r>
              <a:rPr lang="es-CO" sz="2000" dirty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s-CO" sz="2000" dirty="0" smtClean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subdirección </a:t>
            </a:r>
            <a:r>
              <a:rPr lang="es-CO" sz="2000" dirty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CO" sz="2000" dirty="0" smtClean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regulación </a:t>
            </a:r>
            <a:r>
              <a:rPr lang="es-CO" sz="2000" dirty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sz="2000" dirty="0" smtClean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control </a:t>
            </a:r>
            <a:r>
              <a:rPr lang="es-CO" sz="2000" dirty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tiene el mayor número con un 63% del total de las PQRSD, </a:t>
            </a:r>
            <a:r>
              <a:rPr lang="es-CO" sz="2000" dirty="0" smtClean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seguida </a:t>
            </a:r>
            <a:r>
              <a:rPr lang="es-CO" sz="2000" dirty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CO" sz="2000" dirty="0" smtClean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dirección general </a:t>
            </a:r>
            <a:r>
              <a:rPr lang="es-CO" sz="2000" dirty="0">
                <a:latin typeface="Raleway Medium"/>
                <a:ea typeface="Calibri" panose="020F0502020204030204" pitchFamily="34" charset="0"/>
                <a:cs typeface="Times New Roman" panose="02020603050405020304" pitchFamily="18" charset="0"/>
              </a:rPr>
              <a:t>con un 13%.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9" y="4801723"/>
            <a:ext cx="3969280" cy="11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CD767-B063-5EC0-E444-5F282CD4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97" y="1147377"/>
            <a:ext cx="11060289" cy="1009651"/>
          </a:xfrm>
        </p:spPr>
        <p:txBody>
          <a:bodyPr>
            <a:noAutofit/>
          </a:bodyPr>
          <a:lstStyle/>
          <a:p>
            <a:pPr algn="ctr" rtl="0">
              <a:defRPr sz="1600" b="1" i="0" u="none" strike="noStrike" kern="1200" spc="0" normalizeH="0" baseline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CO" sz="32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Consolidado PQRSD entes gubernamentales y de </a:t>
            </a:r>
            <a:br>
              <a:rPr lang="es-CO" sz="32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32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</a:t>
            </a:r>
            <a:r>
              <a:rPr lang="en-US" sz="32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O" sz="3200" dirty="0">
              <a:solidFill>
                <a:srgbClr val="00B3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980318"/>
            <a:ext cx="7608401" cy="399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927960" y="5971822"/>
            <a:ext cx="3288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Grafica </a:t>
            </a:r>
            <a:r>
              <a:rPr lang="es-CO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CO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PQRSD </a:t>
            </a: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entes gubernamentales y de control</a:t>
            </a: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511" y="2157028"/>
            <a:ext cx="3381375" cy="30099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164511" y="5233158"/>
            <a:ext cx="33813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100% de los derechos de petición ingresados en el periodo evaluado por parte de los entes gubernamentales y de control han sido respondidos de forma efectiva y a tiempo. </a:t>
            </a:r>
          </a:p>
          <a:p>
            <a:pPr>
              <a:spcAft>
                <a:spcPts val="0"/>
              </a:spcAft>
            </a:pPr>
            <a:r>
              <a:rPr lang="es-CO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11" y="1658940"/>
            <a:ext cx="7710812" cy="45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17" y="1051561"/>
            <a:ext cx="1654994" cy="102985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47143" y="61460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Gráfica </a:t>
            </a:r>
            <a:r>
              <a:rPr lang="es-CO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CO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PQRSD</a:t>
            </a: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radicadas por las alcaldías</a:t>
            </a: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40323" y="77542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PQRSD </a:t>
            </a:r>
            <a:r>
              <a:rPr lang="es-CO" sz="3200" b="1" dirty="0" smtClean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ALCALDÍAS</a:t>
            </a:r>
            <a:r>
              <a:rPr lang="en-US" sz="3200" b="1" dirty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solidFill>
                  <a:srgbClr val="00B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O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5D1F4-F222-415F-C441-43E4EF63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48" y="435043"/>
            <a:ext cx="1111673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dirty="0">
                <a:solidFill>
                  <a:srgbClr val="3CBB2D"/>
                </a:solidFill>
                <a:latin typeface="Raleway Black" panose="020B0A03030101060003" pitchFamily="34" charset="0"/>
              </a:rPr>
              <a:t/>
            </a:r>
            <a:br>
              <a:rPr lang="es-CO" sz="4400" dirty="0">
                <a:solidFill>
                  <a:srgbClr val="3CBB2D"/>
                </a:solidFill>
                <a:latin typeface="Raleway Black" panose="020B0A03030101060003" pitchFamily="34" charset="0"/>
              </a:rPr>
            </a:br>
            <a:r>
              <a:rPr lang="es-CO" sz="4400" dirty="0">
                <a:solidFill>
                  <a:srgbClr val="3CBB2D"/>
                </a:solidFill>
                <a:latin typeface="Raleway Black" panose="020B0A03030101060003" pitchFamily="34" charset="0"/>
              </a:rPr>
              <a:t/>
            </a:r>
            <a:br>
              <a:rPr lang="es-CO" sz="4400" dirty="0">
                <a:solidFill>
                  <a:srgbClr val="3CBB2D"/>
                </a:solidFill>
                <a:latin typeface="Raleway Black" panose="020B0A03030101060003" pitchFamily="34" charset="0"/>
              </a:rPr>
            </a:br>
            <a:r>
              <a:rPr lang="es-CO" sz="3600" dirty="0">
                <a:solidFill>
                  <a:srgbClr val="3CB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s-CO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Promedio </a:t>
            </a:r>
            <a:r>
              <a:rPr lang="es-CO" sz="3600" b="1" dirty="0" smtClean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días </a:t>
            </a:r>
            <a:r>
              <a:rPr lang="es-CO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CO" sz="3600" b="1" dirty="0" smtClean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s-CO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s-CO" sz="3600" b="1" dirty="0" smtClean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espuesta por </a:t>
            </a:r>
            <a:r>
              <a:rPr lang="es-CO" sz="36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CO" sz="3600" b="1" dirty="0" smtClean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ependencia</a:t>
            </a:r>
            <a:r>
              <a:rPr lang="es-CO" sz="4400" dirty="0">
                <a:solidFill>
                  <a:srgbClr val="3CBB2D"/>
                </a:solidFill>
                <a:latin typeface="Raleway Black" panose="020B0A03030101060003" pitchFamily="34" charset="0"/>
              </a:rPr>
              <a:t/>
            </a:r>
            <a:br>
              <a:rPr lang="es-CO" sz="4400" dirty="0">
                <a:solidFill>
                  <a:srgbClr val="3CBB2D"/>
                </a:solidFill>
                <a:latin typeface="Raleway Black" panose="020B0A03030101060003" pitchFamily="34" charset="0"/>
              </a:rPr>
            </a:b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O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7BC74A-1CA5-E8BF-EDBA-07EC059374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818" y="2351969"/>
            <a:ext cx="2042309" cy="298640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96" y="1668109"/>
            <a:ext cx="6015207" cy="430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425296" y="607730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Grafica </a:t>
            </a:r>
            <a:r>
              <a:rPr lang="es-CO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Promedio días de respuesta de </a:t>
            </a:r>
            <a:r>
              <a:rPr lang="es-CO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PQRSD </a:t>
            </a: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subdirección-oficina</a:t>
            </a:r>
            <a:endParaRPr lang="es-CO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CO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O" sz="2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28980" y="426237"/>
            <a:ext cx="105616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O" sz="3200" b="1" dirty="0">
              <a:ln w="9525">
                <a:solidFill>
                  <a:srgbClr val="8CC914"/>
                </a:solidFill>
                <a:prstDash val="solid"/>
              </a:ln>
              <a:solidFill>
                <a:srgbClr val="00B33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Raleway Black" panose="020B0A03030101060003" pitchFamily="34" charset="0"/>
            </a:endParaRPr>
          </a:p>
          <a:p>
            <a:pPr algn="ctr"/>
            <a:r>
              <a:rPr lang="es-CO" sz="32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aleway Black" panose="020B0A03030101060003" pitchFamily="34" charset="0"/>
              </a:rPr>
              <a:t>Consolidado </a:t>
            </a:r>
            <a:r>
              <a:rPr lang="es-CO" sz="3200" b="1" dirty="0" smtClean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aleway Black" panose="020B0A03030101060003" pitchFamily="34" charset="0"/>
              </a:rPr>
              <a:t>de PQRSD con </a:t>
            </a:r>
            <a:r>
              <a:rPr lang="es-CO" sz="3200" b="1" dirty="0">
                <a:ln w="9525">
                  <a:solidFill>
                    <a:srgbClr val="8CC914"/>
                  </a:solidFill>
                  <a:prstDash val="solid"/>
                </a:ln>
                <a:solidFill>
                  <a:srgbClr val="00B33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aleway Black" panose="020B0A03030101060003" pitchFamily="34" charset="0"/>
              </a:rPr>
              <a:t>respuesta y sin respuesta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141161"/>
              </p:ext>
            </p:extLst>
          </p:nvPr>
        </p:nvGraphicFramePr>
        <p:xfrm>
          <a:off x="932180" y="2194561"/>
          <a:ext cx="6472040" cy="322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1030534" y="541866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Grafica </a:t>
            </a:r>
            <a:r>
              <a:rPr lang="es-CO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Consolidado de </a:t>
            </a:r>
            <a:r>
              <a:rPr lang="es-CO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PQRSD</a:t>
            </a:r>
            <a:r>
              <a:rPr lang="es-CO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respuesta y sin respuesta</a:t>
            </a: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220" y="4388557"/>
            <a:ext cx="3095625" cy="838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131" y="2330027"/>
            <a:ext cx="1867606" cy="19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1065</Words>
  <Application>Microsoft Office PowerPoint</Application>
  <PresentationFormat>Panorámica</PresentationFormat>
  <Paragraphs>72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Raleway Black</vt:lpstr>
      <vt:lpstr>Raleway Medium</vt:lpstr>
      <vt:lpstr>Tahoma</vt:lpstr>
      <vt:lpstr>Times New Roman</vt:lpstr>
      <vt:lpstr>Tema de Office</vt:lpstr>
      <vt:lpstr>Informe de seguimiento a la gestión de las  Peticiones, Quejas, Reclamos, Sugerencias y Denuncias (PQRSD)</vt:lpstr>
      <vt:lpstr>Presentación de PowerPoint</vt:lpstr>
      <vt:lpstr>Presentación de PowerPoint</vt:lpstr>
      <vt:lpstr>Presentación de PowerPoint</vt:lpstr>
      <vt:lpstr>PQRSD por subdirección u oficina 2022 </vt:lpstr>
      <vt:lpstr>Consolidado PQRSD entes gubernamentales y de  control   </vt:lpstr>
      <vt:lpstr>Presentación de PowerPoint</vt:lpstr>
      <vt:lpstr>            Promedio días de respuesta por dependencia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AGREGAR TÍTULO</dc:title>
  <dc:creator>Usuario</dc:creator>
  <cp:lastModifiedBy>Catalina Gomez Montoya</cp:lastModifiedBy>
  <cp:revision>88</cp:revision>
  <dcterms:created xsi:type="dcterms:W3CDTF">2020-05-18T01:54:38Z</dcterms:created>
  <dcterms:modified xsi:type="dcterms:W3CDTF">2023-03-16T19:45:22Z</dcterms:modified>
</cp:coreProperties>
</file>