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charts/colors6.xml" ContentType="application/vnd.ms-office.chartcolor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charts/colors2.xml" ContentType="application/vnd.ms-office.chartcolorstyle+xml"/>
  <Override PartName="/ppt/charts/colors3.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style7.xml" ContentType="application/vnd.ms-office.chartstyl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charts/style6.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Override PartName="/ppt/charts/style3.xml" ContentType="application/vnd.ms-office.chartstyl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charts/colors7.xml" ContentType="application/vnd.ms-office.chartcolor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olors5.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70" r:id="rId4"/>
    <p:sldId id="277" r:id="rId5"/>
    <p:sldId id="280" r:id="rId6"/>
    <p:sldId id="281" r:id="rId7"/>
    <p:sldId id="279" r:id="rId8"/>
    <p:sldId id="282" r:id="rId9"/>
    <p:sldId id="260" r:id="rId10"/>
    <p:sldId id="283" r:id="rId11"/>
    <p:sldId id="285" r:id="rId12"/>
    <p:sldId id="284" r:id="rId13"/>
    <p:sldId id="268" r:id="rId14"/>
    <p:sldId id="273" r:id="rId15"/>
    <p:sldId id="272" r:id="rId16"/>
    <p:sldId id="271" r:id="rId17"/>
    <p:sldId id="264"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FF00"/>
    <a:srgbClr val="FFFF00"/>
    <a:srgbClr val="0000FF"/>
    <a:srgbClr val="008000"/>
    <a:srgbClr val="FFFF99"/>
    <a:srgbClr val="00FFCC"/>
    <a:srgbClr val="0033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snapToGrid="0">
      <p:cViewPr>
        <p:scale>
          <a:sx n="70" d="100"/>
          <a:sy n="70" d="100"/>
        </p:scale>
        <p:origin x="-840" y="-1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BELKYS\Desktop\CRQ\GRAFICOS.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chartUserShapes" Target="../drawings/drawing1.xml"/><Relationship Id="rId1" Type="http://schemas.openxmlformats.org/officeDocument/2006/relationships/oleObject" Target="file:///C:\Users\BELKYS\Desktop\CRQ\GRAFICOS.xlsx" TargetMode="External"/><Relationship Id="rId4" Type="http://schemas.microsoft.com/office/2011/relationships/chartStyle" Target="style2.xm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BELKYS\Desktop\CRQ\GRAFICOS.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BELKYS\Desktop\CRQ\GRAFICOS.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C:\Users\BELKYS\Desktop\CRQ\GRAFICOS.xlsx" TargetMode="External"/></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openxmlformats.org/officeDocument/2006/relationships/chartUserShapes" Target="../drawings/drawing2.xml"/><Relationship Id="rId1" Type="http://schemas.openxmlformats.org/officeDocument/2006/relationships/oleObject" Target="file:///C:\Users\BELKYS\Desktop\CRQ\GRAFICOS.xlsx" TargetMode="External"/><Relationship Id="rId4" Type="http://schemas.microsoft.com/office/2011/relationships/chartStyle" Target="style6.xml"/></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oleObject" Target="file:///C:\Users\BELKYS\Desktop\CRQ\GRAFICO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b="1" dirty="0" smtClean="0"/>
              <a:t>CONSOLIDADO PQRSD RESPONDIDAS Y PENDIENTES POR RESPONDER.</a:t>
            </a:r>
            <a:endParaRPr lang="es-CO" b="1" dirty="0"/>
          </a:p>
        </c:rich>
      </c:tx>
      <c:layout/>
      <c:spPr>
        <a:noFill/>
        <a:ln>
          <a:noFill/>
        </a:ln>
        <a:effectLst/>
      </c:spPr>
    </c:title>
    <c:plotArea>
      <c:layout/>
      <c:barChart>
        <c:barDir val="col"/>
        <c:grouping val="clustered"/>
        <c:ser>
          <c:idx val="0"/>
          <c:order val="0"/>
          <c:tx>
            <c:strRef>
              <c:f>'octubre '!$E$44</c:f>
              <c:strCache>
                <c:ptCount val="1"/>
                <c:pt idx="0">
                  <c:v>TOTAL RECIBIDAS </c:v>
                </c:pt>
              </c:strCache>
            </c:strRef>
          </c:tx>
          <c:spPr>
            <a:solidFill>
              <a:schemeClr val="accent1"/>
            </a:solidFill>
            <a:ln>
              <a:noFill/>
            </a:ln>
            <a:effectLst/>
          </c:spPr>
          <c:dPt>
            <c:idx val="0"/>
            <c:spPr>
              <a:solidFill>
                <a:srgbClr val="FFFF00"/>
              </a:solidFill>
              <a:ln>
                <a:noFill/>
              </a:ln>
              <a:effectLst/>
            </c:spPr>
          </c:dPt>
          <c:cat>
            <c:strRef>
              <c:f>'octubre '!$D$45</c:f>
              <c:strCache>
                <c:ptCount val="1"/>
                <c:pt idx="0">
                  <c:v>PQRSD</c:v>
                </c:pt>
              </c:strCache>
            </c:strRef>
          </c:cat>
          <c:val>
            <c:numRef>
              <c:f>'octubre '!$E$45</c:f>
              <c:numCache>
                <c:formatCode>General</c:formatCode>
                <c:ptCount val="1"/>
                <c:pt idx="0">
                  <c:v>3146</c:v>
                </c:pt>
              </c:numCache>
            </c:numRef>
          </c:val>
        </c:ser>
        <c:ser>
          <c:idx val="1"/>
          <c:order val="1"/>
          <c:tx>
            <c:strRef>
              <c:f>'octubre '!$F$44</c:f>
              <c:strCache>
                <c:ptCount val="1"/>
                <c:pt idx="0">
                  <c:v>TOTAL ATENDIDAS EN EL TERMINO</c:v>
                </c:pt>
              </c:strCache>
            </c:strRef>
          </c:tx>
          <c:spPr>
            <a:solidFill>
              <a:srgbClr val="00FF00"/>
            </a:solidFill>
            <a:ln>
              <a:noFill/>
            </a:ln>
            <a:effectLst/>
          </c:spPr>
          <c:cat>
            <c:strRef>
              <c:f>'octubre '!$D$45</c:f>
              <c:strCache>
                <c:ptCount val="1"/>
                <c:pt idx="0">
                  <c:v>PQRSD</c:v>
                </c:pt>
              </c:strCache>
            </c:strRef>
          </c:cat>
          <c:val>
            <c:numRef>
              <c:f>'octubre '!$F$45</c:f>
              <c:numCache>
                <c:formatCode>General</c:formatCode>
                <c:ptCount val="1"/>
                <c:pt idx="0">
                  <c:v>2926</c:v>
                </c:pt>
              </c:numCache>
            </c:numRef>
          </c:val>
        </c:ser>
        <c:ser>
          <c:idx val="2"/>
          <c:order val="2"/>
          <c:tx>
            <c:strRef>
              <c:f>'octubre '!$G$44</c:f>
              <c:strCache>
                <c:ptCount val="1"/>
                <c:pt idx="0">
                  <c:v>TOTAL POR RESPONDER </c:v>
                </c:pt>
              </c:strCache>
            </c:strRef>
          </c:tx>
          <c:spPr>
            <a:solidFill>
              <a:schemeClr val="accent1">
                <a:lumMod val="75000"/>
              </a:schemeClr>
            </a:solidFill>
            <a:ln>
              <a:noFill/>
            </a:ln>
            <a:effectLst/>
          </c:spPr>
          <c:cat>
            <c:strRef>
              <c:f>'octubre '!$D$45</c:f>
              <c:strCache>
                <c:ptCount val="1"/>
                <c:pt idx="0">
                  <c:v>PQRSD</c:v>
                </c:pt>
              </c:strCache>
            </c:strRef>
          </c:cat>
          <c:val>
            <c:numRef>
              <c:f>'octubre '!$G$45</c:f>
              <c:numCache>
                <c:formatCode>General</c:formatCode>
                <c:ptCount val="1"/>
                <c:pt idx="0">
                  <c:v>220</c:v>
                </c:pt>
              </c:numCache>
            </c:numRef>
          </c:val>
        </c:ser>
        <c:gapWidth val="219"/>
        <c:overlap val="-27"/>
        <c:axId val="104189952"/>
        <c:axId val="104191488"/>
      </c:barChart>
      <c:catAx>
        <c:axId val="10418995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04191488"/>
        <c:crosses val="autoZero"/>
        <c:auto val="1"/>
        <c:lblAlgn val="ctr"/>
        <c:lblOffset val="100"/>
      </c:catAx>
      <c:valAx>
        <c:axId val="104191488"/>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0418995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chart>
  <c:spPr>
    <a:noFill/>
    <a:ln>
      <a:noFill/>
    </a:ln>
    <a:effectLst/>
  </c:spPr>
  <c:txPr>
    <a:bodyPr/>
    <a:lstStyle/>
    <a:p>
      <a:pPr>
        <a:defRPr/>
      </a:pPr>
      <a:endParaRPr lang="es-CO"/>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s-CO" dirty="0" smtClean="0">
                <a:latin typeface="Arial Rounded MT Bold" panose="020F0704030504030204" pitchFamily="34" charset="0"/>
              </a:rPr>
              <a:t>COMPARATIVO PQRSD PRIMER SEMESTRE Y EL SEGUNDO</a:t>
            </a:r>
            <a:r>
              <a:rPr lang="es-CO" baseline="0" dirty="0" smtClean="0">
                <a:latin typeface="Arial Rounded MT Bold" panose="020F0704030504030204" pitchFamily="34" charset="0"/>
              </a:rPr>
              <a:t> SEMESTRE.</a:t>
            </a:r>
            <a:endParaRPr lang="es-CO" dirty="0">
              <a:latin typeface="Arial Rounded MT Bold" panose="020F0704030504030204" pitchFamily="34" charset="0"/>
            </a:endParaRPr>
          </a:p>
        </c:rich>
      </c:tx>
      <c:layout/>
      <c:spPr>
        <a:noFill/>
        <a:ln>
          <a:noFill/>
        </a:ln>
        <a:effectLst/>
      </c:spPr>
    </c:title>
    <c:plotArea>
      <c:layout/>
      <c:barChart>
        <c:barDir val="col"/>
        <c:grouping val="clustered"/>
        <c:ser>
          <c:idx val="0"/>
          <c:order val="0"/>
          <c:tx>
            <c:strRef>
              <c:f>Hoja1!$D$3</c:f>
              <c:strCache>
                <c:ptCount val="1"/>
                <c:pt idx="0">
                  <c:v>CANTIDAD</c:v>
                </c:pt>
              </c:strCache>
            </c:strRef>
          </c:tx>
          <c:spPr>
            <a:solidFill>
              <a:schemeClr val="accent1"/>
            </a:solidFill>
            <a:ln>
              <a:noFill/>
            </a:ln>
            <a:effectLst/>
          </c:spPr>
          <c:dPt>
            <c:idx val="0"/>
            <c:spPr>
              <a:solidFill>
                <a:srgbClr val="FFFF00"/>
              </a:solidFill>
              <a:ln>
                <a:noFill/>
              </a:ln>
              <a:effectLst/>
            </c:spPr>
          </c:dPt>
          <c:dPt>
            <c:idx val="1"/>
            <c:spPr>
              <a:solidFill>
                <a:srgbClr val="00FF00"/>
              </a:solidFill>
              <a:ln>
                <a:noFill/>
              </a:ln>
              <a:effectLst/>
            </c:spPr>
          </c:dPt>
          <c:dPt>
            <c:idx val="2"/>
            <c:spPr>
              <a:solidFill>
                <a:schemeClr val="accent5"/>
              </a:solidFill>
              <a:ln>
                <a:noFill/>
              </a:ln>
              <a:effectLst/>
            </c:spPr>
          </c:dPt>
          <c:cat>
            <c:strRef>
              <c:f>Hoja1!$C$4:$C$6</c:f>
              <c:strCache>
                <c:ptCount val="3"/>
                <c:pt idx="0">
                  <c:v>TOTAL</c:v>
                </c:pt>
                <c:pt idx="1">
                  <c:v>PQRSD 1ER SEMESTRE</c:v>
                </c:pt>
                <c:pt idx="2">
                  <c:v>PQRSD 2DO SEMESTRE</c:v>
                </c:pt>
              </c:strCache>
            </c:strRef>
          </c:cat>
          <c:val>
            <c:numRef>
              <c:f>Hoja1!$D$4:$D$6</c:f>
              <c:numCache>
                <c:formatCode>General</c:formatCode>
                <c:ptCount val="3"/>
                <c:pt idx="0">
                  <c:v>4463</c:v>
                </c:pt>
                <c:pt idx="1">
                  <c:v>1317</c:v>
                </c:pt>
                <c:pt idx="2">
                  <c:v>3146</c:v>
                </c:pt>
              </c:numCache>
            </c:numRef>
          </c:val>
        </c:ser>
        <c:axId val="107318272"/>
        <c:axId val="107344640"/>
      </c:barChart>
      <c:lineChart>
        <c:grouping val="standard"/>
        <c:ser>
          <c:idx val="1"/>
          <c:order val="1"/>
          <c:tx>
            <c:strRef>
              <c:f>Hoja1!$E$3</c:f>
              <c:strCache>
                <c:ptCount val="1"/>
                <c:pt idx="0">
                  <c:v>PORCENTAJE </c:v>
                </c:pt>
              </c:strCache>
            </c:strRef>
          </c:tx>
          <c:spPr>
            <a:ln w="28575" cap="rnd">
              <a:solidFill>
                <a:schemeClr val="tx1"/>
              </a:solidFill>
              <a:round/>
            </a:ln>
            <a:effectLst/>
          </c:spPr>
          <c:marker>
            <c:symbol val="none"/>
          </c:marker>
          <c:cat>
            <c:strRef>
              <c:f>Hoja1!$C$4:$C$6</c:f>
              <c:strCache>
                <c:ptCount val="3"/>
                <c:pt idx="0">
                  <c:v>TOTAL</c:v>
                </c:pt>
                <c:pt idx="1">
                  <c:v>PQRSD 1ER SEMESTRE</c:v>
                </c:pt>
                <c:pt idx="2">
                  <c:v>PQRSD 2DO SEMESTRE</c:v>
                </c:pt>
              </c:strCache>
            </c:strRef>
          </c:cat>
          <c:val>
            <c:numRef>
              <c:f>Hoja1!$E$4:$E$6</c:f>
              <c:numCache>
                <c:formatCode>0%</c:formatCode>
                <c:ptCount val="3"/>
                <c:pt idx="0">
                  <c:v>1</c:v>
                </c:pt>
                <c:pt idx="1">
                  <c:v>0.2950929867801928</c:v>
                </c:pt>
                <c:pt idx="2">
                  <c:v>0.70490701321980775</c:v>
                </c:pt>
              </c:numCache>
            </c:numRef>
          </c:val>
        </c:ser>
        <c:marker val="1"/>
        <c:axId val="112992256"/>
        <c:axId val="107346176"/>
      </c:lineChart>
      <c:catAx>
        <c:axId val="10731827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07344640"/>
        <c:crosses val="autoZero"/>
        <c:auto val="1"/>
        <c:lblAlgn val="ctr"/>
        <c:lblOffset val="100"/>
      </c:catAx>
      <c:valAx>
        <c:axId val="107344640"/>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07318272"/>
        <c:crosses val="autoZero"/>
        <c:crossBetween val="between"/>
      </c:valAx>
      <c:valAx>
        <c:axId val="107346176"/>
        <c:scaling>
          <c:orientation val="minMax"/>
        </c:scaling>
        <c:axPos val="r"/>
        <c:numFmt formatCode="0%" sourceLinked="1"/>
        <c:maj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2992256"/>
        <c:crosses val="max"/>
        <c:crossBetween val="between"/>
      </c:valAx>
      <c:catAx>
        <c:axId val="112992256"/>
        <c:scaling>
          <c:orientation val="minMax"/>
        </c:scaling>
        <c:delete val="1"/>
        <c:axPos val="b"/>
        <c:numFmt formatCode="General" sourceLinked="1"/>
        <c:majorTickMark val="none"/>
        <c:tickLblPos val="none"/>
        <c:crossAx val="107346176"/>
        <c:crosses val="autoZero"/>
        <c:auto val="1"/>
        <c:lblAlgn val="ctr"/>
        <c:lblOffset val="10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4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chart>
  <c:spPr>
    <a:noFill/>
    <a:ln>
      <a:noFill/>
    </a:ln>
    <a:effectLst/>
  </c:spPr>
  <c:txPr>
    <a:bodyPr/>
    <a:lstStyle/>
    <a:p>
      <a:pPr>
        <a:defRPr/>
      </a:pPr>
      <a:endParaRPr lang="es-CO"/>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dirty="0" smtClean="0">
                <a:latin typeface="Arial Rounded MT Bold" panose="020F0704030504030204" pitchFamily="34" charset="0"/>
              </a:rPr>
              <a:t>ENTES DE CONTROL 2DO SEMESTRE DEL 2020</a:t>
            </a:r>
            <a:endParaRPr lang="es-CO" dirty="0">
              <a:latin typeface="Arial Rounded MT Bold" panose="020F0704030504030204" pitchFamily="34" charset="0"/>
            </a:endParaRPr>
          </a:p>
        </c:rich>
      </c:tx>
      <c:layout/>
      <c:spPr>
        <a:noFill/>
        <a:ln>
          <a:noFill/>
        </a:ln>
        <a:effectLst/>
      </c:spPr>
    </c:title>
    <c:view3D>
      <c:depthPercent val="100"/>
      <c:rAngAx val="1"/>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3.5096518121491352E-2"/>
          <c:y val="0.10944145823585402"/>
          <c:w val="0.95108934528515998"/>
          <c:h val="0.75826997805250762"/>
        </c:manualLayout>
      </c:layout>
      <c:bar3DChart>
        <c:barDir val="col"/>
        <c:grouping val="clustered"/>
        <c:ser>
          <c:idx val="1"/>
          <c:order val="0"/>
          <c:tx>
            <c:strRef>
              <c:f>Hoja1!$E$196</c:f>
              <c:strCache>
                <c:ptCount val="1"/>
                <c:pt idx="0">
                  <c:v>JULIO</c:v>
                </c:pt>
              </c:strCache>
            </c:strRef>
          </c:tx>
          <c:spPr>
            <a:solidFill>
              <a:srgbClr val="00FF00"/>
            </a:solidFill>
            <a:ln>
              <a:noFill/>
            </a:ln>
            <a:effectLst/>
            <a:sp3d/>
          </c:spPr>
          <c:dLbls>
            <c:dLbl>
              <c:idx val="0"/>
              <c:layout>
                <c:manualLayout>
                  <c:x val="1.6116492692240164E-2"/>
                  <c:y val="-7.0707068363852876E-2"/>
                </c:manualLayout>
              </c:layout>
              <c:tx>
                <c:rich>
                  <a:bodyPr/>
                  <a:lstStyle/>
                  <a:p>
                    <a:r>
                      <a:rPr lang="en-US" b="1" dirty="0" smtClean="0"/>
                      <a:t>2</a:t>
                    </a:r>
                    <a:r>
                      <a:rPr lang="en-US" dirty="0" smtClean="0"/>
                      <a:t>4</a:t>
                    </a:r>
                    <a:endParaRPr lang="en-US" dirty="0"/>
                  </a:p>
                </c:rich>
              </c:tx>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Hoja1!$E$197</c:f>
              <c:numCache>
                <c:formatCode>General</c:formatCode>
                <c:ptCount val="1"/>
                <c:pt idx="0">
                  <c:v>25</c:v>
                </c:pt>
              </c:numCache>
            </c:numRef>
          </c:val>
        </c:ser>
        <c:ser>
          <c:idx val="2"/>
          <c:order val="1"/>
          <c:tx>
            <c:strRef>
              <c:f>Hoja1!$F$196</c:f>
              <c:strCache>
                <c:ptCount val="1"/>
                <c:pt idx="0">
                  <c:v>AGOSTO</c:v>
                </c:pt>
              </c:strCache>
            </c:strRef>
          </c:tx>
          <c:spPr>
            <a:solidFill>
              <a:srgbClr val="FFC000"/>
            </a:solidFill>
            <a:ln>
              <a:noFill/>
            </a:ln>
            <a:effectLst/>
            <a:sp3d/>
          </c:spPr>
          <c:dLbls>
            <c:dLbl>
              <c:idx val="0"/>
              <c:layout>
                <c:manualLayout>
                  <c:x val="2.5325917087805988E-2"/>
                  <c:y val="-8.2491579757828282E-2"/>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Hoja1!$F$197</c:f>
              <c:numCache>
                <c:formatCode>General</c:formatCode>
                <c:ptCount val="1"/>
                <c:pt idx="0">
                  <c:v>36</c:v>
                </c:pt>
              </c:numCache>
            </c:numRef>
          </c:val>
        </c:ser>
        <c:ser>
          <c:idx val="3"/>
          <c:order val="2"/>
          <c:tx>
            <c:strRef>
              <c:f>Hoja1!$G$196</c:f>
              <c:strCache>
                <c:ptCount val="1"/>
                <c:pt idx="0">
                  <c:v>SEPTIEMBRE</c:v>
                </c:pt>
              </c:strCache>
            </c:strRef>
          </c:tx>
          <c:spPr>
            <a:solidFill>
              <a:srgbClr val="0070C0"/>
            </a:solidFill>
            <a:ln>
              <a:noFill/>
            </a:ln>
            <a:effectLst/>
            <a:sp3d/>
          </c:spPr>
          <c:dPt>
            <c:idx val="0"/>
            <c:spPr>
              <a:solidFill>
                <a:srgbClr val="0070C0"/>
              </a:solidFill>
              <a:ln>
                <a:solidFill>
                  <a:srgbClr val="0070C0"/>
                </a:solidFill>
              </a:ln>
              <a:effectLst/>
              <a:sp3d>
                <a:contourClr>
                  <a:srgbClr val="0070C0"/>
                </a:contourClr>
              </a:sp3d>
            </c:spPr>
          </c:dPt>
          <c:dLbls>
            <c:dLbl>
              <c:idx val="0"/>
              <c:layout>
                <c:manualLayout>
                  <c:x val="1.496531464279444E-2"/>
                  <c:y val="-7.3653196212346714E-2"/>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Hoja1!$G$197</c:f>
              <c:numCache>
                <c:formatCode>General</c:formatCode>
                <c:ptCount val="1"/>
                <c:pt idx="0">
                  <c:v>21</c:v>
                </c:pt>
              </c:numCache>
            </c:numRef>
          </c:val>
        </c:ser>
        <c:ser>
          <c:idx val="4"/>
          <c:order val="3"/>
          <c:tx>
            <c:strRef>
              <c:f>Hoja1!$H$196</c:f>
              <c:strCache>
                <c:ptCount val="1"/>
                <c:pt idx="0">
                  <c:v>OCTUBRE</c:v>
                </c:pt>
              </c:strCache>
            </c:strRef>
          </c:tx>
          <c:spPr>
            <a:solidFill>
              <a:schemeClr val="bg1">
                <a:lumMod val="75000"/>
              </a:schemeClr>
            </a:solidFill>
            <a:ln>
              <a:noFill/>
            </a:ln>
            <a:effectLst/>
            <a:sp3d/>
          </c:spPr>
          <c:dLbls>
            <c:dLbl>
              <c:idx val="0"/>
              <c:layout>
                <c:manualLayout>
                  <c:x val="1.7267670741685896E-2"/>
                  <c:y val="-8.2491579757828226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Hoja1!$H$197</c:f>
              <c:numCache>
                <c:formatCode>General</c:formatCode>
                <c:ptCount val="1"/>
                <c:pt idx="0">
                  <c:v>35</c:v>
                </c:pt>
              </c:numCache>
            </c:numRef>
          </c:val>
        </c:ser>
        <c:ser>
          <c:idx val="5"/>
          <c:order val="4"/>
          <c:tx>
            <c:strRef>
              <c:f>Hoja1!$I$196</c:f>
              <c:strCache>
                <c:ptCount val="1"/>
                <c:pt idx="0">
                  <c:v>NOVIEMBRE</c:v>
                </c:pt>
              </c:strCache>
            </c:strRef>
          </c:tx>
          <c:spPr>
            <a:solidFill>
              <a:srgbClr val="00FF00"/>
            </a:solidFill>
            <a:ln>
              <a:noFill/>
            </a:ln>
            <a:effectLst/>
            <a:sp3d/>
          </c:spPr>
          <c:dLbls>
            <c:dLbl>
              <c:idx val="0"/>
              <c:layout>
                <c:manualLayout>
                  <c:x val="2.3023560988914525E-2"/>
                  <c:y val="-7.0707068363852849E-2"/>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Hoja1!$I$197</c:f>
              <c:numCache>
                <c:formatCode>General</c:formatCode>
                <c:ptCount val="1"/>
                <c:pt idx="0">
                  <c:v>41</c:v>
                </c:pt>
              </c:numCache>
            </c:numRef>
          </c:val>
        </c:ser>
        <c:ser>
          <c:idx val="6"/>
          <c:order val="5"/>
          <c:tx>
            <c:strRef>
              <c:f>Hoja1!$J$196</c:f>
              <c:strCache>
                <c:ptCount val="1"/>
                <c:pt idx="0">
                  <c:v>DICIEMBRE</c:v>
                </c:pt>
              </c:strCache>
            </c:strRef>
          </c:tx>
          <c:spPr>
            <a:solidFill>
              <a:srgbClr val="FFC000"/>
            </a:solidFill>
            <a:ln>
              <a:noFill/>
            </a:ln>
            <a:effectLst/>
            <a:sp3d/>
          </c:spPr>
          <c:dLbls>
            <c:dLbl>
              <c:idx val="0"/>
              <c:layout>
                <c:manualLayout>
                  <c:x val="3.1081807335034611E-2"/>
                  <c:y val="-7.0707068363852807E-2"/>
                </c:manualLayout>
              </c:layout>
              <c:showVal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Rounded MT Bold" panose="020F0704030504030204" pitchFamily="34" charset="0"/>
                    <a:ea typeface="+mn-ea"/>
                    <a:cs typeface="+mn-cs"/>
                  </a:defRPr>
                </a:pPr>
                <a:endParaRPr lang="es-CO"/>
              </a:p>
            </c:txP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Hoja1!$C$197</c:f>
              <c:strCache>
                <c:ptCount val="1"/>
                <c:pt idx="0">
                  <c:v>ENTES DE CONTROL</c:v>
                </c:pt>
              </c:strCache>
            </c:strRef>
          </c:cat>
          <c:val>
            <c:numRef>
              <c:f>Hoja1!$J$197</c:f>
              <c:numCache>
                <c:formatCode>General</c:formatCode>
                <c:ptCount val="1"/>
                <c:pt idx="0">
                  <c:v>20</c:v>
                </c:pt>
              </c:numCache>
            </c:numRef>
          </c:val>
        </c:ser>
        <c:dLbls>
          <c:showVal val="1"/>
        </c:dLbls>
        <c:shape val="box"/>
        <c:axId val="113243264"/>
        <c:axId val="113244800"/>
        <c:axId val="0"/>
      </c:bar3DChart>
      <c:catAx>
        <c:axId val="113243264"/>
        <c:scaling>
          <c:orientation val="minMax"/>
        </c:scaling>
        <c:axPos val="b"/>
        <c:numFmt formatCode="General"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244800"/>
        <c:crosses val="autoZero"/>
        <c:auto val="1"/>
        <c:lblAlgn val="ctr"/>
        <c:lblOffset val="100"/>
      </c:catAx>
      <c:valAx>
        <c:axId val="113244800"/>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243264"/>
        <c:crosses val="autoZero"/>
        <c:crossBetween val="between"/>
      </c:valAx>
      <c:spPr>
        <a:noFill/>
        <a:ln w="25400">
          <a:noFill/>
        </a:ln>
        <a:effectLst/>
      </c:spPr>
    </c:plotArea>
    <c:legend>
      <c:legendPos val="b"/>
      <c:layout/>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legend>
    <c:plotVisOnly val="1"/>
    <c:dispBlanksAs val="gap"/>
  </c:chart>
  <c:spPr>
    <a:noFill/>
    <a:ln>
      <a:noFill/>
    </a:ln>
    <a:effectLst/>
  </c:spPr>
  <c:txPr>
    <a:bodyPr/>
    <a:lstStyle/>
    <a:p>
      <a:pPr>
        <a:defRPr/>
      </a:pPr>
      <a:endParaRPr lang="es-CO"/>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s-CO" dirty="0" smtClean="0">
                <a:latin typeface="Arial Rounded MT Bold" panose="020F0704030504030204" pitchFamily="34" charset="0"/>
              </a:rPr>
              <a:t>ENTES</a:t>
            </a:r>
            <a:r>
              <a:rPr lang="es-CO" baseline="0" dirty="0" smtClean="0">
                <a:latin typeface="Arial Rounded MT Bold" panose="020F0704030504030204" pitchFamily="34" charset="0"/>
              </a:rPr>
              <a:t> DE CONTROL </a:t>
            </a:r>
            <a:endParaRPr lang="es-CO" dirty="0">
              <a:latin typeface="Arial Rounded MT Bold" panose="020F0704030504030204" pitchFamily="34" charset="0"/>
            </a:endParaRPr>
          </a:p>
        </c:rich>
      </c:tx>
      <c:layout>
        <c:manualLayout>
          <c:xMode val="edge"/>
          <c:yMode val="edge"/>
          <c:x val="0.41812834617190825"/>
          <c:y val="0.3526276380502838"/>
        </c:manualLayout>
      </c:layout>
      <c:spPr>
        <a:noFill/>
        <a:ln>
          <a:noFill/>
        </a:ln>
        <a:effectLst/>
      </c:spPr>
    </c:title>
    <c:plotArea>
      <c:layout>
        <c:manualLayout>
          <c:layoutTarget val="inner"/>
          <c:xMode val="edge"/>
          <c:yMode val="edge"/>
          <c:x val="9.6610558557328002E-2"/>
          <c:y val="0.10464670097203607"/>
          <c:w val="0.86089034237760664"/>
          <c:h val="0.75788200379164583"/>
        </c:manualLayout>
      </c:layout>
      <c:barChart>
        <c:barDir val="col"/>
        <c:grouping val="clustered"/>
        <c:ser>
          <c:idx val="0"/>
          <c:order val="0"/>
          <c:tx>
            <c:strRef>
              <c:f>Hoja1!$D$36</c:f>
              <c:strCache>
                <c:ptCount val="1"/>
                <c:pt idx="0">
                  <c:v>CANTIDAD</c:v>
                </c:pt>
              </c:strCache>
            </c:strRef>
          </c:tx>
          <c:spPr>
            <a:solidFill>
              <a:schemeClr val="accent2"/>
            </a:solidFill>
            <a:ln>
              <a:noFill/>
            </a:ln>
            <a:effectLst/>
          </c:spPr>
          <c:dPt>
            <c:idx val="0"/>
            <c:spPr>
              <a:solidFill>
                <a:srgbClr val="00FF00"/>
              </a:solidFill>
              <a:ln>
                <a:noFill/>
              </a:ln>
              <a:effectLst/>
            </c:spPr>
          </c:dPt>
          <c:dPt>
            <c:idx val="1"/>
            <c:spPr>
              <a:solidFill>
                <a:srgbClr val="FFFF00"/>
              </a:solidFill>
              <a:ln>
                <a:noFill/>
              </a:ln>
              <a:effectLst/>
            </c:spPr>
          </c:dPt>
          <c:dPt>
            <c:idx val="2"/>
            <c:spPr>
              <a:solidFill>
                <a:schemeClr val="accent4"/>
              </a:solidFill>
              <a:ln>
                <a:noFill/>
              </a:ln>
              <a:effectLst/>
            </c:spPr>
          </c:dPt>
          <c:dPt>
            <c:idx val="3"/>
            <c:spPr>
              <a:solidFill>
                <a:srgbClr val="0070C0"/>
              </a:solidFill>
              <a:ln>
                <a:noFill/>
              </a:ln>
              <a:effectLst/>
            </c:spPr>
          </c:dPt>
          <c:dPt>
            <c:idx val="4"/>
            <c:spPr>
              <a:solidFill>
                <a:schemeClr val="bg1">
                  <a:lumMod val="75000"/>
                </a:schemeClr>
              </a:solidFill>
              <a:ln>
                <a:noFill/>
              </a:ln>
              <a:effectLst/>
            </c:spPr>
          </c:dPt>
          <c:dPt>
            <c:idx val="5"/>
            <c:spPr>
              <a:solidFill>
                <a:srgbClr val="0000FF"/>
              </a:solidFill>
              <a:ln>
                <a:noFill/>
              </a:ln>
              <a:effectLst/>
            </c:spPr>
          </c:dPt>
          <c:dPt>
            <c:idx val="6"/>
            <c:spPr>
              <a:solidFill>
                <a:srgbClr val="00B0F0"/>
              </a:solidFill>
              <a:ln>
                <a:noFill/>
              </a:ln>
              <a:effectLst/>
            </c:spPr>
          </c:dPt>
          <c:cat>
            <c:strRef>
              <c:f>Hoja1!$C$37:$C$43</c:f>
              <c:strCache>
                <c:ptCount val="7"/>
                <c:pt idx="0">
                  <c:v>TOTAL</c:v>
                </c:pt>
                <c:pt idx="1">
                  <c:v>PROCURADURIA</c:v>
                </c:pt>
                <c:pt idx="2">
                  <c:v>CONTRALORIA</c:v>
                </c:pt>
                <c:pt idx="3">
                  <c:v>FISCALIA</c:v>
                </c:pt>
                <c:pt idx="4">
                  <c:v>DEFENSORIA</c:v>
                </c:pt>
                <c:pt idx="5">
                  <c:v>PERSONERIA</c:v>
                </c:pt>
                <c:pt idx="6">
                  <c:v>OTROS</c:v>
                </c:pt>
              </c:strCache>
            </c:strRef>
          </c:cat>
          <c:val>
            <c:numRef>
              <c:f>Hoja1!$D$37:$D$43</c:f>
              <c:numCache>
                <c:formatCode>General</c:formatCode>
                <c:ptCount val="7"/>
                <c:pt idx="0">
                  <c:v>177</c:v>
                </c:pt>
                <c:pt idx="1">
                  <c:v>42</c:v>
                </c:pt>
                <c:pt idx="2">
                  <c:v>37</c:v>
                </c:pt>
                <c:pt idx="3">
                  <c:v>28</c:v>
                </c:pt>
                <c:pt idx="4">
                  <c:v>29</c:v>
                </c:pt>
                <c:pt idx="5">
                  <c:v>33</c:v>
                </c:pt>
                <c:pt idx="6">
                  <c:v>8</c:v>
                </c:pt>
              </c:numCache>
            </c:numRef>
          </c:val>
        </c:ser>
        <c:axId val="113177344"/>
        <c:axId val="113178880"/>
      </c:barChart>
      <c:lineChart>
        <c:grouping val="standard"/>
        <c:ser>
          <c:idx val="1"/>
          <c:order val="1"/>
          <c:tx>
            <c:strRef>
              <c:f>Hoja1!$E$36</c:f>
              <c:strCache>
                <c:ptCount val="1"/>
                <c:pt idx="0">
                  <c:v>%</c:v>
                </c:pt>
              </c:strCache>
            </c:strRef>
          </c:tx>
          <c:spPr>
            <a:ln w="28575" cap="rnd">
              <a:solidFill>
                <a:schemeClr val="tx1"/>
              </a:solidFill>
              <a:round/>
            </a:ln>
            <a:effectLst/>
          </c:spPr>
          <c:marker>
            <c:symbol val="none"/>
          </c:marker>
          <c:cat>
            <c:strRef>
              <c:f>Hoja1!$C$37:$C$43</c:f>
              <c:strCache>
                <c:ptCount val="7"/>
                <c:pt idx="0">
                  <c:v>TOTAL</c:v>
                </c:pt>
                <c:pt idx="1">
                  <c:v>PROCURADURIA</c:v>
                </c:pt>
                <c:pt idx="2">
                  <c:v>CONTRALORIA</c:v>
                </c:pt>
                <c:pt idx="3">
                  <c:v>FISCALIA</c:v>
                </c:pt>
                <c:pt idx="4">
                  <c:v>DEFENSORIA</c:v>
                </c:pt>
                <c:pt idx="5">
                  <c:v>PERSONERIA</c:v>
                </c:pt>
                <c:pt idx="6">
                  <c:v>OTROS</c:v>
                </c:pt>
              </c:strCache>
            </c:strRef>
          </c:cat>
          <c:val>
            <c:numRef>
              <c:f>Hoja1!$E$37:$E$43</c:f>
              <c:numCache>
                <c:formatCode>0%</c:formatCode>
                <c:ptCount val="7"/>
                <c:pt idx="0">
                  <c:v>1</c:v>
                </c:pt>
                <c:pt idx="1">
                  <c:v>0.23728813559322048</c:v>
                </c:pt>
                <c:pt idx="2">
                  <c:v>0.20903954802259891</c:v>
                </c:pt>
                <c:pt idx="3">
                  <c:v>0.15819209039548032</c:v>
                </c:pt>
                <c:pt idx="4">
                  <c:v>0.16384180790960445</c:v>
                </c:pt>
                <c:pt idx="5">
                  <c:v>0.18644067796610175</c:v>
                </c:pt>
                <c:pt idx="6">
                  <c:v>4.5197740112994364E-2</c:v>
                </c:pt>
              </c:numCache>
            </c:numRef>
          </c:val>
        </c:ser>
        <c:marker val="1"/>
        <c:axId val="113255936"/>
        <c:axId val="113254400"/>
      </c:lineChart>
      <c:catAx>
        <c:axId val="113177344"/>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13178880"/>
        <c:crosses val="autoZero"/>
        <c:auto val="1"/>
        <c:lblAlgn val="ctr"/>
        <c:lblOffset val="100"/>
      </c:catAx>
      <c:valAx>
        <c:axId val="113178880"/>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177344"/>
        <c:crosses val="autoZero"/>
        <c:crossBetween val="between"/>
      </c:valAx>
      <c:valAx>
        <c:axId val="113254400"/>
        <c:scaling>
          <c:orientation val="minMax"/>
        </c:scaling>
        <c:axPos val="r"/>
        <c:numFmt formatCode="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13255936"/>
        <c:crosses val="max"/>
        <c:crossBetween val="between"/>
      </c:valAx>
      <c:catAx>
        <c:axId val="113255936"/>
        <c:scaling>
          <c:orientation val="minMax"/>
        </c:scaling>
        <c:delete val="1"/>
        <c:axPos val="b"/>
        <c:numFmt formatCode="General" sourceLinked="1"/>
        <c:majorTickMark val="none"/>
        <c:tickLblPos val="none"/>
        <c:crossAx val="113254400"/>
        <c:crosses val="autoZero"/>
        <c:auto val="1"/>
        <c:lblAlgn val="ctr"/>
        <c:lblOffset val="10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chart>
  <c:spPr>
    <a:noFill/>
    <a:ln>
      <a:noFill/>
    </a:ln>
    <a:effectLst/>
  </c:spPr>
  <c:txPr>
    <a:bodyPr/>
    <a:lstStyle/>
    <a:p>
      <a:pPr>
        <a:defRPr/>
      </a:pPr>
      <a:endParaRPr lang="es-CO"/>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s-CO" dirty="0" smtClean="0">
                <a:latin typeface="Arial Rounded MT Bold" panose="020F0704030504030204" pitchFamily="34" charset="0"/>
              </a:rPr>
              <a:t>CONSOLIDADO</a:t>
            </a:r>
            <a:r>
              <a:rPr lang="es-CO" baseline="0" dirty="0" smtClean="0">
                <a:latin typeface="Arial Rounded MT Bold" panose="020F0704030504030204" pitchFamily="34" charset="0"/>
              </a:rPr>
              <a:t> PQRSD SEGUNDO SEMESTRE DE 2020 POR MES</a:t>
            </a:r>
            <a:endParaRPr lang="es-CO" dirty="0">
              <a:latin typeface="Arial Rounded MT Bold" panose="020F0704030504030204" pitchFamily="34" charset="0"/>
            </a:endParaRPr>
          </a:p>
        </c:rich>
      </c:tx>
      <c:layout/>
      <c:spPr>
        <a:noFill/>
        <a:ln>
          <a:noFill/>
        </a:ln>
        <a:effectLst/>
      </c:spPr>
    </c:title>
    <c:plotArea>
      <c:layout/>
      <c:barChart>
        <c:barDir val="col"/>
        <c:grouping val="clustered"/>
        <c:ser>
          <c:idx val="0"/>
          <c:order val="0"/>
          <c:tx>
            <c:strRef>
              <c:f>Hoja2!$B$1</c:f>
              <c:strCache>
                <c:ptCount val="1"/>
                <c:pt idx="0">
                  <c:v>PQRSD INGRESADOS</c:v>
                </c:pt>
              </c:strCache>
            </c:strRef>
          </c:tx>
          <c:spPr>
            <a:solidFill>
              <a:schemeClr val="accent1"/>
            </a:solidFill>
            <a:ln>
              <a:noFill/>
            </a:ln>
            <a:effectLst/>
          </c:spPr>
          <c:dPt>
            <c:idx val="0"/>
            <c:spPr>
              <a:solidFill>
                <a:srgbClr val="00FF00"/>
              </a:solidFill>
              <a:ln>
                <a:noFill/>
              </a:ln>
              <a:effectLst/>
            </c:spPr>
          </c:dPt>
          <c:dPt>
            <c:idx val="1"/>
            <c:spPr>
              <a:solidFill>
                <a:srgbClr val="FFFF00"/>
              </a:solidFill>
              <a:ln>
                <a:noFill/>
              </a:ln>
              <a:effectLst/>
            </c:spPr>
          </c:dPt>
          <c:dPt>
            <c:idx val="2"/>
            <c:spPr>
              <a:solidFill>
                <a:schemeClr val="accent4"/>
              </a:solidFill>
              <a:ln>
                <a:noFill/>
              </a:ln>
              <a:effectLst/>
            </c:spPr>
          </c:dPt>
          <c:dPt>
            <c:idx val="3"/>
            <c:spPr>
              <a:solidFill>
                <a:srgbClr val="0070C0"/>
              </a:solidFill>
              <a:ln>
                <a:noFill/>
              </a:ln>
              <a:effectLst/>
            </c:spPr>
          </c:dPt>
          <c:dPt>
            <c:idx val="4"/>
            <c:spPr>
              <a:solidFill>
                <a:schemeClr val="bg1">
                  <a:lumMod val="75000"/>
                </a:schemeClr>
              </a:solidFill>
              <a:ln>
                <a:noFill/>
              </a:ln>
              <a:effectLst/>
            </c:spPr>
          </c:dPt>
          <c:dPt>
            <c:idx val="5"/>
            <c:spPr>
              <a:solidFill>
                <a:srgbClr val="0070C0"/>
              </a:solidFill>
              <a:ln>
                <a:noFill/>
              </a:ln>
              <a:effectLst/>
            </c:spPr>
          </c:dPt>
          <c:cat>
            <c:strRef>
              <c:f>Hoja2!$A$2:$A$8</c:f>
              <c:strCache>
                <c:ptCount val="7"/>
                <c:pt idx="0">
                  <c:v>TOTAL PQRSD </c:v>
                </c:pt>
                <c:pt idx="1">
                  <c:v>JULIO</c:v>
                </c:pt>
                <c:pt idx="2">
                  <c:v>AGOSTO</c:v>
                </c:pt>
                <c:pt idx="3">
                  <c:v>SEPTIEMBRE</c:v>
                </c:pt>
                <c:pt idx="4">
                  <c:v>OCTUBRE</c:v>
                </c:pt>
                <c:pt idx="5">
                  <c:v>NOVIEMBRE</c:v>
                </c:pt>
                <c:pt idx="6">
                  <c:v>DICIEMBRE</c:v>
                </c:pt>
              </c:strCache>
            </c:strRef>
          </c:cat>
          <c:val>
            <c:numRef>
              <c:f>Hoja2!$B$2:$B$8</c:f>
              <c:numCache>
                <c:formatCode>General</c:formatCode>
                <c:ptCount val="7"/>
                <c:pt idx="0">
                  <c:v>3146</c:v>
                </c:pt>
                <c:pt idx="1">
                  <c:v>465</c:v>
                </c:pt>
                <c:pt idx="2">
                  <c:v>508</c:v>
                </c:pt>
                <c:pt idx="3">
                  <c:v>626</c:v>
                </c:pt>
                <c:pt idx="4">
                  <c:v>580</c:v>
                </c:pt>
                <c:pt idx="5">
                  <c:v>540</c:v>
                </c:pt>
                <c:pt idx="6">
                  <c:v>427</c:v>
                </c:pt>
              </c:numCache>
            </c:numRef>
          </c:val>
        </c:ser>
        <c:axId val="113345280"/>
        <c:axId val="113346816"/>
      </c:barChart>
      <c:lineChart>
        <c:grouping val="standard"/>
        <c:ser>
          <c:idx val="1"/>
          <c:order val="1"/>
          <c:tx>
            <c:strRef>
              <c:f>Hoja2!$C$1</c:f>
              <c:strCache>
                <c:ptCount val="1"/>
                <c:pt idx="0">
                  <c:v>% PARTICIPACION</c:v>
                </c:pt>
              </c:strCache>
            </c:strRef>
          </c:tx>
          <c:spPr>
            <a:ln w="28575" cap="rnd">
              <a:solidFill>
                <a:schemeClr val="tx1"/>
              </a:solidFill>
              <a:round/>
            </a:ln>
            <a:effectLst/>
          </c:spPr>
          <c:marker>
            <c:symbol val="none"/>
          </c:marker>
          <c:cat>
            <c:strRef>
              <c:f>Hoja2!$A$2:$A$8</c:f>
              <c:strCache>
                <c:ptCount val="7"/>
                <c:pt idx="0">
                  <c:v>TOTAL PQRSD </c:v>
                </c:pt>
                <c:pt idx="1">
                  <c:v>JULIO</c:v>
                </c:pt>
                <c:pt idx="2">
                  <c:v>AGOSTO</c:v>
                </c:pt>
                <c:pt idx="3">
                  <c:v>SEPTIEMBRE</c:v>
                </c:pt>
                <c:pt idx="4">
                  <c:v>OCTUBRE</c:v>
                </c:pt>
                <c:pt idx="5">
                  <c:v>NOVIEMBRE</c:v>
                </c:pt>
                <c:pt idx="6">
                  <c:v>DICIEMBRE</c:v>
                </c:pt>
              </c:strCache>
            </c:strRef>
          </c:cat>
          <c:val>
            <c:numRef>
              <c:f>Hoja2!$C$2:$C$8</c:f>
              <c:numCache>
                <c:formatCode>0%</c:formatCode>
                <c:ptCount val="7"/>
                <c:pt idx="0">
                  <c:v>1</c:v>
                </c:pt>
                <c:pt idx="1">
                  <c:v>0.14780673871582972</c:v>
                </c:pt>
                <c:pt idx="2">
                  <c:v>0.16147488874761601</c:v>
                </c:pt>
                <c:pt idx="3">
                  <c:v>0.19898283534647176</c:v>
                </c:pt>
                <c:pt idx="4">
                  <c:v>0.18436109345200266</c:v>
                </c:pt>
                <c:pt idx="5">
                  <c:v>0.17164653528289894</c:v>
                </c:pt>
                <c:pt idx="6">
                  <c:v>0.13572790845518121</c:v>
                </c:pt>
              </c:numCache>
            </c:numRef>
          </c:val>
        </c:ser>
        <c:marker val="1"/>
        <c:axId val="113358336"/>
        <c:axId val="113356800"/>
      </c:lineChart>
      <c:catAx>
        <c:axId val="113345280"/>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13346816"/>
        <c:crosses val="autoZero"/>
        <c:auto val="1"/>
        <c:lblAlgn val="ctr"/>
        <c:lblOffset val="100"/>
      </c:catAx>
      <c:valAx>
        <c:axId val="113346816"/>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345280"/>
        <c:crosses val="autoZero"/>
        <c:crossBetween val="between"/>
      </c:valAx>
      <c:valAx>
        <c:axId val="113356800"/>
        <c:scaling>
          <c:orientation val="minMax"/>
        </c:scaling>
        <c:axPos val="r"/>
        <c:numFmt formatCode="0%" sourceLinked="1"/>
        <c:maj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358336"/>
        <c:crosses val="max"/>
        <c:crossBetween val="between"/>
      </c:valAx>
      <c:catAx>
        <c:axId val="113358336"/>
        <c:scaling>
          <c:orientation val="minMax"/>
        </c:scaling>
        <c:delete val="1"/>
        <c:axPos val="b"/>
        <c:numFmt formatCode="General" sourceLinked="1"/>
        <c:majorTickMark val="none"/>
        <c:tickLblPos val="none"/>
        <c:crossAx val="113356800"/>
        <c:crosses val="autoZero"/>
        <c:auto val="1"/>
        <c:lblAlgn val="ctr"/>
        <c:lblOffset val="10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dTable>
      <c:spPr>
        <a:noFill/>
        <a:ln>
          <a:noFill/>
        </a:ln>
        <a:effectLst/>
      </c:spPr>
    </c:plotArea>
    <c:plotVisOnly val="1"/>
    <c:dispBlanksAs val="gap"/>
  </c:chart>
  <c:spPr>
    <a:noFill/>
    <a:ln>
      <a:noFill/>
    </a:ln>
    <a:effectLst/>
  </c:spPr>
  <c:txPr>
    <a:bodyPr/>
    <a:lstStyle/>
    <a:p>
      <a:pPr>
        <a:defRPr/>
      </a:pPr>
      <a:endParaRPr lang="es-CO"/>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Rounded MT Bold" panose="020F0704030504030204" pitchFamily="34" charset="0"/>
                <a:ea typeface="+mn-ea"/>
                <a:cs typeface="+mn-cs"/>
              </a:defRPr>
            </a:pPr>
            <a:r>
              <a:rPr lang="es-CO" dirty="0" smtClean="0">
                <a:latin typeface="Arial Rounded MT Bold" panose="020F0704030504030204" pitchFamily="34" charset="0"/>
              </a:rPr>
              <a:t>REGULACION Y CONTROL AMBIENTAL</a:t>
            </a:r>
            <a:endParaRPr lang="es-CO" dirty="0">
              <a:latin typeface="Arial Rounded MT Bold" panose="020F0704030504030204" pitchFamily="34" charset="0"/>
            </a:endParaRPr>
          </a:p>
        </c:rich>
      </c:tx>
      <c:layout/>
      <c:spPr>
        <a:noFill/>
        <a:ln>
          <a:noFill/>
        </a:ln>
        <a:effectLst/>
      </c:spPr>
    </c:title>
    <c:plotArea>
      <c:layout>
        <c:manualLayout>
          <c:layoutTarget val="inner"/>
          <c:xMode val="edge"/>
          <c:yMode val="edge"/>
          <c:x val="7.7574228499076567E-2"/>
          <c:y val="9.9829723047257707E-2"/>
          <c:w val="0.90610969797277763"/>
          <c:h val="0.81835903223155027"/>
        </c:manualLayout>
      </c:layout>
      <c:lineChart>
        <c:grouping val="stacked"/>
        <c:ser>
          <c:idx val="0"/>
          <c:order val="0"/>
          <c:tx>
            <c:strRef>
              <c:f>Hoja2!$B$62</c:f>
              <c:strCache>
                <c:ptCount val="1"/>
                <c:pt idx="0">
                  <c:v>Total recibidos </c:v>
                </c:pt>
              </c:strCache>
            </c:strRef>
          </c:tx>
          <c:spPr>
            <a:ln w="28575" cap="rnd">
              <a:solidFill>
                <a:schemeClr val="accent1"/>
              </a:solidFill>
              <a:round/>
            </a:ln>
            <a:effectLst/>
          </c:spPr>
          <c:marker>
            <c:symbol val="none"/>
          </c:marker>
          <c:cat>
            <c:strRef>
              <c:f>Hoja2!$A$63:$A$64</c:f>
              <c:strCache>
                <c:ptCount val="2"/>
                <c:pt idx="0">
                  <c:v>Total</c:v>
                </c:pt>
                <c:pt idx="1">
                  <c:v>SRYCA</c:v>
                </c:pt>
              </c:strCache>
            </c:strRef>
          </c:cat>
          <c:val>
            <c:numRef>
              <c:f>Hoja2!$B$63:$B$64</c:f>
              <c:numCache>
                <c:formatCode>General</c:formatCode>
                <c:ptCount val="2"/>
                <c:pt idx="0">
                  <c:v>3146</c:v>
                </c:pt>
                <c:pt idx="1">
                  <c:v>1987</c:v>
                </c:pt>
              </c:numCache>
            </c:numRef>
          </c:val>
        </c:ser>
        <c:ser>
          <c:idx val="1"/>
          <c:order val="1"/>
          <c:tx>
            <c:strRef>
              <c:f>Hoja2!$C$62</c:f>
              <c:strCache>
                <c:ptCount val="1"/>
                <c:pt idx="0">
                  <c:v>Porcentaje %</c:v>
                </c:pt>
              </c:strCache>
            </c:strRef>
          </c:tx>
          <c:spPr>
            <a:ln w="28575" cap="rnd">
              <a:solidFill>
                <a:srgbClr val="FFFF00"/>
              </a:solidFill>
              <a:prstDash val="lgDash"/>
              <a:round/>
            </a:ln>
            <a:effectLst/>
          </c:spPr>
          <c:marker>
            <c:symbol val="none"/>
          </c:marker>
          <c:dPt>
            <c:idx val="1"/>
            <c:spPr>
              <a:ln w="38100" cap="rnd">
                <a:solidFill>
                  <a:srgbClr val="00FF00"/>
                </a:solidFill>
                <a:prstDash val="solid"/>
                <a:round/>
                <a:headEnd type="oval" w="med" len="med"/>
                <a:tailEnd type="oval" w="med" len="med"/>
              </a:ln>
              <a:effectLst/>
            </c:spPr>
          </c:dPt>
          <c:cat>
            <c:strRef>
              <c:f>Hoja2!$A$63:$A$64</c:f>
              <c:strCache>
                <c:ptCount val="2"/>
                <c:pt idx="0">
                  <c:v>Total</c:v>
                </c:pt>
                <c:pt idx="1">
                  <c:v>SRYCA</c:v>
                </c:pt>
              </c:strCache>
            </c:strRef>
          </c:cat>
          <c:val>
            <c:numRef>
              <c:f>Hoja2!$C$63:$C$64</c:f>
              <c:numCache>
                <c:formatCode>0%</c:formatCode>
                <c:ptCount val="2"/>
                <c:pt idx="0">
                  <c:v>1</c:v>
                </c:pt>
                <c:pt idx="1">
                  <c:v>0.63159567705022279</c:v>
                </c:pt>
              </c:numCache>
            </c:numRef>
          </c:val>
        </c:ser>
        <c:marker val="1"/>
        <c:axId val="113087232"/>
        <c:axId val="113088768"/>
      </c:lineChart>
      <c:catAx>
        <c:axId val="11308723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13088768"/>
        <c:crosses val="autoZero"/>
        <c:auto val="1"/>
        <c:lblAlgn val="ctr"/>
        <c:lblOffset val="100"/>
      </c:catAx>
      <c:valAx>
        <c:axId val="113088768"/>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Rounded MT Bold" panose="020F0704030504030204" pitchFamily="34" charset="0"/>
                <a:ea typeface="+mn-ea"/>
                <a:cs typeface="+mn-cs"/>
              </a:defRPr>
            </a:pPr>
            <a:endParaRPr lang="es-CO"/>
          </a:p>
        </c:txPr>
        <c:crossAx val="113087232"/>
        <c:crosses val="autoZero"/>
        <c:crossBetween val="between"/>
      </c:valAx>
      <c:spPr>
        <a:noFill/>
        <a:ln>
          <a:noFill/>
        </a:ln>
        <a:effectLst/>
      </c:spPr>
    </c:plotArea>
    <c:plotVisOnly val="1"/>
    <c:dispBlanksAs val="zero"/>
  </c:chart>
  <c:spPr>
    <a:noFill/>
    <a:ln>
      <a:noFill/>
    </a:ln>
    <a:effectLst/>
  </c:spPr>
  <c:txPr>
    <a:bodyPr/>
    <a:lstStyle/>
    <a:p>
      <a:pPr>
        <a:defRPr/>
      </a:pPr>
      <a:endParaRPr lang="es-CO"/>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Black" panose="020B0A04020102020204" pitchFamily="34" charset="0"/>
                <a:ea typeface="+mn-ea"/>
                <a:cs typeface="+mn-cs"/>
              </a:defRPr>
            </a:pPr>
            <a:r>
              <a:rPr lang="es-CO" dirty="0" smtClean="0"/>
              <a:t>PROMEDIO DE </a:t>
            </a:r>
            <a:r>
              <a:rPr lang="es-CO" dirty="0"/>
              <a:t>DIAS DE RESPUESTA </a:t>
            </a:r>
          </a:p>
        </c:rich>
      </c:tx>
      <c:layout/>
      <c:spPr>
        <a:noFill/>
        <a:ln>
          <a:noFill/>
        </a:ln>
        <a:effectLst/>
      </c:spPr>
    </c:title>
    <c:plotArea>
      <c:layout>
        <c:manualLayout>
          <c:layoutTarget val="inner"/>
          <c:xMode val="edge"/>
          <c:yMode val="edge"/>
          <c:x val="0.1675036524300669"/>
          <c:y val="0.12215336898532608"/>
          <c:w val="0.78225277652818681"/>
          <c:h val="0.72838109093391301"/>
        </c:manualLayout>
      </c:layout>
      <c:barChart>
        <c:barDir val="col"/>
        <c:grouping val="clustered"/>
        <c:ser>
          <c:idx val="0"/>
          <c:order val="0"/>
          <c:tx>
            <c:strRef>
              <c:f>Hoja2!$B$82</c:f>
              <c:strCache>
                <c:ptCount val="1"/>
                <c:pt idx="0">
                  <c:v>TOTAL SUBDIRECCIONES</c:v>
                </c:pt>
              </c:strCache>
            </c:strRef>
          </c:tx>
          <c:spPr>
            <a:solidFill>
              <a:schemeClr val="accent1"/>
            </a:solidFill>
            <a:ln>
              <a:solidFill>
                <a:schemeClr val="tx1"/>
              </a:solidFill>
            </a:ln>
            <a:effectLst/>
          </c:spPr>
          <c:dPt>
            <c:idx val="0"/>
            <c:spPr>
              <a:solidFill>
                <a:srgbClr val="00FF00"/>
              </a:solidFill>
              <a:ln>
                <a:solidFill>
                  <a:schemeClr val="tx1"/>
                </a:solidFill>
              </a:ln>
              <a:effectLst/>
            </c:spPr>
          </c:dPt>
          <c:dPt>
            <c:idx val="1"/>
            <c:spPr>
              <a:solidFill>
                <a:srgbClr val="FFC000"/>
              </a:solidFill>
              <a:ln>
                <a:solidFill>
                  <a:schemeClr val="tx1"/>
                </a:solidFill>
              </a:ln>
              <a:effectLst/>
            </c:spPr>
          </c:dPt>
          <c:dPt>
            <c:idx val="2"/>
            <c:spPr>
              <a:solidFill>
                <a:srgbClr val="0070C0"/>
              </a:solidFill>
              <a:ln>
                <a:solidFill>
                  <a:srgbClr val="0070C0"/>
                </a:solidFill>
              </a:ln>
              <a:effectLst/>
            </c:spPr>
          </c:dPt>
          <c:dPt>
            <c:idx val="3"/>
            <c:spPr>
              <a:solidFill>
                <a:schemeClr val="bg1">
                  <a:lumMod val="65000"/>
                </a:schemeClr>
              </a:solidFill>
              <a:ln>
                <a:solidFill>
                  <a:schemeClr val="tx1"/>
                </a:solidFill>
              </a:ln>
              <a:effectLst/>
            </c:spPr>
          </c:dPt>
          <c:dPt>
            <c:idx val="4"/>
            <c:spPr>
              <a:solidFill>
                <a:srgbClr val="FFFF00"/>
              </a:solidFill>
              <a:ln>
                <a:solidFill>
                  <a:schemeClr val="tx1"/>
                </a:solidFill>
              </a:ln>
              <a:effectLst/>
            </c:spPr>
          </c:dPt>
          <c:dPt>
            <c:idx val="5"/>
            <c:spPr>
              <a:solidFill>
                <a:srgbClr val="00B0F0"/>
              </a:solidFill>
              <a:ln>
                <a:solidFill>
                  <a:schemeClr val="tx1"/>
                </a:solidFill>
              </a:ln>
              <a:effectLst/>
            </c:spPr>
          </c:dPt>
          <c:dPt>
            <c:idx val="6"/>
            <c:spPr>
              <a:solidFill>
                <a:schemeClr val="bg1">
                  <a:lumMod val="75000"/>
                </a:schemeClr>
              </a:solidFill>
              <a:ln>
                <a:solidFill>
                  <a:schemeClr val="tx1"/>
                </a:solidFill>
              </a:ln>
              <a:effectLst/>
            </c:spPr>
          </c:dPt>
          <c:dPt>
            <c:idx val="7"/>
            <c:spPr>
              <a:solidFill>
                <a:srgbClr val="00FF00"/>
              </a:solidFill>
              <a:ln>
                <a:solidFill>
                  <a:schemeClr val="tx1"/>
                </a:solidFill>
              </a:ln>
              <a:effectLst/>
            </c:spPr>
          </c:dPt>
          <c:dPt>
            <c:idx val="8"/>
            <c:spPr>
              <a:solidFill>
                <a:schemeClr val="accent1">
                  <a:lumMod val="50000"/>
                </a:schemeClr>
              </a:solidFill>
              <a:ln>
                <a:solidFill>
                  <a:schemeClr val="tx1"/>
                </a:solidFill>
              </a:ln>
              <a:effectLst/>
            </c:spPr>
          </c:dPt>
          <c:cat>
            <c:strRef>
              <c:f>Hoja2!$A$83:$A$92</c:f>
              <c:strCache>
                <c:ptCount val="9"/>
                <c:pt idx="0">
                  <c:v>TOTAL</c:v>
                </c:pt>
                <c:pt idx="1">
                  <c:v>REGULACION Y CONTROL</c:v>
                </c:pt>
                <c:pt idx="2">
                  <c:v>GESTION AMBIENTTAL</c:v>
                </c:pt>
                <c:pt idx="3">
                  <c:v>PLANEACION</c:v>
                </c:pt>
                <c:pt idx="4">
                  <c:v>ADMINISTRATIVA</c:v>
                </c:pt>
                <c:pt idx="5">
                  <c:v>CONTROL INTERNO</c:v>
                </c:pt>
                <c:pt idx="6">
                  <c:v>SANCIONATORIO</c:v>
                </c:pt>
                <c:pt idx="7">
                  <c:v>DIRECCION</c:v>
                </c:pt>
                <c:pt idx="8">
                  <c:v>JURIDICA</c:v>
                </c:pt>
              </c:strCache>
            </c:strRef>
          </c:cat>
          <c:val>
            <c:numRef>
              <c:f>Hoja2!$B$83:$B$92</c:f>
              <c:numCache>
                <c:formatCode>General</c:formatCode>
                <c:ptCount val="10"/>
                <c:pt idx="0">
                  <c:v>69</c:v>
                </c:pt>
                <c:pt idx="1">
                  <c:v>12.6</c:v>
                </c:pt>
                <c:pt idx="2">
                  <c:v>10</c:v>
                </c:pt>
                <c:pt idx="3">
                  <c:v>8.5</c:v>
                </c:pt>
                <c:pt idx="4">
                  <c:v>6.8</c:v>
                </c:pt>
                <c:pt idx="5">
                  <c:v>6.2</c:v>
                </c:pt>
                <c:pt idx="6">
                  <c:v>6</c:v>
                </c:pt>
                <c:pt idx="7">
                  <c:v>5.5</c:v>
                </c:pt>
                <c:pt idx="8">
                  <c:v>5.8</c:v>
                </c:pt>
              </c:numCache>
            </c:numRef>
          </c:val>
        </c:ser>
        <c:axId val="113456256"/>
        <c:axId val="113457792"/>
      </c:barChart>
      <c:lineChart>
        <c:grouping val="standard"/>
        <c:ser>
          <c:idx val="1"/>
          <c:order val="1"/>
          <c:tx>
            <c:strRef>
              <c:f>Hoja2!$C$82</c:f>
              <c:strCache>
                <c:ptCount val="1"/>
                <c:pt idx="0">
                  <c:v>% </c:v>
                </c:pt>
              </c:strCache>
            </c:strRef>
          </c:tx>
          <c:spPr>
            <a:ln w="28575" cap="rnd">
              <a:solidFill>
                <a:schemeClr val="accent2"/>
              </a:solidFill>
              <a:round/>
            </a:ln>
            <a:effectLst/>
          </c:spPr>
          <c:marker>
            <c:symbol val="none"/>
          </c:marker>
          <c:cat>
            <c:strRef>
              <c:f>Hoja2!$A$83:$A$92</c:f>
              <c:strCache>
                <c:ptCount val="9"/>
                <c:pt idx="0">
                  <c:v>TOTAL</c:v>
                </c:pt>
                <c:pt idx="1">
                  <c:v>REGULACION Y CONTROL</c:v>
                </c:pt>
                <c:pt idx="2">
                  <c:v>GESTION AMBIENTTAL</c:v>
                </c:pt>
                <c:pt idx="3">
                  <c:v>PLANEACION</c:v>
                </c:pt>
                <c:pt idx="4">
                  <c:v>ADMINISTRATIVA</c:v>
                </c:pt>
                <c:pt idx="5">
                  <c:v>CONTROL INTERNO</c:v>
                </c:pt>
                <c:pt idx="6">
                  <c:v>SANCIONATORIO</c:v>
                </c:pt>
                <c:pt idx="7">
                  <c:v>DIRECCION</c:v>
                </c:pt>
                <c:pt idx="8">
                  <c:v>JURIDICA</c:v>
                </c:pt>
              </c:strCache>
            </c:strRef>
          </c:cat>
          <c:val>
            <c:numRef>
              <c:f>Hoja2!$C$83:$C$92</c:f>
              <c:numCache>
                <c:formatCode>0%</c:formatCode>
                <c:ptCount val="10"/>
                <c:pt idx="0">
                  <c:v>1</c:v>
                </c:pt>
                <c:pt idx="1">
                  <c:v>0.18260869565217391</c:v>
                </c:pt>
                <c:pt idx="2">
                  <c:v>0.14492753623188406</c:v>
                </c:pt>
                <c:pt idx="3">
                  <c:v>0.12318840579710146</c:v>
                </c:pt>
                <c:pt idx="4">
                  <c:v>9.8550724637681206E-2</c:v>
                </c:pt>
                <c:pt idx="5">
                  <c:v>8.9855072463768185E-2</c:v>
                </c:pt>
                <c:pt idx="6">
                  <c:v>8.6956521739130474E-2</c:v>
                </c:pt>
                <c:pt idx="7">
                  <c:v>7.9710144927536281E-2</c:v>
                </c:pt>
                <c:pt idx="8">
                  <c:v>8.4057971014492805E-2</c:v>
                </c:pt>
              </c:numCache>
            </c:numRef>
          </c:val>
        </c:ser>
        <c:marker val="1"/>
        <c:axId val="113473408"/>
        <c:axId val="113471872"/>
      </c:lineChart>
      <c:catAx>
        <c:axId val="113456256"/>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Black" panose="020B0A04020102020204" pitchFamily="34" charset="0"/>
                <a:ea typeface="+mn-ea"/>
                <a:cs typeface="+mn-cs"/>
              </a:defRPr>
            </a:pPr>
            <a:endParaRPr lang="es-CO"/>
          </a:p>
        </c:txPr>
        <c:crossAx val="113457792"/>
        <c:crosses val="autoZero"/>
        <c:auto val="1"/>
        <c:lblAlgn val="ctr"/>
        <c:lblOffset val="100"/>
      </c:catAx>
      <c:valAx>
        <c:axId val="113457792"/>
        <c:scaling>
          <c:orientation val="minMax"/>
        </c:scaling>
        <c:axPos val="l"/>
        <c:numFmt formatCode="General"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Black" panose="020B0A04020102020204" pitchFamily="34" charset="0"/>
                <a:ea typeface="+mn-ea"/>
                <a:cs typeface="+mn-cs"/>
              </a:defRPr>
            </a:pPr>
            <a:endParaRPr lang="es-CO"/>
          </a:p>
        </c:txPr>
        <c:crossAx val="113456256"/>
        <c:crosses val="autoZero"/>
        <c:crossBetween val="between"/>
      </c:valAx>
      <c:valAx>
        <c:axId val="113471872"/>
        <c:scaling>
          <c:orientation val="minMax"/>
        </c:scaling>
        <c:axPos val="r"/>
        <c:numFmt formatCode="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Black" panose="020B0A04020102020204" pitchFamily="34" charset="0"/>
                <a:ea typeface="+mn-ea"/>
                <a:cs typeface="+mn-cs"/>
              </a:defRPr>
            </a:pPr>
            <a:endParaRPr lang="es-CO"/>
          </a:p>
        </c:txPr>
        <c:crossAx val="113473408"/>
        <c:crosses val="max"/>
        <c:crossBetween val="between"/>
      </c:valAx>
      <c:catAx>
        <c:axId val="113473408"/>
        <c:scaling>
          <c:orientation val="minMax"/>
        </c:scaling>
        <c:delete val="1"/>
        <c:axPos val="b"/>
        <c:numFmt formatCode="General" sourceLinked="1"/>
        <c:majorTickMark val="none"/>
        <c:tickLblPos val="none"/>
        <c:crossAx val="113471872"/>
        <c:crosses val="autoZero"/>
        <c:auto val="1"/>
        <c:lblAlgn val="ctr"/>
        <c:lblOffset val="10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800" b="0" i="0" u="none" strike="noStrike" kern="1200" baseline="0">
                <a:solidFill>
                  <a:schemeClr val="tx1">
                    <a:lumMod val="65000"/>
                    <a:lumOff val="35000"/>
                  </a:schemeClr>
                </a:solidFill>
                <a:latin typeface="Arial Black" panose="020B0A04020102020204" pitchFamily="34" charset="0"/>
                <a:ea typeface="+mn-ea"/>
                <a:cs typeface="+mn-cs"/>
              </a:defRPr>
            </a:pPr>
            <a:endParaRPr lang="es-CO"/>
          </a:p>
        </c:txPr>
      </c:dTable>
      <c:spPr>
        <a:noFill/>
        <a:ln>
          <a:noFill/>
        </a:ln>
        <a:effectLst/>
      </c:spPr>
    </c:plotArea>
    <c:plotVisOnly val="1"/>
    <c:dispBlanksAs val="gap"/>
  </c:chart>
  <c:spPr>
    <a:noFill/>
    <a:ln>
      <a:noFill/>
    </a:ln>
    <a:effectLst/>
  </c:spPr>
  <c:txPr>
    <a:bodyPr/>
    <a:lstStyle/>
    <a:p>
      <a:pPr>
        <a:defRPr>
          <a:latin typeface="Arial Black" panose="020B0A04020102020204" pitchFamily="34" charset="0"/>
        </a:defRPr>
      </a:pPr>
      <a:endParaRPr lang="es-CO"/>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0.58697</cdr:x>
      <cdr:y>0.49995</cdr:y>
    </cdr:from>
    <cdr:to>
      <cdr:x>0.71556</cdr:x>
      <cdr:y>0.52801</cdr:y>
    </cdr:to>
    <cdr:sp macro="" textlink="">
      <cdr:nvSpPr>
        <cdr:cNvPr id="2" name="Flecha derecha 1"/>
        <cdr:cNvSpPr/>
      </cdr:nvSpPr>
      <cdr:spPr>
        <a:xfrm xmlns:a="http://schemas.openxmlformats.org/drawingml/2006/main" rot="20546684">
          <a:off x="6601043" y="1949422"/>
          <a:ext cx="1446153" cy="109430"/>
        </a:xfrm>
        <a:prstGeom xmlns:a="http://schemas.openxmlformats.org/drawingml/2006/main" prst="rightArrow">
          <a:avLst/>
        </a:prstGeom>
        <a:solidFill xmlns:a="http://schemas.openxmlformats.org/drawingml/2006/main">
          <a:srgbClr val="00FF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s-CO"/>
        </a:p>
      </cdr:txBody>
    </cdr:sp>
  </cdr:relSizeAnchor>
</c:userShapes>
</file>

<file path=ppt/drawings/drawing2.xml><?xml version="1.0" encoding="utf-8"?>
<c:userShapes xmlns:c="http://schemas.openxmlformats.org/drawingml/2006/chart">
  <cdr:relSizeAnchor xmlns:cdr="http://schemas.openxmlformats.org/drawingml/2006/chartDrawing">
    <cdr:from>
      <cdr:x>0.73232</cdr:x>
      <cdr:y>0.33301</cdr:y>
    </cdr:from>
    <cdr:to>
      <cdr:x>0.81553</cdr:x>
      <cdr:y>0.44512</cdr:y>
    </cdr:to>
    <cdr:sp macro="" textlink="">
      <cdr:nvSpPr>
        <cdr:cNvPr id="2" name="CuadroTexto 1"/>
        <cdr:cNvSpPr txBox="1"/>
      </cdr:nvSpPr>
      <cdr:spPr>
        <a:xfrm xmlns:a="http://schemas.openxmlformats.org/drawingml/2006/main">
          <a:off x="6270170" y="1199219"/>
          <a:ext cx="712519" cy="4037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CO" sz="1600" dirty="0" smtClean="0">
              <a:latin typeface="Arial Rounded MT Bold" panose="020F0704030504030204" pitchFamily="34" charset="0"/>
            </a:rPr>
            <a:t>63%</a:t>
          </a:r>
          <a:endParaRPr lang="es-CO" sz="1600" dirty="0">
            <a:latin typeface="Arial Rounded MT Bold" panose="020F0704030504030204" pitchFamily="34" charset="0"/>
          </a:endParaRPr>
        </a:p>
      </cdr:txBody>
    </cdr:sp>
  </cdr:relSizeAnchor>
  <cdr:relSizeAnchor xmlns:cdr="http://schemas.openxmlformats.org/drawingml/2006/chartDrawing">
    <cdr:from>
      <cdr:x>0.26352</cdr:x>
      <cdr:y>0.08053</cdr:y>
    </cdr:from>
    <cdr:to>
      <cdr:x>0.35922</cdr:x>
      <cdr:y>0.15516</cdr:y>
    </cdr:to>
    <cdr:sp macro="" textlink="">
      <cdr:nvSpPr>
        <cdr:cNvPr id="3" name="CuadroTexto 2"/>
        <cdr:cNvSpPr txBox="1"/>
      </cdr:nvSpPr>
      <cdr:spPr>
        <a:xfrm xmlns:a="http://schemas.openxmlformats.org/drawingml/2006/main">
          <a:off x="2256311" y="290006"/>
          <a:ext cx="819397" cy="26874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CO" sz="1600" dirty="0" smtClean="0">
              <a:latin typeface="Arial Rounded MT Bold" panose="020F0704030504030204" pitchFamily="34" charset="0"/>
            </a:rPr>
            <a:t>100</a:t>
          </a:r>
          <a:r>
            <a:rPr lang="es-CO" sz="1400" dirty="0" smtClean="0">
              <a:latin typeface="Arial Rounded MT Bold" panose="020F0704030504030204" pitchFamily="34" charset="0"/>
            </a:rPr>
            <a:t>%</a:t>
          </a:r>
          <a:endParaRPr lang="es-CO" sz="1400" dirty="0">
            <a:latin typeface="Arial Rounded MT Bold" panose="020F0704030504030204" pitchFamily="34"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4277173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373453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2368706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427073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2715120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1371634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3939634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54594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75356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24379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F1674F1-8B29-420F-8E1E-41F982A49BDE}" type="datetimeFigureOut">
              <a:rPr lang="es-CO" smtClean="0"/>
              <a:pPr/>
              <a:t>07/04/2021</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17272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1674F1-8B29-420F-8E1E-41F982A49BDE}" type="datetimeFigureOut">
              <a:rPr lang="es-CO" smtClean="0"/>
              <a:pPr/>
              <a:t>07/04/2021</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C76061-A462-4B48-A2CA-5141DA0D69D4}" type="slidenum">
              <a:rPr lang="es-CO" smtClean="0"/>
              <a:pPr/>
              <a:t>‹Nº›</a:t>
            </a:fld>
            <a:endParaRPr lang="es-CO"/>
          </a:p>
        </p:txBody>
      </p:sp>
    </p:spTree>
    <p:extLst>
      <p:ext uri="{BB962C8B-B14F-4D97-AF65-F5344CB8AC3E}">
        <p14:creationId xmlns="" xmlns:p14="http://schemas.microsoft.com/office/powerpoint/2010/main" val="4208841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pic>
        <p:nvPicPr>
          <p:cNvPr id="4" name="Imagen 3">
            <a:extLst>
              <a:ext uri="{FF2B5EF4-FFF2-40B4-BE49-F238E27FC236}">
                <a16:creationId xmlns:a16="http://schemas.microsoft.com/office/drawing/2014/main" xmlns="" id="{228085FC-98C1-417B-BA18-F16E3A16940D}"/>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857"/>
            <a:ext cx="12192000" cy="6856286"/>
          </a:xfrm>
          <a:prstGeom prst="rect">
            <a:avLst/>
          </a:prstGeom>
        </p:spPr>
      </p:pic>
      <p:sp>
        <p:nvSpPr>
          <p:cNvPr id="5" name="CuadroTexto 4"/>
          <p:cNvSpPr txBox="1"/>
          <p:nvPr/>
        </p:nvSpPr>
        <p:spPr>
          <a:xfrm>
            <a:off x="2869843" y="2225654"/>
            <a:ext cx="6452314" cy="1323439"/>
          </a:xfrm>
          <a:prstGeom prst="rect">
            <a:avLst/>
          </a:prstGeom>
          <a:noFill/>
        </p:spPr>
        <p:txBody>
          <a:bodyPr wrap="square" rtlCol="0">
            <a:spAutoFit/>
          </a:bodyPr>
          <a:lstStyle/>
          <a:p>
            <a:pPr algn="ctr"/>
            <a:r>
              <a:rPr lang="es-CO" sz="4000" dirty="0" smtClean="0">
                <a:solidFill>
                  <a:schemeClr val="bg1"/>
                </a:solidFill>
                <a:latin typeface="Baskerville Old Face" panose="02020602080505020303" pitchFamily="18" charset="0"/>
              </a:rPr>
              <a:t>INFORME SEGUNDO SEMESTRE DE 2020 </a:t>
            </a:r>
            <a:endParaRPr lang="es-CO" sz="4000" dirty="0">
              <a:solidFill>
                <a:schemeClr val="bg1"/>
              </a:solidFill>
              <a:latin typeface="Baskerville Old Face" panose="02020602080505020303" pitchFamily="18" charset="0"/>
            </a:endParaRPr>
          </a:p>
        </p:txBody>
      </p:sp>
    </p:spTree>
    <p:extLst>
      <p:ext uri="{BB962C8B-B14F-4D97-AF65-F5344CB8AC3E}">
        <p14:creationId xmlns="" xmlns:p14="http://schemas.microsoft.com/office/powerpoint/2010/main" val="1742622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5117"/>
            <a:ext cx="12201110" cy="6852883"/>
          </a:xfrm>
          <a:prstGeom prst="rect">
            <a:avLst/>
          </a:prstGeom>
        </p:spPr>
      </p:pic>
      <p:graphicFrame>
        <p:nvGraphicFramePr>
          <p:cNvPr id="8" name="Gráfico 7"/>
          <p:cNvGraphicFramePr>
            <a:graphicFrameLocks/>
          </p:cNvGraphicFramePr>
          <p:nvPr>
            <p:extLst>
              <p:ext uri="{D42A27DB-BD31-4B8C-83A1-F6EECF244321}">
                <p14:modId xmlns="" xmlns:p14="http://schemas.microsoft.com/office/powerpoint/2010/main" val="3885160213"/>
              </p:ext>
            </p:extLst>
          </p:nvPr>
        </p:nvGraphicFramePr>
        <p:xfrm>
          <a:off x="1496291" y="1199409"/>
          <a:ext cx="8562109" cy="3601192"/>
        </p:xfrm>
        <a:graphic>
          <a:graphicData uri="http://schemas.openxmlformats.org/drawingml/2006/chart">
            <c:chart xmlns:c="http://schemas.openxmlformats.org/drawingml/2006/chart" xmlns:r="http://schemas.openxmlformats.org/officeDocument/2006/relationships" r:id="rId3"/>
          </a:graphicData>
        </a:graphic>
      </p:graphicFrame>
      <p:sp>
        <p:nvSpPr>
          <p:cNvPr id="9" name="CuadroTexto 8"/>
          <p:cNvSpPr txBox="1"/>
          <p:nvPr/>
        </p:nvSpPr>
        <p:spPr>
          <a:xfrm>
            <a:off x="7718961" y="2897579"/>
            <a:ext cx="795647" cy="338554"/>
          </a:xfrm>
          <a:prstGeom prst="rect">
            <a:avLst/>
          </a:prstGeom>
          <a:noFill/>
        </p:spPr>
        <p:txBody>
          <a:bodyPr wrap="square" rtlCol="0">
            <a:spAutoFit/>
          </a:bodyPr>
          <a:lstStyle/>
          <a:p>
            <a:r>
              <a:rPr lang="es-CO" sz="1600" dirty="0" smtClean="0">
                <a:latin typeface="Arial Rounded MT Bold" panose="020F0704030504030204" pitchFamily="34" charset="0"/>
              </a:rPr>
              <a:t>1,987</a:t>
            </a:r>
            <a:endParaRPr lang="es-CO" sz="1600" dirty="0">
              <a:latin typeface="Arial Rounded MT Bold" panose="020F0704030504030204" pitchFamily="34" charset="0"/>
            </a:endParaRPr>
          </a:p>
        </p:txBody>
      </p:sp>
      <p:sp>
        <p:nvSpPr>
          <p:cNvPr id="10" name="CuadroTexto 9"/>
          <p:cNvSpPr txBox="1"/>
          <p:nvPr/>
        </p:nvSpPr>
        <p:spPr>
          <a:xfrm>
            <a:off x="3716977" y="1941321"/>
            <a:ext cx="973777" cy="338554"/>
          </a:xfrm>
          <a:prstGeom prst="rect">
            <a:avLst/>
          </a:prstGeom>
          <a:noFill/>
        </p:spPr>
        <p:txBody>
          <a:bodyPr wrap="square" rtlCol="0">
            <a:spAutoFit/>
          </a:bodyPr>
          <a:lstStyle/>
          <a:p>
            <a:r>
              <a:rPr lang="es-CO" sz="1600" dirty="0" smtClean="0">
                <a:latin typeface="Arial Rounded MT Bold" panose="020F0704030504030204" pitchFamily="34" charset="0"/>
              </a:rPr>
              <a:t>3,146</a:t>
            </a:r>
            <a:endParaRPr lang="es-CO" sz="1600" dirty="0">
              <a:latin typeface="Arial Rounded MT Bold" panose="020F0704030504030204" pitchFamily="34" charset="0"/>
            </a:endParaRPr>
          </a:p>
        </p:txBody>
      </p:sp>
      <p:sp>
        <p:nvSpPr>
          <p:cNvPr id="11" name="CuadroTexto 10"/>
          <p:cNvSpPr txBox="1"/>
          <p:nvPr/>
        </p:nvSpPr>
        <p:spPr>
          <a:xfrm>
            <a:off x="734096" y="5100034"/>
            <a:ext cx="10619704" cy="923330"/>
          </a:xfrm>
          <a:prstGeom prst="rect">
            <a:avLst/>
          </a:prstGeom>
          <a:noFill/>
          <a:ln w="57150">
            <a:solidFill>
              <a:srgbClr val="00B050"/>
            </a:solidFill>
          </a:ln>
        </p:spPr>
        <p:txBody>
          <a:bodyPr wrap="square" rtlCol="0">
            <a:spAutoFit/>
          </a:bodyPr>
          <a:lstStyle/>
          <a:p>
            <a:r>
              <a:rPr lang="es-CO" dirty="0"/>
              <a:t>La </a:t>
            </a:r>
            <a:r>
              <a:rPr lang="es-CO" dirty="0" smtClean="0"/>
              <a:t>Subdirección </a:t>
            </a:r>
            <a:r>
              <a:rPr lang="es-CO" dirty="0"/>
              <a:t>que atendió el mayor número de </a:t>
            </a:r>
            <a:r>
              <a:rPr lang="es-CO" dirty="0" smtClean="0"/>
              <a:t>PQRSD en el segundo semestre del año 2020  fue Regulación y Control Ambiental, </a:t>
            </a:r>
            <a:r>
              <a:rPr lang="es-CO" dirty="0"/>
              <a:t>en donde se concentraron el </a:t>
            </a:r>
            <a:r>
              <a:rPr lang="es-CO" dirty="0" smtClean="0"/>
              <a:t>63% </a:t>
            </a:r>
            <a:r>
              <a:rPr lang="es-CO" dirty="0"/>
              <a:t>de las solicitudes </a:t>
            </a:r>
            <a:r>
              <a:rPr lang="es-CO" dirty="0" smtClean="0"/>
              <a:t>recibidas por la Corporación Autónoma Regional del Quindío.</a:t>
            </a:r>
            <a:endParaRPr lang="es-CO" dirty="0"/>
          </a:p>
        </p:txBody>
      </p:sp>
    </p:spTree>
    <p:extLst>
      <p:ext uri="{BB962C8B-B14F-4D97-AF65-F5344CB8AC3E}">
        <p14:creationId xmlns="" xmlns:p14="http://schemas.microsoft.com/office/powerpoint/2010/main" val="2241918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0"/>
            <a:ext cx="12201110" cy="6852883"/>
          </a:xfrm>
          <a:prstGeom prst="rect">
            <a:avLst/>
          </a:prstGeom>
        </p:spPr>
      </p:pic>
      <p:sp>
        <p:nvSpPr>
          <p:cNvPr id="6" name="CuadroTexto 5"/>
          <p:cNvSpPr txBox="1"/>
          <p:nvPr/>
        </p:nvSpPr>
        <p:spPr>
          <a:xfrm>
            <a:off x="3063834" y="1825625"/>
            <a:ext cx="6768935" cy="369332"/>
          </a:xfrm>
          <a:prstGeom prst="rect">
            <a:avLst/>
          </a:prstGeom>
          <a:noFill/>
        </p:spPr>
        <p:txBody>
          <a:bodyPr wrap="square" rtlCol="0">
            <a:spAutoFit/>
          </a:bodyPr>
          <a:lstStyle/>
          <a:p>
            <a:endParaRPr lang="es-CO" dirty="0"/>
          </a:p>
        </p:txBody>
      </p:sp>
      <p:sp>
        <p:nvSpPr>
          <p:cNvPr id="8" name="CuadroTexto 7"/>
          <p:cNvSpPr txBox="1"/>
          <p:nvPr/>
        </p:nvSpPr>
        <p:spPr>
          <a:xfrm>
            <a:off x="222068" y="5379689"/>
            <a:ext cx="11668259" cy="830997"/>
          </a:xfrm>
          <a:prstGeom prst="rect">
            <a:avLst/>
          </a:prstGeom>
          <a:noFill/>
          <a:ln w="38100">
            <a:solidFill>
              <a:srgbClr val="00B0F0"/>
            </a:solidFill>
          </a:ln>
        </p:spPr>
        <p:txBody>
          <a:bodyPr wrap="square" rtlCol="0">
            <a:spAutoFit/>
          </a:bodyPr>
          <a:lstStyle/>
          <a:p>
            <a:r>
              <a:rPr lang="es-CO" sz="1600" dirty="0" smtClean="0">
                <a:latin typeface="Arial Rounded MT Bold" panose="020F0704030504030204" pitchFamily="34" charset="0"/>
              </a:rPr>
              <a:t>El promedio de respuesta de las PQRSD por parte de la Corporación Autónoma Regional del Quindío es de 7,6 Días hábiles, teniendo </a:t>
            </a:r>
            <a:r>
              <a:rPr lang="es-CO" sz="1600" dirty="0">
                <a:latin typeface="Arial Rounded MT Bold" panose="020F0704030504030204" pitchFamily="34" charset="0"/>
              </a:rPr>
              <a:t>en cuenta que </a:t>
            </a:r>
            <a:r>
              <a:rPr lang="es-CO" sz="1600" dirty="0" smtClean="0">
                <a:latin typeface="Arial Rounded MT Bold" panose="020F0704030504030204" pitchFamily="34" charset="0"/>
              </a:rPr>
              <a:t>el Decreto </a:t>
            </a:r>
            <a:r>
              <a:rPr lang="es-CO" sz="1600" dirty="0">
                <a:latin typeface="Arial Rounded MT Bold" panose="020F0704030504030204" pitchFamily="34" charset="0"/>
              </a:rPr>
              <a:t>Legislativo 491 de 2020, en el artículo 5</a:t>
            </a:r>
            <a:r>
              <a:rPr lang="es-CO" sz="1600" dirty="0" smtClean="0">
                <a:latin typeface="Arial Rounded MT Bold" panose="020F0704030504030204" pitchFamily="34" charset="0"/>
              </a:rPr>
              <a:t>.  Amplían los </a:t>
            </a:r>
            <a:r>
              <a:rPr lang="es-CO" sz="1600" dirty="0">
                <a:latin typeface="Arial Rounded MT Bold" panose="020F0704030504030204" pitchFamily="34" charset="0"/>
              </a:rPr>
              <a:t>términos para atender </a:t>
            </a:r>
            <a:r>
              <a:rPr lang="es-CO" sz="1600" dirty="0" smtClean="0">
                <a:latin typeface="Arial Rounded MT Bold" panose="020F0704030504030204" pitchFamily="34" charset="0"/>
              </a:rPr>
              <a:t>peticiones a 30 días hábiles. </a:t>
            </a:r>
            <a:endParaRPr lang="es-CO" sz="1600" dirty="0">
              <a:latin typeface="Arial Rounded MT Bold" panose="020F0704030504030204" pitchFamily="34" charset="0"/>
            </a:endParaRPr>
          </a:p>
        </p:txBody>
      </p:sp>
      <p:sp>
        <p:nvSpPr>
          <p:cNvPr id="5" name="CuadroTexto 4"/>
          <p:cNvSpPr txBox="1"/>
          <p:nvPr/>
        </p:nvSpPr>
        <p:spPr>
          <a:xfrm>
            <a:off x="2968831" y="4560125"/>
            <a:ext cx="570016" cy="369332"/>
          </a:xfrm>
          <a:prstGeom prst="rect">
            <a:avLst/>
          </a:prstGeom>
          <a:noFill/>
        </p:spPr>
        <p:txBody>
          <a:bodyPr wrap="square" rtlCol="0">
            <a:spAutoFit/>
          </a:bodyPr>
          <a:lstStyle/>
          <a:p>
            <a:endParaRPr lang="es-CO" dirty="0"/>
          </a:p>
        </p:txBody>
      </p:sp>
      <p:graphicFrame>
        <p:nvGraphicFramePr>
          <p:cNvPr id="9" name="Gráfico 8"/>
          <p:cNvGraphicFramePr>
            <a:graphicFrameLocks/>
          </p:cNvGraphicFramePr>
          <p:nvPr>
            <p:extLst>
              <p:ext uri="{D42A27DB-BD31-4B8C-83A1-F6EECF244321}">
                <p14:modId xmlns="" xmlns:p14="http://schemas.microsoft.com/office/powerpoint/2010/main" val="3773662917"/>
              </p:ext>
            </p:extLst>
          </p:nvPr>
        </p:nvGraphicFramePr>
        <p:xfrm>
          <a:off x="414070" y="359113"/>
          <a:ext cx="11224936" cy="4970534"/>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ángulo 9"/>
          <p:cNvSpPr/>
          <p:nvPr/>
        </p:nvSpPr>
        <p:spPr>
          <a:xfrm>
            <a:off x="2382173" y="4959891"/>
            <a:ext cx="746975" cy="722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050" dirty="0" smtClean="0">
                <a:solidFill>
                  <a:schemeClr val="tx1"/>
                </a:solidFill>
                <a:latin typeface="Arial Black" panose="020B0A04020102020204" pitchFamily="34" charset="0"/>
              </a:rPr>
              <a:t>7,6</a:t>
            </a:r>
            <a:endParaRPr lang="es-CO" sz="1050" dirty="0">
              <a:solidFill>
                <a:schemeClr val="tx1"/>
              </a:solidFill>
              <a:latin typeface="Arial Black" panose="020B0A04020102020204" pitchFamily="34" charset="0"/>
            </a:endParaRPr>
          </a:p>
        </p:txBody>
      </p:sp>
    </p:spTree>
    <p:extLst>
      <p:ext uri="{BB962C8B-B14F-4D97-AF65-F5344CB8AC3E}">
        <p14:creationId xmlns="" xmlns:p14="http://schemas.microsoft.com/office/powerpoint/2010/main" val="1099374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5117"/>
            <a:ext cx="12201110" cy="6852883"/>
          </a:xfrm>
          <a:prstGeom prst="rect">
            <a:avLst/>
          </a:prstGeom>
        </p:spPr>
      </p:pic>
      <p:sp>
        <p:nvSpPr>
          <p:cNvPr id="8" name="1 Título"/>
          <p:cNvSpPr txBox="1">
            <a:spLocks/>
          </p:cNvSpPr>
          <p:nvPr/>
        </p:nvSpPr>
        <p:spPr>
          <a:xfrm>
            <a:off x="936594" y="1082347"/>
            <a:ext cx="10515600" cy="1325563"/>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s-CO" sz="4400" b="1" i="1" u="none" strike="noStrike" kern="1200" cap="none" spc="0" normalizeH="0" baseline="0" noProof="0" dirty="0" smtClean="0">
                <a:ln>
                  <a:noFill/>
                </a:ln>
                <a:solidFill>
                  <a:schemeClr val="tx1"/>
                </a:solidFill>
                <a:effectLst/>
                <a:uLnTx/>
                <a:uFillTx/>
                <a:latin typeface="+mj-lt"/>
                <a:ea typeface="+mj-ea"/>
                <a:cs typeface="+mj-cs"/>
              </a:rPr>
              <a:t>Solicitudes de información recurrentes</a:t>
            </a:r>
            <a:endParaRPr kumimoji="0" lang="es-CO" sz="4400" b="1" i="1" u="none" strike="noStrike" kern="1200" cap="none" spc="0" normalizeH="0" baseline="0" noProof="0" dirty="0">
              <a:ln>
                <a:noFill/>
              </a:ln>
              <a:solidFill>
                <a:schemeClr val="tx1"/>
              </a:solidFill>
              <a:effectLst/>
              <a:uLnTx/>
              <a:uFillTx/>
              <a:latin typeface="+mj-lt"/>
              <a:ea typeface="+mj-ea"/>
              <a:cs typeface="+mj-cs"/>
            </a:endParaRPr>
          </a:p>
        </p:txBody>
      </p:sp>
      <p:sp>
        <p:nvSpPr>
          <p:cNvPr id="9" name="CuadroTexto 8"/>
          <p:cNvSpPr txBox="1"/>
          <p:nvPr/>
        </p:nvSpPr>
        <p:spPr>
          <a:xfrm>
            <a:off x="520856" y="3183541"/>
            <a:ext cx="11229866" cy="1477328"/>
          </a:xfrm>
          <a:prstGeom prst="rect">
            <a:avLst/>
          </a:prstGeom>
          <a:noFill/>
          <a:ln w="57150">
            <a:solidFill>
              <a:schemeClr val="tx1"/>
            </a:solidFill>
          </a:ln>
        </p:spPr>
        <p:txBody>
          <a:bodyPr wrap="square" rtlCol="0">
            <a:spAutoFit/>
          </a:bodyPr>
          <a:lstStyle/>
          <a:p>
            <a:pPr algn="just"/>
            <a:r>
              <a:rPr lang="es-CO" b="1" dirty="0"/>
              <a:t>La causa de los picos registrados en </a:t>
            </a:r>
            <a:r>
              <a:rPr lang="es-CO" b="1" dirty="0" smtClean="0"/>
              <a:t>último semestre se relacionan </a:t>
            </a:r>
            <a:r>
              <a:rPr lang="es-CO" b="1" dirty="0"/>
              <a:t>con los siguientes temas</a:t>
            </a:r>
            <a:r>
              <a:rPr lang="es-CO" b="1" dirty="0" smtClean="0"/>
              <a:t>:</a:t>
            </a:r>
          </a:p>
          <a:p>
            <a:pPr algn="just"/>
            <a:endParaRPr lang="es-CO" dirty="0"/>
          </a:p>
          <a:p>
            <a:pPr algn="just"/>
            <a:r>
              <a:rPr lang="es-CO" dirty="0" smtClean="0"/>
              <a:t>• Solicitudes de información referente al POT, Zonas para construir, sancionatoria ambiental, permisos y licencias ambientales, proyectos viales, procesos sancionatorios, permiso de vertimientos, escombreras autorizadas, aprovechamiento y manejo de guaduas. </a:t>
            </a:r>
          </a:p>
        </p:txBody>
      </p:sp>
    </p:spTree>
    <p:extLst>
      <p:ext uri="{BB962C8B-B14F-4D97-AF65-F5344CB8AC3E}">
        <p14:creationId xmlns="" xmlns:p14="http://schemas.microsoft.com/office/powerpoint/2010/main" val="2430803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83649" y="-145055"/>
            <a:ext cx="12375649" cy="7163549"/>
          </a:xfrm>
          <a:prstGeom prst="rect">
            <a:avLst/>
          </a:prstGeom>
          <a:ln>
            <a:solidFill>
              <a:schemeClr val="accent3"/>
            </a:solidFill>
          </a:ln>
        </p:spPr>
      </p:pic>
      <p:sp>
        <p:nvSpPr>
          <p:cNvPr id="11" name="CuadroTexto 10"/>
          <p:cNvSpPr txBox="1"/>
          <p:nvPr/>
        </p:nvSpPr>
        <p:spPr>
          <a:xfrm>
            <a:off x="497575" y="1601981"/>
            <a:ext cx="10946675" cy="3970318"/>
          </a:xfrm>
          <a:prstGeom prst="rect">
            <a:avLst/>
          </a:prstGeom>
          <a:ln w="57150"/>
        </p:spPr>
        <p:style>
          <a:lnRef idx="2">
            <a:schemeClr val="accent2"/>
          </a:lnRef>
          <a:fillRef idx="1">
            <a:schemeClr val="lt1"/>
          </a:fillRef>
          <a:effectRef idx="0">
            <a:schemeClr val="accent2"/>
          </a:effectRef>
          <a:fontRef idx="minor">
            <a:schemeClr val="dk1"/>
          </a:fontRef>
        </p:style>
        <p:txBody>
          <a:bodyPr wrap="square" rtlCol="0">
            <a:spAutoFit/>
          </a:bodyPr>
          <a:lstStyle/>
          <a:p>
            <a:r>
              <a:rPr lang="es-CO" b="1" dirty="0" smtClean="0"/>
              <a:t>Quejas </a:t>
            </a:r>
            <a:r>
              <a:rPr lang="es-CO" b="1" dirty="0"/>
              <a:t>y </a:t>
            </a:r>
            <a:r>
              <a:rPr lang="es-CO" b="1" dirty="0" smtClean="0"/>
              <a:t>Reclamos: </a:t>
            </a:r>
            <a:endParaRPr lang="es-CO" b="1" dirty="0"/>
          </a:p>
          <a:p>
            <a:endParaRPr lang="es-CO" dirty="0"/>
          </a:p>
          <a:p>
            <a:r>
              <a:rPr lang="es-CO" dirty="0"/>
              <a:t>1. Dar respuesta a las solicitudes que presentan los usuarios dentro de los términos legales.</a:t>
            </a:r>
          </a:p>
          <a:p>
            <a:endParaRPr lang="es-CO" dirty="0"/>
          </a:p>
          <a:p>
            <a:r>
              <a:rPr lang="es-CO" dirty="0"/>
              <a:t>2. Cumplir a cabalidad los protocolos de bioseguridad.</a:t>
            </a:r>
          </a:p>
          <a:p>
            <a:endParaRPr lang="es-CO" dirty="0"/>
          </a:p>
          <a:p>
            <a:r>
              <a:rPr lang="es-CO" dirty="0"/>
              <a:t> 3. Ejercer mayor control sobre los asesores, gestores ambientales que se ubican en los municipios del departamento del Quindío y sobre todas aquellas personas que prestan el servicio de atención a usuario. </a:t>
            </a:r>
          </a:p>
          <a:p>
            <a:endParaRPr lang="es-CO" b="1" dirty="0"/>
          </a:p>
          <a:p>
            <a:r>
              <a:rPr lang="es-CO" b="1" dirty="0"/>
              <a:t>Recomendaciones </a:t>
            </a:r>
            <a:r>
              <a:rPr lang="es-CO" b="1" dirty="0" smtClean="0"/>
              <a:t>y Sugerencias</a:t>
            </a:r>
            <a:r>
              <a:rPr lang="es-CO" b="1" dirty="0"/>
              <a:t>:</a:t>
            </a:r>
          </a:p>
          <a:p>
            <a:endParaRPr lang="es-CO" dirty="0"/>
          </a:p>
          <a:p>
            <a:r>
              <a:rPr lang="es-CO" dirty="0"/>
              <a:t>1. Verificar que en los municipios brinden los respectivos recipientes de basura en espacios públicos. </a:t>
            </a:r>
          </a:p>
          <a:p>
            <a:endParaRPr lang="es-CO" dirty="0"/>
          </a:p>
          <a:p>
            <a:r>
              <a:rPr lang="es-CO" dirty="0"/>
              <a:t>2. Realizar el acompañamiento requerido por los usuarios en cuanto a el control de caracol africano. </a:t>
            </a:r>
          </a:p>
        </p:txBody>
      </p:sp>
      <p:sp>
        <p:nvSpPr>
          <p:cNvPr id="6" name="5 CuadroTexto"/>
          <p:cNvSpPr txBox="1"/>
          <p:nvPr/>
        </p:nvSpPr>
        <p:spPr>
          <a:xfrm>
            <a:off x="734099" y="783772"/>
            <a:ext cx="10378290" cy="584775"/>
          </a:xfrm>
          <a:prstGeom prst="rect">
            <a:avLst/>
          </a:prstGeom>
          <a:noFill/>
        </p:spPr>
        <p:txBody>
          <a:bodyPr wrap="none" rtlCol="0">
            <a:spAutoFit/>
          </a:bodyPr>
          <a:lstStyle/>
          <a:p>
            <a:pPr algn="ctr"/>
            <a:r>
              <a:rPr lang="es-CO" sz="3200" b="1" dirty="0" smtClean="0"/>
              <a:t>Quejas, Reclamos, Recomendaciones y Sugerencias a la CRQ</a:t>
            </a:r>
            <a:endParaRPr lang="es-CO" sz="3200" b="1" dirty="0"/>
          </a:p>
        </p:txBody>
      </p:sp>
    </p:spTree>
    <p:extLst>
      <p:ext uri="{BB962C8B-B14F-4D97-AF65-F5344CB8AC3E}">
        <p14:creationId xmlns="" xmlns:p14="http://schemas.microsoft.com/office/powerpoint/2010/main" val="3014669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83649" y="0"/>
            <a:ext cx="12375649" cy="7163549"/>
          </a:xfrm>
          <a:prstGeom prst="rect">
            <a:avLst/>
          </a:prstGeom>
          <a:ln>
            <a:solidFill>
              <a:schemeClr val="accent3"/>
            </a:solidFill>
          </a:ln>
        </p:spPr>
      </p:pic>
      <p:sp>
        <p:nvSpPr>
          <p:cNvPr id="6" name="5 CuadroTexto"/>
          <p:cNvSpPr txBox="1"/>
          <p:nvPr/>
        </p:nvSpPr>
        <p:spPr>
          <a:xfrm>
            <a:off x="391886" y="1413164"/>
            <a:ext cx="11127180" cy="5078313"/>
          </a:xfrm>
          <a:prstGeom prst="rect">
            <a:avLst/>
          </a:prstGeom>
          <a:noFill/>
        </p:spPr>
        <p:txBody>
          <a:bodyPr wrap="square" rtlCol="0">
            <a:spAutoFit/>
          </a:bodyPr>
          <a:lstStyle/>
          <a:p>
            <a:pPr algn="just">
              <a:buFont typeface="Arial" pitchFamily="34" charset="0"/>
              <a:buChar char="•"/>
            </a:pPr>
            <a:r>
              <a:rPr lang="es-CO" dirty="0" smtClean="0"/>
              <a:t>En cuanto a las Quejas, reclamos, recomendaciones y sugerencias, la CRQ ya esta trabajando en función de estas,</a:t>
            </a:r>
          </a:p>
          <a:p>
            <a:pPr algn="just"/>
            <a:r>
              <a:rPr lang="es-CO" dirty="0" smtClean="0"/>
              <a:t>Realizando un seguimiento de los PQRSD de cada subdirección, enviando informes que arroja la herramienta </a:t>
            </a:r>
            <a:r>
              <a:rPr lang="es-CO" dirty="0" err="1" smtClean="0"/>
              <a:t>Beesoft</a:t>
            </a:r>
            <a:endParaRPr lang="es-CO" dirty="0" smtClean="0"/>
          </a:p>
          <a:p>
            <a:pPr algn="just"/>
            <a:r>
              <a:rPr lang="es-CO" dirty="0" smtClean="0"/>
              <a:t>a las mismas, de igual forma la dependencia que presenta mayor nivel de PQRSD (Subdirección de Regulación y Control) con un 63% durante el segundo semestre del año 2020 también ha contratado personal para realizar un seguimiento diario a esta labor con el propósito de que las respuestas se den en los tiempos establecidos por la ley y así garantizar a la usuarios efectividad en sus PQRSD radicadas ante la entidad.</a:t>
            </a:r>
          </a:p>
          <a:p>
            <a:pPr algn="just"/>
            <a:endParaRPr lang="es-CO" dirty="0" smtClean="0"/>
          </a:p>
          <a:p>
            <a:pPr algn="just">
              <a:buFont typeface="Arial" pitchFamily="34" charset="0"/>
              <a:buChar char="•"/>
            </a:pPr>
            <a:r>
              <a:rPr lang="es-CO" dirty="0" smtClean="0"/>
              <a:t>Sobre las medias de bioseguridad en la pandemia del Covid-19 la corporación ha tomado todas las medidas pertinentes, emitiendo actos administrativos y circulares tanto para los funcionarios como para los usuarios con el fin de velar por la vida de los funcionarios, sus clientes y sus familias.</a:t>
            </a:r>
          </a:p>
          <a:p>
            <a:pPr algn="just">
              <a:buFont typeface="Arial" pitchFamily="34" charset="0"/>
              <a:buChar char="•"/>
            </a:pPr>
            <a:endParaRPr lang="es-CO" dirty="0" smtClean="0"/>
          </a:p>
          <a:p>
            <a:pPr algn="just">
              <a:buFont typeface="Arial" pitchFamily="34" charset="0"/>
              <a:buChar char="•"/>
            </a:pPr>
            <a:r>
              <a:rPr lang="es-CO" dirty="0" smtClean="0"/>
              <a:t>Así mismo se vienen haciendo visitas a los gestores ambientales en cada uno de los municipios asignados para velar por el cumplimiento de sus funciones en los territorios y realizando acompañamiento para generar un mejoramiento continuo en la atención al ciudadano.</a:t>
            </a:r>
          </a:p>
          <a:p>
            <a:pPr algn="just">
              <a:buFont typeface="Arial" pitchFamily="34" charset="0"/>
              <a:buChar char="•"/>
            </a:pPr>
            <a:endParaRPr lang="es-CO" dirty="0" smtClean="0"/>
          </a:p>
          <a:p>
            <a:pPr algn="just">
              <a:buFont typeface="Arial" pitchFamily="34" charset="0"/>
              <a:buChar char="•"/>
            </a:pPr>
            <a:r>
              <a:rPr lang="es-CO" dirty="0" smtClean="0"/>
              <a:t>Por ultimo en cuanto a las sugerencias se viene adelantando acciones para trabajar en función de ellas por pate de la CRQ.</a:t>
            </a:r>
          </a:p>
          <a:p>
            <a:pPr algn="just">
              <a:buFont typeface="Arial" pitchFamily="34" charset="0"/>
              <a:buChar char="•"/>
            </a:pPr>
            <a:endParaRPr lang="es-CO" dirty="0"/>
          </a:p>
        </p:txBody>
      </p:sp>
      <p:sp>
        <p:nvSpPr>
          <p:cNvPr id="7" name="6 CuadroTexto"/>
          <p:cNvSpPr txBox="1"/>
          <p:nvPr/>
        </p:nvSpPr>
        <p:spPr>
          <a:xfrm>
            <a:off x="3847605" y="736269"/>
            <a:ext cx="3895810" cy="646331"/>
          </a:xfrm>
          <a:prstGeom prst="rect">
            <a:avLst/>
          </a:prstGeom>
          <a:noFill/>
        </p:spPr>
        <p:txBody>
          <a:bodyPr wrap="none" rtlCol="0">
            <a:spAutoFit/>
          </a:bodyPr>
          <a:lstStyle/>
          <a:p>
            <a:r>
              <a:rPr lang="es-CO" sz="3600" b="1" i="1" dirty="0" smtClean="0"/>
              <a:t>Acciones realizadas</a:t>
            </a:r>
            <a:endParaRPr lang="es-CO" sz="3600" b="1" i="1" dirty="0"/>
          </a:p>
        </p:txBody>
      </p:sp>
    </p:spTree>
    <p:extLst>
      <p:ext uri="{BB962C8B-B14F-4D97-AF65-F5344CB8AC3E}">
        <p14:creationId xmlns="" xmlns:p14="http://schemas.microsoft.com/office/powerpoint/2010/main" val="3014669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83649" y="-121304"/>
            <a:ext cx="12375649" cy="7163549"/>
          </a:xfrm>
          <a:prstGeom prst="rect">
            <a:avLst/>
          </a:prstGeom>
          <a:ln>
            <a:solidFill>
              <a:schemeClr val="accent3"/>
            </a:solidFill>
          </a:ln>
        </p:spPr>
      </p:pic>
      <p:sp>
        <p:nvSpPr>
          <p:cNvPr id="6" name="5 CuadroTexto"/>
          <p:cNvSpPr txBox="1"/>
          <p:nvPr/>
        </p:nvSpPr>
        <p:spPr>
          <a:xfrm>
            <a:off x="4225843" y="526768"/>
            <a:ext cx="3219151" cy="646331"/>
          </a:xfrm>
          <a:prstGeom prst="rect">
            <a:avLst/>
          </a:prstGeom>
          <a:noFill/>
        </p:spPr>
        <p:txBody>
          <a:bodyPr wrap="none" rtlCol="0">
            <a:spAutoFit/>
          </a:bodyPr>
          <a:lstStyle/>
          <a:p>
            <a:r>
              <a:rPr lang="es-CO" sz="3600" b="1" i="1" dirty="0" smtClean="0"/>
              <a:t>Análisis general</a:t>
            </a:r>
            <a:endParaRPr lang="es-CO" sz="3600" b="1" i="1" dirty="0"/>
          </a:p>
        </p:txBody>
      </p:sp>
      <p:sp>
        <p:nvSpPr>
          <p:cNvPr id="7" name="6 CuadroTexto"/>
          <p:cNvSpPr txBox="1"/>
          <p:nvPr/>
        </p:nvSpPr>
        <p:spPr>
          <a:xfrm>
            <a:off x="164482" y="1290185"/>
            <a:ext cx="11542815" cy="3110082"/>
          </a:xfrm>
          <a:prstGeom prst="rect">
            <a:avLst/>
          </a:prstGeom>
          <a:noFill/>
        </p:spPr>
        <p:txBody>
          <a:bodyPr wrap="square" rtlCol="0">
            <a:spAutoFit/>
          </a:bodyPr>
          <a:lstStyle/>
          <a:p>
            <a:pPr marL="285750" lvl="0" indent="-285750" algn="just" defTabSz="457200">
              <a:lnSpc>
                <a:spcPct val="115000"/>
              </a:lnSpc>
              <a:spcBef>
                <a:spcPts val="500"/>
              </a:spcBef>
              <a:buClr>
                <a:srgbClr val="90C226"/>
              </a:buClr>
              <a:buSzPct val="80000"/>
              <a:buFont typeface="Wingdings" panose="05000000000000000000" pitchFamily="2" charset="2"/>
              <a:buChar char="ü"/>
            </a:pPr>
            <a:r>
              <a:rPr lang="es-CO" dirty="0" smtClean="0">
                <a:latin typeface="Arial" panose="020B0604020202020204" pitchFamily="34" charset="0"/>
                <a:cs typeface="Arial" panose="020B0604020202020204" pitchFamily="34" charset="0"/>
              </a:rPr>
              <a:t>A partir del análisis realizado a los PQRSD de la Corporación Autónoma Regional del Quindío recibidos durante el segundo semestre del año 2020, se identifica que la Subdirección de Regulación y Control (SRYC) es la dependencia con mas PQRSD radicadas en la corporación, aproximadamente con un 63%. </a:t>
            </a:r>
          </a:p>
          <a:p>
            <a:pPr marL="285750" lvl="0" indent="-285750" algn="just" defTabSz="457200">
              <a:lnSpc>
                <a:spcPct val="115000"/>
              </a:lnSpc>
              <a:spcBef>
                <a:spcPts val="500"/>
              </a:spcBef>
              <a:buClr>
                <a:srgbClr val="90C226"/>
              </a:buClr>
              <a:buSzPct val="80000"/>
            </a:pPr>
            <a:endParaRPr lang="es-CO" dirty="0" smtClean="0">
              <a:latin typeface="Arial" panose="020B0604020202020204" pitchFamily="34" charset="0"/>
              <a:cs typeface="Arial" panose="020B0604020202020204" pitchFamily="34" charset="0"/>
            </a:endParaRPr>
          </a:p>
          <a:p>
            <a:pPr marL="285750" lvl="0" indent="-285750" algn="just" defTabSz="457200">
              <a:lnSpc>
                <a:spcPct val="115000"/>
              </a:lnSpc>
              <a:spcBef>
                <a:spcPts val="500"/>
              </a:spcBef>
              <a:buClr>
                <a:srgbClr val="90C226"/>
              </a:buClr>
              <a:buSzPct val="80000"/>
              <a:buFont typeface="Wingdings" panose="05000000000000000000" pitchFamily="2" charset="2"/>
              <a:buChar char="ü"/>
            </a:pPr>
            <a:r>
              <a:rPr lang="es-CO" dirty="0" smtClean="0">
                <a:latin typeface="Arial" panose="020B0604020202020204" pitchFamily="34" charset="0"/>
                <a:cs typeface="Arial" panose="020B0604020202020204" pitchFamily="34" charset="0"/>
              </a:rPr>
              <a:t>La capacidad de respuesta de los servidores con el paso del tiempo se ha venido fortaleciendo con responsabilidad y seriedad al prestar el servicio a la ciudadanía. 93 % Generando credibilidad y confianza en la administración pública.</a:t>
            </a:r>
          </a:p>
          <a:p>
            <a:pPr marL="285750" lvl="0" indent="-285750" algn="just" defTabSz="457200">
              <a:lnSpc>
                <a:spcPct val="115000"/>
              </a:lnSpc>
              <a:spcBef>
                <a:spcPts val="500"/>
              </a:spcBef>
              <a:buClr>
                <a:srgbClr val="90C226"/>
              </a:buClr>
              <a:buSzPct val="80000"/>
            </a:pPr>
            <a:endParaRPr lang="es-CO" dirty="0" smtClean="0">
              <a:latin typeface="Arial" panose="020B0604020202020204" pitchFamily="34" charset="0"/>
              <a:cs typeface="Arial" panose="020B0604020202020204" pitchFamily="34" charset="0"/>
            </a:endParaRPr>
          </a:p>
          <a:p>
            <a:endParaRPr lang="es-CO" dirty="0"/>
          </a:p>
        </p:txBody>
      </p:sp>
    </p:spTree>
    <p:extLst>
      <p:ext uri="{BB962C8B-B14F-4D97-AF65-F5344CB8AC3E}">
        <p14:creationId xmlns="" xmlns:p14="http://schemas.microsoft.com/office/powerpoint/2010/main" val="3014669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83649" y="-121304"/>
            <a:ext cx="12375649" cy="7163549"/>
          </a:xfrm>
          <a:prstGeom prst="rect">
            <a:avLst/>
          </a:prstGeom>
          <a:ln>
            <a:solidFill>
              <a:schemeClr val="accent3"/>
            </a:solidFill>
          </a:ln>
        </p:spPr>
      </p:pic>
      <p:sp>
        <p:nvSpPr>
          <p:cNvPr id="6" name="5 CuadroTexto"/>
          <p:cNvSpPr txBox="1"/>
          <p:nvPr/>
        </p:nvSpPr>
        <p:spPr>
          <a:xfrm>
            <a:off x="1487606" y="1733266"/>
            <a:ext cx="9403307" cy="369332"/>
          </a:xfrm>
          <a:prstGeom prst="rect">
            <a:avLst/>
          </a:prstGeom>
          <a:noFill/>
        </p:spPr>
        <p:txBody>
          <a:bodyPr wrap="square" rtlCol="0">
            <a:spAutoFit/>
          </a:bodyPr>
          <a:lstStyle/>
          <a:p>
            <a:endParaRPr lang="es-CO" dirty="0"/>
          </a:p>
        </p:txBody>
      </p:sp>
      <p:sp>
        <p:nvSpPr>
          <p:cNvPr id="7" name="6 CuadroTexto"/>
          <p:cNvSpPr txBox="1"/>
          <p:nvPr/>
        </p:nvSpPr>
        <p:spPr>
          <a:xfrm>
            <a:off x="368490" y="832514"/>
            <a:ext cx="11313994" cy="4801314"/>
          </a:xfrm>
          <a:prstGeom prst="rect">
            <a:avLst/>
          </a:prstGeom>
          <a:noFill/>
        </p:spPr>
        <p:txBody>
          <a:bodyPr wrap="square" rtlCol="0">
            <a:spAutoFit/>
          </a:bodyPr>
          <a:lstStyle/>
          <a:p>
            <a:pPr marL="342900" lvl="0" indent="-342900" algn="just">
              <a:buFont typeface="Wingdings" panose="05000000000000000000" pitchFamily="2" charset="2"/>
              <a:buChar char="ü"/>
            </a:pPr>
            <a:r>
              <a:rPr lang="es-CO" dirty="0" smtClean="0">
                <a:latin typeface="Arial" panose="020B0604020202020204" pitchFamily="34" charset="0"/>
                <a:cs typeface="Arial" panose="020B0604020202020204" pitchFamily="34" charset="0"/>
              </a:rPr>
              <a:t>Por parte del proceso de Servicio al Cliente, se recomienda seguir implementando el formato de cierre de PQRSD </a:t>
            </a:r>
            <a:r>
              <a:rPr lang="es-CO" b="1" dirty="0" smtClean="0">
                <a:latin typeface="Arial" panose="020B0604020202020204" pitchFamily="34" charset="0"/>
                <a:cs typeface="Arial" panose="020B0604020202020204" pitchFamily="34" charset="0"/>
              </a:rPr>
              <a:t>FO-S-02</a:t>
            </a:r>
            <a:r>
              <a:rPr lang="es-CO" dirty="0" smtClean="0">
                <a:latin typeface="Arial" panose="020B0604020202020204" pitchFamily="34" charset="0"/>
                <a:cs typeface="Arial" panose="020B0604020202020204" pitchFamily="34" charset="0"/>
              </a:rPr>
              <a:t>  para concientizar a las diferentes dependencias en que si hay PQRSD que no necesiten de una respuesta formal lo haga mediante este formato para darle cierre en el sistema </a:t>
            </a:r>
            <a:r>
              <a:rPr lang="es-CO" dirty="0" err="1" smtClean="0">
                <a:latin typeface="Arial" panose="020B0604020202020204" pitchFamily="34" charset="0"/>
                <a:cs typeface="Arial" panose="020B0604020202020204" pitchFamily="34" charset="0"/>
              </a:rPr>
              <a:t>beesoft</a:t>
            </a:r>
            <a:r>
              <a:rPr lang="es-CO" dirty="0" smtClean="0">
                <a:latin typeface="Arial" panose="020B0604020202020204" pitchFamily="34" charset="0"/>
                <a:cs typeface="Arial" panose="020B0604020202020204" pitchFamily="34" charset="0"/>
              </a:rPr>
              <a:t> y no quede abierta y pendiente por responder en los informes que arroja la herramienta. </a:t>
            </a:r>
          </a:p>
          <a:p>
            <a:pPr marL="342900" lvl="0" indent="-342900" algn="just">
              <a:buFont typeface="Wingdings" panose="05000000000000000000" pitchFamily="2" charset="2"/>
              <a:buChar char="ü"/>
            </a:pPr>
            <a:endParaRPr lang="es-CO" dirty="0" smtClean="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es-CO" dirty="0" smtClean="0">
                <a:latin typeface="Arial" panose="020B0604020202020204" pitchFamily="34" charset="0"/>
                <a:cs typeface="Arial" panose="020B0604020202020204" pitchFamily="34" charset="0"/>
              </a:rPr>
              <a:t>Con el objeto de incentivar la autogestión de las PQRSD que efectúan los Usuarios, se recomienda incrementar la base del conocimiento de  la plataforma virtual BEESOFT.</a:t>
            </a:r>
          </a:p>
          <a:p>
            <a:pPr marL="342900" indent="-342900" algn="just">
              <a:buFont typeface="Wingdings" panose="05000000000000000000" pitchFamily="2" charset="2"/>
              <a:buChar char="ü"/>
            </a:pPr>
            <a:endParaRPr lang="es-CO" dirty="0" smtClean="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es-CO" dirty="0" smtClean="0">
                <a:latin typeface="Arial" panose="020B0604020202020204" pitchFamily="34" charset="0"/>
                <a:cs typeface="Arial" panose="020B0604020202020204" pitchFamily="34" charset="0"/>
              </a:rPr>
              <a:t>Con  el objetivo de que las dependencias le hagan también seguimiento a los PQRSD desde sus dependencias, se les envía cada 15 días el consolidado de los que se encuentra vencidos, próximos a vencer según la herramienta </a:t>
            </a:r>
            <a:r>
              <a:rPr lang="es-CO" dirty="0" err="1" smtClean="0">
                <a:latin typeface="Arial" panose="020B0604020202020204" pitchFamily="34" charset="0"/>
                <a:cs typeface="Arial" panose="020B0604020202020204" pitchFamily="34" charset="0"/>
              </a:rPr>
              <a:t>beesoft</a:t>
            </a:r>
            <a:r>
              <a:rPr lang="es-CO" dirty="0" smtClean="0">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ü"/>
            </a:pPr>
            <a:endParaRPr lang="es-CO" dirty="0" smtClean="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es-CO" dirty="0" smtClean="0">
                <a:latin typeface="Arial" panose="020B0604020202020204" pitchFamily="34" charset="0"/>
                <a:cs typeface="Arial" panose="020B0604020202020204" pitchFamily="34" charset="0"/>
              </a:rPr>
              <a:t>Por ultimo el proceso de servicio al cliente viene dando respuesta a todas las denuncias de manera formal y atendidas por la unidad de reacción inmediata ambiental URIA, con el propósito de que los denunciantes sepan de manera escrita o virtual las acciones y las medidas tomadas frente a la denuncia y la atención de la misma por parte de la CRQ.</a:t>
            </a:r>
          </a:p>
          <a:p>
            <a:pPr marL="342900" lvl="0" indent="-342900" algn="just"/>
            <a:endParaRPr lang="es-CO" dirty="0" smtClean="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014669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1"/>
            <a:ext cx="12201110" cy="6852883"/>
          </a:xfrm>
          <a:prstGeom prst="rect">
            <a:avLst/>
          </a:prstGeom>
        </p:spPr>
      </p:pic>
      <p:sp>
        <p:nvSpPr>
          <p:cNvPr id="5" name="Rectángulo 4"/>
          <p:cNvSpPr/>
          <p:nvPr/>
        </p:nvSpPr>
        <p:spPr>
          <a:xfrm>
            <a:off x="2156347" y="1783047"/>
            <a:ext cx="8434316" cy="2585323"/>
          </a:xfrm>
          <a:prstGeom prst="rect">
            <a:avLst/>
          </a:prstGeom>
          <a:ln w="76200">
            <a:solidFill>
              <a:schemeClr val="tx1"/>
            </a:solidFill>
          </a:ln>
        </p:spPr>
        <p:txBody>
          <a:bodyPr wrap="square">
            <a:spAutoFit/>
          </a:bodyPr>
          <a:lstStyle/>
          <a:p>
            <a:r>
              <a:rPr lang="es-CO" b="1" dirty="0" smtClean="0"/>
              <a:t>SEGUNDO SEMESTRE: </a:t>
            </a:r>
            <a:r>
              <a:rPr lang="es-CO" dirty="0"/>
              <a:t>Teniendo en cuenta el Decreto 417 del 2020, “Por el cual se declara un Estado de Emergencia Económica, Social y Ecológica en todo el territorio Nacional”, el Decreto Legislativo 491 de 2020, en el artículo 5. Ampliación de términos para atender peticiones (...), y los Decretos 457, 531, 593, 636, 689, 749, 878, 990, que ordenan el aislamiento preventivo obligatorio y 1168 de 2020, que decreta el aislamiento selectivo con distanciamiento individual responsable", la atención a los </a:t>
            </a:r>
            <a:r>
              <a:rPr lang="es-CO" dirty="0" smtClean="0"/>
              <a:t>usuarios de la Corporación Autónoma Regional del Quindío (CRQ) </a:t>
            </a:r>
            <a:r>
              <a:rPr lang="es-CO" dirty="0"/>
              <a:t>se realizó a través </a:t>
            </a:r>
            <a:r>
              <a:rPr lang="es-CO" dirty="0" smtClean="0"/>
              <a:t>del canal presencial, garantizando </a:t>
            </a:r>
            <a:r>
              <a:rPr lang="es-CO" dirty="0"/>
              <a:t>todos los protocolos de bioseguridad impartidos por el gobierno nacional.</a:t>
            </a:r>
          </a:p>
        </p:txBody>
      </p:sp>
    </p:spTree>
    <p:extLst>
      <p:ext uri="{BB962C8B-B14F-4D97-AF65-F5344CB8AC3E}">
        <p14:creationId xmlns="" xmlns:p14="http://schemas.microsoft.com/office/powerpoint/2010/main" val="181501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1"/>
            <a:ext cx="12201110" cy="6852883"/>
          </a:xfrm>
          <a:prstGeom prst="rect">
            <a:avLst/>
          </a:prstGeom>
        </p:spPr>
      </p:pic>
      <p:sp>
        <p:nvSpPr>
          <p:cNvPr id="7" name="Rectángulo 1"/>
          <p:cNvSpPr txBox="1">
            <a:spLocks/>
          </p:cNvSpPr>
          <p:nvPr/>
        </p:nvSpPr>
        <p:spPr>
          <a:xfrm>
            <a:off x="877388" y="1342300"/>
            <a:ext cx="10515600" cy="3582519"/>
          </a:xfrm>
          <a:prstGeom prst="rect">
            <a:avLst/>
          </a:prstGeom>
          <a:ln w="57150" cap="flat" cmpd="sng" algn="ctr">
            <a:solidFill>
              <a:schemeClr val="accent2"/>
            </a:solidFill>
            <a:prstDash val="solid"/>
            <a:miter lim="800000"/>
          </a:ln>
        </p:spPr>
        <p:style>
          <a:lnRef idx="2">
            <a:schemeClr val="accent2"/>
          </a:lnRef>
          <a:fillRef idx="1">
            <a:schemeClr val="lt1"/>
          </a:fillRef>
          <a:effectRef idx="0">
            <a:schemeClr val="accent2"/>
          </a:effectRef>
          <a:fontRef idx="minor">
            <a:schemeClr val="dk1"/>
          </a:fontRef>
        </p:style>
        <p:txBody>
          <a:bodyPr vert="horz" wrap="square" lIns="91440" tIns="45720" rIns="91440" bIns="45720" rtlCol="0">
            <a:sp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CO" sz="2800" b="1" i="0" u="none" strike="noStrike" kern="1200" cap="none" spc="0" normalizeH="0" baseline="0" noProof="0" dirty="0" smtClean="0">
                <a:ln>
                  <a:noFill/>
                </a:ln>
                <a:solidFill>
                  <a:schemeClr val="dk1"/>
                </a:solidFill>
                <a:effectLst/>
                <a:uLnTx/>
                <a:uFillTx/>
                <a:latin typeface="+mn-lt"/>
                <a:ea typeface="+mn-ea"/>
                <a:cs typeface="+mn-cs"/>
              </a:rPr>
              <a:t>El siguiente informe corresponde a la gestión realizada en la oficina de atención al cliente </a:t>
            </a:r>
            <a:r>
              <a:rPr lang="es-CO" sz="2800" b="1" dirty="0" smtClean="0"/>
              <a:t>durante</a:t>
            </a:r>
            <a:r>
              <a:rPr kumimoji="0" lang="es-CO" sz="2800" b="1" i="0" u="none" strike="noStrike" kern="1200" cap="none" spc="0" normalizeH="0" baseline="0" noProof="0" dirty="0" smtClean="0">
                <a:ln>
                  <a:noFill/>
                </a:ln>
                <a:solidFill>
                  <a:schemeClr val="dk1"/>
                </a:solidFill>
                <a:effectLst/>
                <a:uLnTx/>
                <a:uFillTx/>
                <a:latin typeface="+mn-lt"/>
                <a:ea typeface="+mn-ea"/>
                <a:cs typeface="+mn-cs"/>
              </a:rPr>
              <a:t> el </a:t>
            </a:r>
            <a:r>
              <a:rPr lang="es-CO" sz="2800" b="1" dirty="0" smtClean="0"/>
              <a:t>segundo semestre del año 2020</a:t>
            </a:r>
            <a:r>
              <a:rPr kumimoji="0" lang="es-CO" sz="2800" b="1" i="0" u="none" strike="noStrike" kern="1200" cap="none" spc="0" normalizeH="0" baseline="0" noProof="0" dirty="0" smtClean="0">
                <a:ln>
                  <a:noFill/>
                </a:ln>
                <a:solidFill>
                  <a:schemeClr val="dk1"/>
                </a:solidFill>
                <a:effectLst/>
                <a:uLnTx/>
                <a:uFillTx/>
                <a:latin typeface="+mn-lt"/>
                <a:ea typeface="+mn-ea"/>
                <a:cs typeface="+mn-cs"/>
              </a:rPr>
              <a:t>, A continuación se evidencia el informe de peticiones, quejas, reclamos y denuncias (PQRSD) recibidas y atendidas por las dependencias de la Corporación Autónoma Regional del Quindío, con el fin de determinar la oportunidad de las respuestas y formular las recomendaciones a la alta dirección y a los responsables de los procesos, que conllevan al mejoramiento continuo de la entidad y con ellas alcanzar la confianza del ciudadano.</a:t>
            </a:r>
            <a:endParaRPr kumimoji="0" lang="es-CO" sz="2800" b="1" i="0" u="none" strike="noStrike" kern="1200" cap="none" spc="0" normalizeH="0" baseline="0" noProof="0" dirty="0">
              <a:ln>
                <a:noFill/>
              </a:ln>
              <a:solidFill>
                <a:schemeClr val="dk1"/>
              </a:solidFill>
              <a:effectLst/>
              <a:uLnTx/>
              <a:uFillTx/>
              <a:latin typeface="+mn-lt"/>
              <a:ea typeface="+mn-ea"/>
              <a:cs typeface="+mn-cs"/>
            </a:endParaRPr>
          </a:p>
        </p:txBody>
      </p:sp>
    </p:spTree>
    <p:extLst>
      <p:ext uri="{BB962C8B-B14F-4D97-AF65-F5344CB8AC3E}">
        <p14:creationId xmlns="" xmlns:p14="http://schemas.microsoft.com/office/powerpoint/2010/main" val="2982558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294414"/>
            <a:ext cx="12201110" cy="6852883"/>
          </a:xfrm>
          <a:prstGeom prst="rect">
            <a:avLst/>
          </a:prstGeom>
        </p:spPr>
      </p:pic>
      <p:sp>
        <p:nvSpPr>
          <p:cNvPr id="7" name="CuadroTexto 6"/>
          <p:cNvSpPr txBox="1"/>
          <p:nvPr/>
        </p:nvSpPr>
        <p:spPr>
          <a:xfrm>
            <a:off x="103030" y="1163905"/>
            <a:ext cx="5499279" cy="1323439"/>
          </a:xfrm>
          <a:prstGeom prst="rect">
            <a:avLst/>
          </a:prstGeom>
          <a:noFill/>
        </p:spPr>
        <p:txBody>
          <a:bodyPr wrap="square" rtlCol="0">
            <a:spAutoFit/>
          </a:bodyPr>
          <a:lstStyle/>
          <a:p>
            <a:r>
              <a:rPr lang="es-CO" sz="8000" dirty="0" smtClean="0">
                <a:latin typeface="Arial Rounded MT Bold" panose="020F0704030504030204" pitchFamily="34" charset="0"/>
              </a:rPr>
              <a:t>PQRSD</a:t>
            </a:r>
            <a:endParaRPr lang="es-CO" sz="8000" dirty="0">
              <a:latin typeface="Arial Rounded MT Bold" panose="020F0704030504030204" pitchFamily="34" charset="0"/>
            </a:endParaRPr>
          </a:p>
        </p:txBody>
      </p:sp>
      <p:sp>
        <p:nvSpPr>
          <p:cNvPr id="8" name="CuadroTexto 7"/>
          <p:cNvSpPr txBox="1"/>
          <p:nvPr/>
        </p:nvSpPr>
        <p:spPr>
          <a:xfrm>
            <a:off x="425003" y="2487344"/>
            <a:ext cx="3309870" cy="646331"/>
          </a:xfrm>
          <a:prstGeom prst="rect">
            <a:avLst/>
          </a:prstGeom>
          <a:noFill/>
        </p:spPr>
        <p:txBody>
          <a:bodyPr wrap="square" rtlCol="0">
            <a:spAutoFit/>
          </a:bodyPr>
          <a:lstStyle/>
          <a:p>
            <a:r>
              <a:rPr lang="es-CO" dirty="0" smtClean="0"/>
              <a:t>Recibidas por modalidad de petición.  </a:t>
            </a:r>
            <a:endParaRPr lang="es-CO" dirty="0"/>
          </a:p>
        </p:txBody>
      </p:sp>
      <p:sp>
        <p:nvSpPr>
          <p:cNvPr id="10" name="CuadroTexto 9"/>
          <p:cNvSpPr txBox="1"/>
          <p:nvPr/>
        </p:nvSpPr>
        <p:spPr>
          <a:xfrm>
            <a:off x="3234191" y="2899280"/>
            <a:ext cx="2291011" cy="923330"/>
          </a:xfrm>
          <a:prstGeom prst="rect">
            <a:avLst/>
          </a:prstGeom>
          <a:noFill/>
          <a:ln w="38100">
            <a:solidFill>
              <a:srgbClr val="00B050"/>
            </a:solidFill>
          </a:ln>
        </p:spPr>
        <p:txBody>
          <a:bodyPr wrap="square" rtlCol="0">
            <a:spAutoFit/>
          </a:bodyPr>
          <a:lstStyle/>
          <a:p>
            <a:pPr algn="ctr"/>
            <a:r>
              <a:rPr lang="es-CO" dirty="0" smtClean="0"/>
              <a:t>PETICIONES </a:t>
            </a:r>
          </a:p>
          <a:p>
            <a:pPr algn="ctr"/>
            <a:r>
              <a:rPr lang="es-CO" dirty="0" smtClean="0"/>
              <a:t>421 </a:t>
            </a:r>
          </a:p>
          <a:p>
            <a:pPr algn="ctr"/>
            <a:r>
              <a:rPr lang="es-CO" dirty="0" smtClean="0"/>
              <a:t>(14%)</a:t>
            </a:r>
            <a:endParaRPr lang="es-CO" dirty="0"/>
          </a:p>
        </p:txBody>
      </p:sp>
      <p:sp>
        <p:nvSpPr>
          <p:cNvPr id="11" name="CuadroTexto 10"/>
          <p:cNvSpPr txBox="1"/>
          <p:nvPr/>
        </p:nvSpPr>
        <p:spPr>
          <a:xfrm>
            <a:off x="5714449" y="625295"/>
            <a:ext cx="3013656" cy="1200329"/>
          </a:xfrm>
          <a:prstGeom prst="rect">
            <a:avLst/>
          </a:prstGeom>
          <a:noFill/>
          <a:ln w="38100">
            <a:solidFill>
              <a:srgbClr val="0000FF"/>
            </a:solidFill>
          </a:ln>
        </p:spPr>
        <p:txBody>
          <a:bodyPr wrap="square" rtlCol="0">
            <a:spAutoFit/>
          </a:bodyPr>
          <a:lstStyle/>
          <a:p>
            <a:pPr algn="ctr"/>
            <a:r>
              <a:rPr lang="es-CO" dirty="0" smtClean="0"/>
              <a:t>SOLICITUDES, SOLICITUDES DE INFORMACION Y CONSULTAS</a:t>
            </a:r>
          </a:p>
          <a:p>
            <a:pPr algn="ctr"/>
            <a:endParaRPr lang="es-CO" dirty="0" smtClean="0"/>
          </a:p>
          <a:p>
            <a:pPr algn="ctr"/>
            <a:r>
              <a:rPr lang="es-CO" dirty="0" smtClean="0"/>
              <a:t>1.499  (47%) </a:t>
            </a:r>
            <a:endParaRPr lang="es-CO" dirty="0"/>
          </a:p>
        </p:txBody>
      </p:sp>
      <p:sp>
        <p:nvSpPr>
          <p:cNvPr id="12" name="CuadroTexto 11"/>
          <p:cNvSpPr txBox="1"/>
          <p:nvPr/>
        </p:nvSpPr>
        <p:spPr>
          <a:xfrm>
            <a:off x="9323912" y="2760780"/>
            <a:ext cx="2191459" cy="1200329"/>
          </a:xfrm>
          <a:prstGeom prst="rect">
            <a:avLst/>
          </a:prstGeom>
          <a:noFill/>
          <a:ln w="38100">
            <a:solidFill>
              <a:schemeClr val="accent4"/>
            </a:solidFill>
          </a:ln>
        </p:spPr>
        <p:txBody>
          <a:bodyPr wrap="square" rtlCol="0">
            <a:spAutoFit/>
          </a:bodyPr>
          <a:lstStyle/>
          <a:p>
            <a:pPr algn="ctr"/>
            <a:endParaRPr lang="es-CO" dirty="0" smtClean="0"/>
          </a:p>
          <a:p>
            <a:pPr algn="ctr"/>
            <a:r>
              <a:rPr lang="es-CO" dirty="0" smtClean="0"/>
              <a:t>DENUNCIAS </a:t>
            </a:r>
          </a:p>
          <a:p>
            <a:pPr algn="ctr"/>
            <a:r>
              <a:rPr lang="es-CO" dirty="0" smtClean="0"/>
              <a:t>1.049</a:t>
            </a:r>
          </a:p>
          <a:p>
            <a:pPr algn="ctr"/>
            <a:r>
              <a:rPr lang="es-CO" dirty="0" smtClean="0"/>
              <a:t>(33%)</a:t>
            </a:r>
            <a:endParaRPr lang="es-CO" dirty="0"/>
          </a:p>
        </p:txBody>
      </p:sp>
      <p:sp>
        <p:nvSpPr>
          <p:cNvPr id="13" name="CuadroTexto 12"/>
          <p:cNvSpPr txBox="1"/>
          <p:nvPr/>
        </p:nvSpPr>
        <p:spPr>
          <a:xfrm>
            <a:off x="5687154" y="4790021"/>
            <a:ext cx="3013656" cy="923330"/>
          </a:xfrm>
          <a:prstGeom prst="rect">
            <a:avLst/>
          </a:prstGeom>
          <a:noFill/>
          <a:ln w="38100">
            <a:solidFill>
              <a:srgbClr val="008000"/>
            </a:solidFill>
          </a:ln>
        </p:spPr>
        <p:txBody>
          <a:bodyPr wrap="square" rtlCol="0">
            <a:spAutoFit/>
          </a:bodyPr>
          <a:lstStyle/>
          <a:p>
            <a:pPr algn="ctr"/>
            <a:r>
              <a:rPr lang="es-CO" dirty="0" smtClean="0"/>
              <a:t>ENTES DE CONTROL</a:t>
            </a:r>
          </a:p>
          <a:p>
            <a:pPr algn="ctr"/>
            <a:r>
              <a:rPr lang="es-CO" dirty="0" smtClean="0"/>
              <a:t>177</a:t>
            </a:r>
          </a:p>
          <a:p>
            <a:pPr algn="ctr"/>
            <a:r>
              <a:rPr lang="es-CO" dirty="0" smtClean="0"/>
              <a:t>(6%)</a:t>
            </a:r>
            <a:endParaRPr lang="es-CO" dirty="0"/>
          </a:p>
        </p:txBody>
      </p:sp>
      <p:sp>
        <p:nvSpPr>
          <p:cNvPr id="14" name="Elipse 13"/>
          <p:cNvSpPr/>
          <p:nvPr/>
        </p:nvSpPr>
        <p:spPr>
          <a:xfrm>
            <a:off x="5859887" y="2329531"/>
            <a:ext cx="2868218" cy="2075044"/>
          </a:xfrm>
          <a:prstGeom prst="ellipse">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solidFill>
              </a:rPr>
              <a:t>3,146</a:t>
            </a:r>
          </a:p>
          <a:p>
            <a:pPr algn="ctr"/>
            <a:r>
              <a:rPr lang="es-CO" dirty="0" smtClean="0">
                <a:solidFill>
                  <a:schemeClr val="tx1"/>
                </a:solidFill>
              </a:rPr>
              <a:t>RECIBIDAS EN EL 2 SEMESTRE</a:t>
            </a:r>
          </a:p>
          <a:p>
            <a:pPr algn="ctr"/>
            <a:r>
              <a:rPr lang="es-CO" dirty="0" smtClean="0">
                <a:solidFill>
                  <a:schemeClr val="tx1"/>
                </a:solidFill>
              </a:rPr>
              <a:t>(100%)</a:t>
            </a:r>
            <a:endParaRPr lang="es-CO" dirty="0">
              <a:solidFill>
                <a:schemeClr val="tx1"/>
              </a:solidFill>
            </a:endParaRPr>
          </a:p>
        </p:txBody>
      </p:sp>
    </p:spTree>
    <p:extLst>
      <p:ext uri="{BB962C8B-B14F-4D97-AF65-F5344CB8AC3E}">
        <p14:creationId xmlns="" xmlns:p14="http://schemas.microsoft.com/office/powerpoint/2010/main" val="2982558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112461"/>
            <a:ext cx="12201110" cy="6852883"/>
          </a:xfrm>
          <a:prstGeom prst="rect">
            <a:avLst/>
          </a:prstGeom>
        </p:spPr>
      </p:pic>
      <p:sp>
        <p:nvSpPr>
          <p:cNvPr id="7" name="CuadroTexto 6"/>
          <p:cNvSpPr txBox="1"/>
          <p:nvPr/>
        </p:nvSpPr>
        <p:spPr>
          <a:xfrm>
            <a:off x="0" y="1163905"/>
            <a:ext cx="5499279" cy="1323439"/>
          </a:xfrm>
          <a:prstGeom prst="rect">
            <a:avLst/>
          </a:prstGeom>
          <a:noFill/>
        </p:spPr>
        <p:txBody>
          <a:bodyPr wrap="square" rtlCol="0">
            <a:spAutoFit/>
          </a:bodyPr>
          <a:lstStyle/>
          <a:p>
            <a:r>
              <a:rPr lang="es-CO" sz="8000" dirty="0" smtClean="0">
                <a:latin typeface="Arial Rounded MT Bold" panose="020F0704030504030204" pitchFamily="34" charset="0"/>
              </a:rPr>
              <a:t>QRS</a:t>
            </a:r>
            <a:endParaRPr lang="es-CO" sz="8000" dirty="0">
              <a:latin typeface="Arial Rounded MT Bold" panose="020F0704030504030204" pitchFamily="34" charset="0"/>
            </a:endParaRPr>
          </a:p>
        </p:txBody>
      </p:sp>
      <p:sp>
        <p:nvSpPr>
          <p:cNvPr id="10" name="CuadroTexto 9"/>
          <p:cNvSpPr txBox="1"/>
          <p:nvPr/>
        </p:nvSpPr>
        <p:spPr>
          <a:xfrm>
            <a:off x="5962731" y="840739"/>
            <a:ext cx="2278486" cy="646331"/>
          </a:xfrm>
          <a:prstGeom prst="rect">
            <a:avLst/>
          </a:prstGeom>
          <a:noFill/>
          <a:ln w="38100">
            <a:solidFill>
              <a:srgbClr val="0070C0"/>
            </a:solidFill>
          </a:ln>
        </p:spPr>
        <p:txBody>
          <a:bodyPr wrap="square" rtlCol="0">
            <a:spAutoFit/>
          </a:bodyPr>
          <a:lstStyle/>
          <a:p>
            <a:pPr algn="ctr"/>
            <a:r>
              <a:rPr lang="es-CO" dirty="0" smtClean="0"/>
              <a:t>QUEJAS </a:t>
            </a:r>
          </a:p>
          <a:p>
            <a:pPr algn="ctr"/>
            <a:r>
              <a:rPr lang="es-CO" dirty="0" smtClean="0"/>
              <a:t>21</a:t>
            </a:r>
          </a:p>
        </p:txBody>
      </p:sp>
      <p:sp>
        <p:nvSpPr>
          <p:cNvPr id="11" name="CuadroTexto 10"/>
          <p:cNvSpPr txBox="1"/>
          <p:nvPr/>
        </p:nvSpPr>
        <p:spPr>
          <a:xfrm>
            <a:off x="2434107" y="2859435"/>
            <a:ext cx="3013656" cy="646331"/>
          </a:xfrm>
          <a:prstGeom prst="rect">
            <a:avLst/>
          </a:prstGeom>
          <a:noFill/>
          <a:ln w="38100">
            <a:solidFill>
              <a:srgbClr val="92D050"/>
            </a:solidFill>
          </a:ln>
        </p:spPr>
        <p:txBody>
          <a:bodyPr wrap="square" rtlCol="0">
            <a:spAutoFit/>
          </a:bodyPr>
          <a:lstStyle/>
          <a:p>
            <a:pPr algn="ctr"/>
            <a:r>
              <a:rPr lang="es-CO" dirty="0" smtClean="0"/>
              <a:t>RECLAMOS</a:t>
            </a:r>
          </a:p>
          <a:p>
            <a:pPr algn="ctr"/>
            <a:r>
              <a:rPr lang="es-CO" dirty="0"/>
              <a:t>1</a:t>
            </a:r>
            <a:r>
              <a:rPr lang="es-CO" dirty="0" smtClean="0"/>
              <a:t> </a:t>
            </a:r>
          </a:p>
        </p:txBody>
      </p:sp>
      <p:sp>
        <p:nvSpPr>
          <p:cNvPr id="14" name="Elipse 13"/>
          <p:cNvSpPr/>
          <p:nvPr/>
        </p:nvSpPr>
        <p:spPr>
          <a:xfrm>
            <a:off x="5859887" y="2329531"/>
            <a:ext cx="2868218" cy="2075044"/>
          </a:xfrm>
          <a:prstGeom prst="ellipse">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solidFill>
              </a:rPr>
              <a:t>25</a:t>
            </a:r>
          </a:p>
          <a:p>
            <a:pPr algn="ctr"/>
            <a:r>
              <a:rPr lang="es-CO" dirty="0" smtClean="0">
                <a:solidFill>
                  <a:schemeClr val="tx1"/>
                </a:solidFill>
              </a:rPr>
              <a:t>RECIBIDAS EN EL 2 SEMESTRE</a:t>
            </a:r>
            <a:endParaRPr lang="es-CO" dirty="0">
              <a:solidFill>
                <a:schemeClr val="tx1"/>
              </a:solidFill>
            </a:endParaRPr>
          </a:p>
          <a:p>
            <a:pPr algn="ctr"/>
            <a:r>
              <a:rPr lang="es-CO" dirty="0" smtClean="0">
                <a:solidFill>
                  <a:schemeClr val="tx1"/>
                </a:solidFill>
              </a:rPr>
              <a:t>(</a:t>
            </a:r>
            <a:r>
              <a:rPr lang="es-CO" dirty="0">
                <a:solidFill>
                  <a:schemeClr val="tx1"/>
                </a:solidFill>
              </a:rPr>
              <a:t>1</a:t>
            </a:r>
            <a:r>
              <a:rPr lang="es-CO" dirty="0" smtClean="0">
                <a:solidFill>
                  <a:schemeClr val="tx1"/>
                </a:solidFill>
              </a:rPr>
              <a:t>%)</a:t>
            </a:r>
            <a:endParaRPr lang="es-CO" dirty="0">
              <a:solidFill>
                <a:schemeClr val="tx1"/>
              </a:solidFill>
            </a:endParaRPr>
          </a:p>
        </p:txBody>
      </p:sp>
      <p:sp>
        <p:nvSpPr>
          <p:cNvPr id="15" name="CuadroTexto 14"/>
          <p:cNvSpPr txBox="1"/>
          <p:nvPr/>
        </p:nvSpPr>
        <p:spPr>
          <a:xfrm>
            <a:off x="103030" y="2319284"/>
            <a:ext cx="2389449" cy="646331"/>
          </a:xfrm>
          <a:prstGeom prst="rect">
            <a:avLst/>
          </a:prstGeom>
          <a:noFill/>
        </p:spPr>
        <p:txBody>
          <a:bodyPr wrap="square" rtlCol="0">
            <a:spAutoFit/>
          </a:bodyPr>
          <a:lstStyle/>
          <a:p>
            <a:r>
              <a:rPr lang="es-CO" dirty="0" smtClean="0"/>
              <a:t>Quejas, reclamos y Sugerencias.</a:t>
            </a:r>
            <a:endParaRPr lang="es-CO" dirty="0"/>
          </a:p>
        </p:txBody>
      </p:sp>
      <p:sp>
        <p:nvSpPr>
          <p:cNvPr id="5" name="CuadroTexto 4"/>
          <p:cNvSpPr txBox="1"/>
          <p:nvPr/>
        </p:nvSpPr>
        <p:spPr>
          <a:xfrm>
            <a:off x="9040969" y="2756079"/>
            <a:ext cx="2820473" cy="646331"/>
          </a:xfrm>
          <a:prstGeom prst="rect">
            <a:avLst/>
          </a:prstGeom>
          <a:noFill/>
          <a:ln w="38100">
            <a:solidFill>
              <a:srgbClr val="FFC000"/>
            </a:solidFill>
          </a:ln>
        </p:spPr>
        <p:txBody>
          <a:bodyPr wrap="square" rtlCol="0">
            <a:spAutoFit/>
          </a:bodyPr>
          <a:lstStyle/>
          <a:p>
            <a:pPr algn="ctr"/>
            <a:r>
              <a:rPr lang="es-CO" dirty="0" smtClean="0"/>
              <a:t>SUGERENCIAS</a:t>
            </a:r>
          </a:p>
          <a:p>
            <a:pPr algn="ctr"/>
            <a:r>
              <a:rPr lang="es-CO" dirty="0" smtClean="0"/>
              <a:t>3</a:t>
            </a:r>
          </a:p>
        </p:txBody>
      </p:sp>
    </p:spTree>
    <p:extLst>
      <p:ext uri="{BB962C8B-B14F-4D97-AF65-F5344CB8AC3E}">
        <p14:creationId xmlns="" xmlns:p14="http://schemas.microsoft.com/office/powerpoint/2010/main" val="751914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a:t>
            </a:r>
            <a:endParaRPr lang="es-CO" dirty="0"/>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136212"/>
            <a:ext cx="12201110" cy="6852883"/>
          </a:xfrm>
          <a:prstGeom prst="rect">
            <a:avLst/>
          </a:prstGeom>
        </p:spPr>
      </p:pic>
      <p:sp>
        <p:nvSpPr>
          <p:cNvPr id="5" name="CuadroTexto 4"/>
          <p:cNvSpPr txBox="1"/>
          <p:nvPr/>
        </p:nvSpPr>
        <p:spPr>
          <a:xfrm>
            <a:off x="838200" y="5106390"/>
            <a:ext cx="10229603" cy="923330"/>
          </a:xfrm>
          <a:prstGeom prst="rect">
            <a:avLst/>
          </a:prstGeom>
          <a:noFill/>
          <a:ln w="38100">
            <a:solidFill>
              <a:schemeClr val="accent4"/>
            </a:solidFill>
          </a:ln>
        </p:spPr>
        <p:txBody>
          <a:bodyPr wrap="square" rtlCol="0">
            <a:spAutoFit/>
          </a:bodyPr>
          <a:lstStyle/>
          <a:p>
            <a:pPr algn="just"/>
            <a:r>
              <a:rPr lang="es-CO" dirty="0" smtClean="0"/>
              <a:t>(93%) 2,926 PQRSD con respuesta al finalizar el segundo semestre del 2020 y  (7%) 220 PQRSD pendientes por responder que en su mayoría se encuentran dentro del termino establecido por la ley de acuerdo a la ley 1755 y a la ampliación de términos por la emergencia sanitaria que vive el país en el momento. </a:t>
            </a:r>
            <a:endParaRPr lang="es-CO" dirty="0"/>
          </a:p>
        </p:txBody>
      </p:sp>
      <p:graphicFrame>
        <p:nvGraphicFramePr>
          <p:cNvPr id="7" name="Gráfico 6"/>
          <p:cNvGraphicFramePr>
            <a:graphicFrameLocks/>
          </p:cNvGraphicFramePr>
          <p:nvPr>
            <p:extLst>
              <p:ext uri="{D42A27DB-BD31-4B8C-83A1-F6EECF244321}">
                <p14:modId xmlns="" xmlns:p14="http://schemas.microsoft.com/office/powerpoint/2010/main" val="3828665715"/>
              </p:ext>
            </p:extLst>
          </p:nvPr>
        </p:nvGraphicFramePr>
        <p:xfrm>
          <a:off x="838199" y="724395"/>
          <a:ext cx="10229603" cy="42157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3957701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a:t>
            </a:r>
            <a:endParaRPr lang="es-CO" dirty="0"/>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148087"/>
            <a:ext cx="12201110" cy="7006087"/>
          </a:xfrm>
          <a:prstGeom prst="rect">
            <a:avLst/>
          </a:prstGeom>
        </p:spPr>
      </p:pic>
      <p:sp>
        <p:nvSpPr>
          <p:cNvPr id="6" name="CuadroTexto 5"/>
          <p:cNvSpPr txBox="1"/>
          <p:nvPr/>
        </p:nvSpPr>
        <p:spPr>
          <a:xfrm>
            <a:off x="992777" y="5024300"/>
            <a:ext cx="10228217" cy="646331"/>
          </a:xfrm>
          <a:prstGeom prst="rect">
            <a:avLst/>
          </a:prstGeom>
          <a:noFill/>
          <a:ln w="38100">
            <a:solidFill>
              <a:srgbClr val="0070C0"/>
            </a:solidFill>
          </a:ln>
        </p:spPr>
        <p:txBody>
          <a:bodyPr wrap="square" rtlCol="0">
            <a:spAutoFit/>
          </a:bodyPr>
          <a:lstStyle/>
          <a:p>
            <a:r>
              <a:rPr lang="es-CO" dirty="0" smtClean="0"/>
              <a:t>En el segundo semestre se aumento en un 138% la radicación de documentos en comparación al primer semestre, es decir 1,819 PQRSD mas.</a:t>
            </a:r>
            <a:endParaRPr lang="es-CO" dirty="0"/>
          </a:p>
        </p:txBody>
      </p:sp>
      <p:graphicFrame>
        <p:nvGraphicFramePr>
          <p:cNvPr id="8" name="Gráfico 7"/>
          <p:cNvGraphicFramePr>
            <a:graphicFrameLocks/>
          </p:cNvGraphicFramePr>
          <p:nvPr>
            <p:extLst>
              <p:ext uri="{D42A27DB-BD31-4B8C-83A1-F6EECF244321}">
                <p14:modId xmlns="" xmlns:p14="http://schemas.microsoft.com/office/powerpoint/2010/main" val="1646022879"/>
              </p:ext>
            </p:extLst>
          </p:nvPr>
        </p:nvGraphicFramePr>
        <p:xfrm>
          <a:off x="273132" y="771896"/>
          <a:ext cx="11245933" cy="38992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3831956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88711"/>
            <a:ext cx="12201110" cy="6852883"/>
          </a:xfrm>
          <a:prstGeom prst="rect">
            <a:avLst/>
          </a:prstGeom>
        </p:spPr>
      </p:pic>
      <p:graphicFrame>
        <p:nvGraphicFramePr>
          <p:cNvPr id="5" name="Gráfico 4"/>
          <p:cNvGraphicFramePr>
            <a:graphicFrameLocks/>
          </p:cNvGraphicFramePr>
          <p:nvPr>
            <p:extLst>
              <p:ext uri="{D42A27DB-BD31-4B8C-83A1-F6EECF244321}">
                <p14:modId xmlns="" xmlns:p14="http://schemas.microsoft.com/office/powerpoint/2010/main" val="3339573625"/>
              </p:ext>
            </p:extLst>
          </p:nvPr>
        </p:nvGraphicFramePr>
        <p:xfrm>
          <a:off x="558139" y="938151"/>
          <a:ext cx="11032177" cy="4310743"/>
        </p:xfrm>
        <a:graphic>
          <a:graphicData uri="http://schemas.openxmlformats.org/drawingml/2006/chart">
            <c:chart xmlns:c="http://schemas.openxmlformats.org/drawingml/2006/chart" xmlns:r="http://schemas.openxmlformats.org/officeDocument/2006/relationships" r:id="rId3"/>
          </a:graphicData>
        </a:graphic>
      </p:graphicFrame>
      <p:sp>
        <p:nvSpPr>
          <p:cNvPr id="6" name="CuadroTexto 5"/>
          <p:cNvSpPr txBox="1"/>
          <p:nvPr/>
        </p:nvSpPr>
        <p:spPr>
          <a:xfrm>
            <a:off x="709685" y="5415148"/>
            <a:ext cx="10849970" cy="646331"/>
          </a:xfrm>
          <a:prstGeom prst="rect">
            <a:avLst/>
          </a:prstGeom>
          <a:noFill/>
          <a:ln w="38100">
            <a:solidFill>
              <a:schemeClr val="bg1">
                <a:lumMod val="75000"/>
              </a:schemeClr>
            </a:solidFill>
          </a:ln>
        </p:spPr>
        <p:txBody>
          <a:bodyPr wrap="square" rtlCol="0">
            <a:spAutoFit/>
          </a:bodyPr>
          <a:lstStyle/>
          <a:p>
            <a:r>
              <a:rPr lang="es-CO" dirty="0" smtClean="0"/>
              <a:t>177 PQRSD fueron radicadas por parte de los entes de control  en la corporación Autónoma Regional del Quindío durante el segundo semestre del año 2020 siendo noviembre el mes con mayor cantidad de PQRSD.</a:t>
            </a:r>
            <a:endParaRPr lang="es-CO" dirty="0"/>
          </a:p>
        </p:txBody>
      </p:sp>
      <p:sp>
        <p:nvSpPr>
          <p:cNvPr id="7" name="CuadroTexto 6"/>
          <p:cNvSpPr txBox="1"/>
          <p:nvPr/>
        </p:nvSpPr>
        <p:spPr>
          <a:xfrm>
            <a:off x="2935285" y="4137870"/>
            <a:ext cx="724395" cy="369332"/>
          </a:xfrm>
          <a:prstGeom prst="rect">
            <a:avLst/>
          </a:prstGeom>
          <a:noFill/>
        </p:spPr>
        <p:txBody>
          <a:bodyPr wrap="square" rtlCol="0">
            <a:spAutoFit/>
          </a:bodyPr>
          <a:lstStyle/>
          <a:p>
            <a:r>
              <a:rPr lang="es-CO" sz="1600" b="1" dirty="0" smtClean="0"/>
              <a:t>14</a:t>
            </a:r>
            <a:r>
              <a:rPr lang="es-CO" b="1" dirty="0" smtClean="0"/>
              <a:t>%</a:t>
            </a:r>
            <a:endParaRPr lang="es-CO" b="1" dirty="0"/>
          </a:p>
        </p:txBody>
      </p:sp>
      <p:sp>
        <p:nvSpPr>
          <p:cNvPr id="8" name="CuadroTexto 7"/>
          <p:cNvSpPr txBox="1"/>
          <p:nvPr/>
        </p:nvSpPr>
        <p:spPr>
          <a:xfrm>
            <a:off x="5119950" y="4125251"/>
            <a:ext cx="724395" cy="338554"/>
          </a:xfrm>
          <a:prstGeom prst="rect">
            <a:avLst/>
          </a:prstGeom>
          <a:noFill/>
        </p:spPr>
        <p:txBody>
          <a:bodyPr wrap="square" rtlCol="0">
            <a:spAutoFit/>
          </a:bodyPr>
          <a:lstStyle/>
          <a:p>
            <a:r>
              <a:rPr lang="es-CO" sz="1600" b="1" dirty="0" smtClean="0"/>
              <a:t>12%</a:t>
            </a:r>
            <a:endParaRPr lang="es-CO" sz="1600" b="1" dirty="0"/>
          </a:p>
        </p:txBody>
      </p:sp>
      <p:sp>
        <p:nvSpPr>
          <p:cNvPr id="9" name="CuadroTexto 8"/>
          <p:cNvSpPr txBox="1"/>
          <p:nvPr/>
        </p:nvSpPr>
        <p:spPr>
          <a:xfrm>
            <a:off x="4103229" y="4137240"/>
            <a:ext cx="724395" cy="338554"/>
          </a:xfrm>
          <a:prstGeom prst="rect">
            <a:avLst/>
          </a:prstGeom>
          <a:noFill/>
        </p:spPr>
        <p:txBody>
          <a:bodyPr wrap="square" rtlCol="0">
            <a:spAutoFit/>
          </a:bodyPr>
          <a:lstStyle/>
          <a:p>
            <a:r>
              <a:rPr lang="es-CO" sz="1600" b="1" dirty="0" smtClean="0"/>
              <a:t>21%</a:t>
            </a:r>
            <a:endParaRPr lang="es-CO" sz="1600" b="1" dirty="0"/>
          </a:p>
        </p:txBody>
      </p:sp>
      <p:sp>
        <p:nvSpPr>
          <p:cNvPr id="10" name="CuadroTexto 9"/>
          <p:cNvSpPr txBox="1"/>
          <p:nvPr/>
        </p:nvSpPr>
        <p:spPr>
          <a:xfrm>
            <a:off x="6228010" y="4152868"/>
            <a:ext cx="724395" cy="338554"/>
          </a:xfrm>
          <a:prstGeom prst="rect">
            <a:avLst/>
          </a:prstGeom>
          <a:noFill/>
        </p:spPr>
        <p:txBody>
          <a:bodyPr wrap="square" rtlCol="0">
            <a:spAutoFit/>
          </a:bodyPr>
          <a:lstStyle/>
          <a:p>
            <a:r>
              <a:rPr lang="es-CO" sz="1600" b="1" dirty="0" smtClean="0"/>
              <a:t>19%</a:t>
            </a:r>
            <a:endParaRPr lang="es-CO" sz="1600" b="1" dirty="0"/>
          </a:p>
        </p:txBody>
      </p:sp>
      <p:sp>
        <p:nvSpPr>
          <p:cNvPr id="11" name="CuadroTexto 10"/>
          <p:cNvSpPr txBox="1"/>
          <p:nvPr/>
        </p:nvSpPr>
        <p:spPr>
          <a:xfrm>
            <a:off x="7387236" y="4164743"/>
            <a:ext cx="724395" cy="338554"/>
          </a:xfrm>
          <a:prstGeom prst="rect">
            <a:avLst/>
          </a:prstGeom>
          <a:noFill/>
        </p:spPr>
        <p:txBody>
          <a:bodyPr wrap="square" rtlCol="0">
            <a:spAutoFit/>
          </a:bodyPr>
          <a:lstStyle/>
          <a:p>
            <a:r>
              <a:rPr lang="es-CO" sz="1600" b="1" dirty="0" smtClean="0"/>
              <a:t>23%</a:t>
            </a:r>
            <a:endParaRPr lang="es-CO" sz="1600" b="1" dirty="0"/>
          </a:p>
        </p:txBody>
      </p:sp>
      <p:sp>
        <p:nvSpPr>
          <p:cNvPr id="12" name="CuadroTexto 11"/>
          <p:cNvSpPr txBox="1"/>
          <p:nvPr/>
        </p:nvSpPr>
        <p:spPr>
          <a:xfrm>
            <a:off x="8480318" y="4152868"/>
            <a:ext cx="724395" cy="338554"/>
          </a:xfrm>
          <a:prstGeom prst="rect">
            <a:avLst/>
          </a:prstGeom>
          <a:noFill/>
        </p:spPr>
        <p:txBody>
          <a:bodyPr wrap="square" rtlCol="0">
            <a:spAutoFit/>
          </a:bodyPr>
          <a:lstStyle/>
          <a:p>
            <a:r>
              <a:rPr lang="es-CO" sz="1600" b="1" dirty="0" smtClean="0"/>
              <a:t>11%</a:t>
            </a:r>
            <a:endParaRPr lang="es-CO" sz="1600" b="1" dirty="0"/>
          </a:p>
        </p:txBody>
      </p:sp>
    </p:spTree>
    <p:extLst>
      <p:ext uri="{BB962C8B-B14F-4D97-AF65-F5344CB8AC3E}">
        <p14:creationId xmlns="" xmlns:p14="http://schemas.microsoft.com/office/powerpoint/2010/main" val="2499587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171838"/>
            <a:ext cx="12201110" cy="6852883"/>
          </a:xfrm>
          <a:prstGeom prst="rect">
            <a:avLst/>
          </a:prstGeom>
        </p:spPr>
      </p:pic>
      <p:graphicFrame>
        <p:nvGraphicFramePr>
          <p:cNvPr id="14" name="Gráfico 13"/>
          <p:cNvGraphicFramePr>
            <a:graphicFrameLocks/>
          </p:cNvGraphicFramePr>
          <p:nvPr>
            <p:extLst>
              <p:ext uri="{D42A27DB-BD31-4B8C-83A1-F6EECF244321}">
                <p14:modId xmlns="" xmlns:p14="http://schemas.microsoft.com/office/powerpoint/2010/main" val="3331120818"/>
              </p:ext>
            </p:extLst>
          </p:nvPr>
        </p:nvGraphicFramePr>
        <p:xfrm>
          <a:off x="606631" y="409281"/>
          <a:ext cx="10747169" cy="4393870"/>
        </p:xfrm>
        <a:graphic>
          <a:graphicData uri="http://schemas.openxmlformats.org/drawingml/2006/chart">
            <c:chart xmlns:c="http://schemas.openxmlformats.org/drawingml/2006/chart" xmlns:r="http://schemas.openxmlformats.org/officeDocument/2006/relationships" r:id="rId3"/>
          </a:graphicData>
        </a:graphic>
      </p:graphicFrame>
      <p:sp>
        <p:nvSpPr>
          <p:cNvPr id="16" name="Rectángulo 15"/>
          <p:cNvSpPr/>
          <p:nvPr/>
        </p:nvSpPr>
        <p:spPr>
          <a:xfrm>
            <a:off x="214447" y="5055166"/>
            <a:ext cx="11763106" cy="941796"/>
          </a:xfrm>
          <a:prstGeom prst="rect">
            <a:avLst/>
          </a:prstGeom>
          <a:solidFill>
            <a:schemeClr val="bg1"/>
          </a:solidFill>
          <a:ln w="38100">
            <a:solidFill>
              <a:srgbClr val="FFFF00"/>
            </a:solidFill>
          </a:ln>
        </p:spPr>
        <p:style>
          <a:lnRef idx="2">
            <a:schemeClr val="accent2"/>
          </a:lnRef>
          <a:fillRef idx="1">
            <a:schemeClr val="lt1"/>
          </a:fillRef>
          <a:effectRef idx="0">
            <a:schemeClr val="accent2"/>
          </a:effectRef>
          <a:fontRef idx="minor">
            <a:schemeClr val="dk1"/>
          </a:fontRef>
        </p:style>
        <p:txBody>
          <a:bodyPr wrap="square">
            <a:spAutoFit/>
          </a:bodyPr>
          <a:lstStyle/>
          <a:p>
            <a:pPr lvl="0" algn="just" defTabSz="457200">
              <a:lnSpc>
                <a:spcPct val="115000"/>
              </a:lnSpc>
            </a:pPr>
            <a:r>
              <a:rPr lang="es-CO" sz="1600" dirty="0">
                <a:solidFill>
                  <a:prstClr val="black"/>
                </a:solidFill>
                <a:ea typeface="Calibri" panose="020F0502020204030204" pitchFamily="34" charset="0"/>
                <a:cs typeface="Times New Roman" panose="02020603050405020304" pitchFamily="18" charset="0"/>
              </a:rPr>
              <a:t>De </a:t>
            </a:r>
            <a:r>
              <a:rPr lang="es-CO" sz="1600" dirty="0" smtClean="0">
                <a:solidFill>
                  <a:prstClr val="black"/>
                </a:solidFill>
                <a:ea typeface="Calibri" panose="020F0502020204030204" pitchFamily="34" charset="0"/>
                <a:cs typeface="Times New Roman" panose="02020603050405020304" pitchFamily="18" charset="0"/>
              </a:rPr>
              <a:t>las PRQSD radicadas </a:t>
            </a:r>
            <a:r>
              <a:rPr lang="es-CO" sz="1600" dirty="0">
                <a:solidFill>
                  <a:prstClr val="black"/>
                </a:solidFill>
                <a:ea typeface="Calibri" panose="020F0502020204030204" pitchFamily="34" charset="0"/>
                <a:cs typeface="Times New Roman" panose="02020603050405020304" pitchFamily="18" charset="0"/>
              </a:rPr>
              <a:t>en el </a:t>
            </a:r>
            <a:r>
              <a:rPr lang="es-CO" sz="1600" dirty="0" smtClean="0">
                <a:solidFill>
                  <a:prstClr val="black"/>
                </a:solidFill>
                <a:ea typeface="Calibri" panose="020F0502020204030204" pitchFamily="34" charset="0"/>
                <a:cs typeface="Times New Roman" panose="02020603050405020304" pitchFamily="18" charset="0"/>
              </a:rPr>
              <a:t>segundo semestres del año 2020, </a:t>
            </a:r>
            <a:r>
              <a:rPr lang="es-CO" sz="1600" dirty="0">
                <a:solidFill>
                  <a:prstClr val="black"/>
                </a:solidFill>
                <a:ea typeface="Calibri" panose="020F0502020204030204" pitchFamily="34" charset="0"/>
                <a:cs typeface="Times New Roman" panose="02020603050405020304" pitchFamily="18" charset="0"/>
              </a:rPr>
              <a:t>el 6</a:t>
            </a:r>
            <a:r>
              <a:rPr lang="es-CO" sz="1600" dirty="0" smtClean="0">
                <a:solidFill>
                  <a:prstClr val="black"/>
                </a:solidFill>
                <a:ea typeface="Calibri" panose="020F0502020204030204" pitchFamily="34" charset="0"/>
                <a:cs typeface="Times New Roman" panose="02020603050405020304" pitchFamily="18" charset="0"/>
              </a:rPr>
              <a:t>% </a:t>
            </a:r>
            <a:r>
              <a:rPr lang="es-CO" sz="1600" dirty="0">
                <a:solidFill>
                  <a:prstClr val="black"/>
                </a:solidFill>
                <a:ea typeface="Calibri" panose="020F0502020204030204" pitchFamily="34" charset="0"/>
                <a:cs typeface="Times New Roman" panose="02020603050405020304" pitchFamily="18" charset="0"/>
              </a:rPr>
              <a:t>corresponden a Requerimientos de los Entes de control, entre ellos están </a:t>
            </a:r>
            <a:r>
              <a:rPr lang="es-CO" sz="1600" dirty="0" smtClean="0">
                <a:solidFill>
                  <a:prstClr val="black"/>
                </a:solidFill>
                <a:ea typeface="Calibri" panose="020F0502020204030204" pitchFamily="34" charset="0"/>
                <a:cs typeface="Times New Roman" panose="02020603050405020304" pitchFamily="18" charset="0"/>
              </a:rPr>
              <a:t>la Procuraduría, </a:t>
            </a:r>
            <a:r>
              <a:rPr lang="es-CO" sz="1600" dirty="0">
                <a:solidFill>
                  <a:prstClr val="black"/>
                </a:solidFill>
                <a:ea typeface="Calibri" panose="020F0502020204030204" pitchFamily="34" charset="0"/>
                <a:cs typeface="Times New Roman" panose="02020603050405020304" pitchFamily="18" charset="0"/>
              </a:rPr>
              <a:t>Contraloría</a:t>
            </a:r>
            <a:r>
              <a:rPr lang="es-CO" sz="1600" dirty="0" smtClean="0">
                <a:solidFill>
                  <a:prstClr val="black"/>
                </a:solidFill>
                <a:ea typeface="Calibri" panose="020F0502020204030204" pitchFamily="34" charset="0"/>
                <a:cs typeface="Times New Roman" panose="02020603050405020304" pitchFamily="18" charset="0"/>
              </a:rPr>
              <a:t>, Fiscalía, Defensoría, Personería,  Presidencia de la </a:t>
            </a:r>
            <a:r>
              <a:rPr lang="es-CO" sz="1600" dirty="0">
                <a:solidFill>
                  <a:prstClr val="black"/>
                </a:solidFill>
                <a:ea typeface="Calibri" panose="020F0502020204030204" pitchFamily="34" charset="0"/>
                <a:cs typeface="Times New Roman" panose="02020603050405020304" pitchFamily="18" charset="0"/>
              </a:rPr>
              <a:t>Republica, Consejo de Estado y Congreso</a:t>
            </a:r>
            <a:r>
              <a:rPr lang="es-CO" sz="1600" dirty="0" smtClean="0">
                <a:solidFill>
                  <a:prstClr val="black"/>
                </a:solidFill>
                <a:ea typeface="Calibri" panose="020F0502020204030204" pitchFamily="34" charset="0"/>
                <a:cs typeface="Times New Roman" panose="02020603050405020304" pitchFamily="18" charset="0"/>
              </a:rPr>
              <a:t>.</a:t>
            </a:r>
          </a:p>
          <a:p>
            <a:pPr lvl="0" algn="just" defTabSz="457200">
              <a:lnSpc>
                <a:spcPct val="115000"/>
              </a:lnSpc>
            </a:pPr>
            <a:r>
              <a:rPr lang="es-CO" sz="1600" dirty="0" smtClean="0">
                <a:solidFill>
                  <a:prstClr val="black"/>
                </a:solidFill>
                <a:ea typeface="Calibri" panose="020F0502020204030204" pitchFamily="34" charset="0"/>
                <a:cs typeface="Times New Roman" panose="02020603050405020304" pitchFamily="18" charset="0"/>
              </a:rPr>
              <a:t>Siendo la Procuraduría el ente de control con mas PQRSD radicadas en la corporación Autónoma Regional del Quindío.</a:t>
            </a:r>
            <a:endParaRPr lang="es-CO" sz="16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420447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O"/>
          </a:p>
        </p:txBody>
      </p:sp>
      <p:sp>
        <p:nvSpPr>
          <p:cNvPr id="3" name="Marcador de contenido 2"/>
          <p:cNvSpPr>
            <a:spLocks noGrp="1"/>
          </p:cNvSpPr>
          <p:nvPr>
            <p:ph idx="1"/>
          </p:nvPr>
        </p:nvSpPr>
        <p:spPr/>
        <p:txBody>
          <a:bodyPr/>
          <a:lstStyle/>
          <a:p>
            <a:endParaRPr lang="es-CO"/>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10" y="5117"/>
            <a:ext cx="12201110" cy="6852883"/>
          </a:xfrm>
          <a:prstGeom prst="rect">
            <a:avLst/>
          </a:prstGeom>
        </p:spPr>
      </p:pic>
      <p:sp>
        <p:nvSpPr>
          <p:cNvPr id="5" name="CuadroTexto 4"/>
          <p:cNvSpPr txBox="1"/>
          <p:nvPr/>
        </p:nvSpPr>
        <p:spPr>
          <a:xfrm>
            <a:off x="1888177" y="5545426"/>
            <a:ext cx="7481455" cy="646331"/>
          </a:xfrm>
          <a:prstGeom prst="rect">
            <a:avLst/>
          </a:prstGeom>
          <a:noFill/>
          <a:ln w="38100">
            <a:solidFill>
              <a:srgbClr val="92D050"/>
            </a:solidFill>
          </a:ln>
        </p:spPr>
        <p:txBody>
          <a:bodyPr wrap="square" rtlCol="0">
            <a:spAutoFit/>
          </a:bodyPr>
          <a:lstStyle/>
          <a:p>
            <a:r>
              <a:rPr lang="es-CO" dirty="0" smtClean="0"/>
              <a:t>3,146 Durante el segundo semestre del año 2020 el mes que mas PQRSD radico fue Septiembre, con un total de  626 (20%).</a:t>
            </a:r>
            <a:endParaRPr lang="es-CO" dirty="0"/>
          </a:p>
        </p:txBody>
      </p:sp>
      <p:graphicFrame>
        <p:nvGraphicFramePr>
          <p:cNvPr id="7" name="Gráfico 6"/>
          <p:cNvGraphicFramePr>
            <a:graphicFrameLocks/>
          </p:cNvGraphicFramePr>
          <p:nvPr>
            <p:extLst>
              <p:ext uri="{D42A27DB-BD31-4B8C-83A1-F6EECF244321}">
                <p14:modId xmlns="" xmlns:p14="http://schemas.microsoft.com/office/powerpoint/2010/main" val="1716320197"/>
              </p:ext>
            </p:extLst>
          </p:nvPr>
        </p:nvGraphicFramePr>
        <p:xfrm>
          <a:off x="570015" y="748145"/>
          <a:ext cx="11162805" cy="45601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41191239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14137</TotalTime>
  <Words>1369</Words>
  <Application>Microsoft Office PowerPoint</Application>
  <PresentationFormat>Personalizado</PresentationFormat>
  <Paragraphs>105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Diapositiva 1</vt:lpstr>
      <vt:lpstr>Diapositiva 2</vt:lpstr>
      <vt:lpstr>Diapositiva 3</vt:lpstr>
      <vt:lpstr>Diapositiva 4</vt:lpstr>
      <vt:lpstr>%</vt:lpstr>
      <vt:lpstr>%</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Cuenta Microsoft</dc:creator>
  <cp:lastModifiedBy>Cristian Paez</cp:lastModifiedBy>
  <cp:revision>123</cp:revision>
  <dcterms:created xsi:type="dcterms:W3CDTF">2020-11-08T22:51:38Z</dcterms:created>
  <dcterms:modified xsi:type="dcterms:W3CDTF">2021-04-07T18:47:25Z</dcterms:modified>
</cp:coreProperties>
</file>