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style30.xml" ContentType="application/vnd.ms-office.chartstyle+xml"/>
  <Override PartName="/ppt/charts/style31.xml" ContentType="application/vnd.ms-office.chart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charts/colors26.xml" ContentType="application/vnd.ms-office.chartcolor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30.xml" ContentType="application/vnd.ms-office.chartcolorstyle+xml"/>
  <Override PartName="/ppt/charts/colors31.xml" ContentType="application/vnd.ms-office.chartcolorstyle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26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9" r:id="rId4"/>
    <p:sldId id="265" r:id="rId5"/>
    <p:sldId id="264" r:id="rId6"/>
    <p:sldId id="262" r:id="rId7"/>
    <p:sldId id="274" r:id="rId8"/>
    <p:sldId id="258" r:id="rId9"/>
    <p:sldId id="271" r:id="rId10"/>
    <p:sldId id="273" r:id="rId11"/>
    <p:sldId id="268" r:id="rId12"/>
    <p:sldId id="267" r:id="rId13"/>
    <p:sldId id="266" r:id="rId1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744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BELKYS\Desktop\CRQ\GRAFICO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BELKYS\Desktop\CRQ\GRAFICOS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BELKYS\Desktop\CRQ\GRAFICOS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26.xml"/><Relationship Id="rId2" Type="http://schemas.microsoft.com/office/2011/relationships/chartColorStyle" Target="colors26.xml"/><Relationship Id="rId1" Type="http://schemas.openxmlformats.org/officeDocument/2006/relationships/oleObject" Target="file:///C:\Users\BELKYS\Desktop\CRQ\GRAFICOS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30.xml"/><Relationship Id="rId2" Type="http://schemas.microsoft.com/office/2011/relationships/chartColorStyle" Target="colors30.xml"/><Relationship Id="rId1" Type="http://schemas.openxmlformats.org/officeDocument/2006/relationships/oleObject" Target="file:///C:\Users\BELKYS\Desktop\CRQ\GRAFICOS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31.xml"/><Relationship Id="rId2" Type="http://schemas.microsoft.com/office/2011/relationships/chartColorStyle" Target="colors31.xml"/><Relationship Id="rId1" Type="http://schemas.openxmlformats.org/officeDocument/2006/relationships/oleObject" Target="file:///C:\Users\BELKYS\Desktop\CRQ\GRAFIC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O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r>
              <a:rPr lang="es-CO" sz="1600" dirty="0" smtClean="0">
                <a:latin typeface="Arial Rounded MT Bold" panose="020F0704030504030204" pitchFamily="34" charset="0"/>
              </a:rPr>
              <a:t>CONSOLIDADO PQRSD</a:t>
            </a:r>
            <a:r>
              <a:rPr lang="es-CO" sz="1600" baseline="0" dirty="0" smtClean="0">
                <a:latin typeface="Arial Rounded MT Bold" panose="020F0704030504030204" pitchFamily="34" charset="0"/>
              </a:rPr>
              <a:t> PRIMER TRIMESTRE DEL AÑO 2021</a:t>
            </a:r>
            <a:endParaRPr lang="es-CO" sz="1600" dirty="0">
              <a:latin typeface="Arial Rounded MT Bold" panose="020F0704030504030204" pitchFamily="34" charset="0"/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'PROMEDIO DIAS '!$H$94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Pt>
            <c:idx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1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2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"/>
            <c:spPr>
              <a:solidFill>
                <a:srgbClr val="0070C0"/>
              </a:solidFill>
              <a:ln>
                <a:noFill/>
              </a:ln>
              <a:effectLst/>
            </c:spPr>
          </c:dPt>
          <c:cat>
            <c:strRef>
              <c:f>'PROMEDIO DIAS '!$G$95:$G$98</c:f>
              <c:strCache>
                <c:ptCount val="4"/>
                <c:pt idx="0">
                  <c:v>TOTAL</c:v>
                </c:pt>
                <c:pt idx="1">
                  <c:v>ENERO </c:v>
                </c:pt>
                <c:pt idx="2">
                  <c:v>FEBRERO</c:v>
                </c:pt>
                <c:pt idx="3">
                  <c:v>MARZO</c:v>
                </c:pt>
              </c:strCache>
            </c:strRef>
          </c:cat>
          <c:val>
            <c:numRef>
              <c:f>'PROMEDIO DIAS '!$H$95:$H$98</c:f>
              <c:numCache>
                <c:formatCode>General</c:formatCode>
                <c:ptCount val="4"/>
                <c:pt idx="0">
                  <c:v>1235</c:v>
                </c:pt>
                <c:pt idx="1">
                  <c:v>292</c:v>
                </c:pt>
                <c:pt idx="2">
                  <c:v>404</c:v>
                </c:pt>
                <c:pt idx="3">
                  <c:v>539</c:v>
                </c:pt>
              </c:numCache>
            </c:numRef>
          </c:val>
        </c:ser>
        <c:axId val="106796160"/>
        <c:axId val="106797696"/>
      </c:barChart>
      <c:lineChart>
        <c:grouping val="standard"/>
        <c:ser>
          <c:idx val="1"/>
          <c:order val="1"/>
          <c:tx>
            <c:strRef>
              <c:f>'PROMEDIO DIAS '!$I$94</c:f>
              <c:strCache>
                <c:ptCount val="1"/>
                <c:pt idx="0">
                  <c:v>PORCENTAJE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'PROMEDIO DIAS '!$G$95:$G$98</c:f>
              <c:strCache>
                <c:ptCount val="4"/>
                <c:pt idx="0">
                  <c:v>TOTAL</c:v>
                </c:pt>
                <c:pt idx="1">
                  <c:v>ENERO </c:v>
                </c:pt>
                <c:pt idx="2">
                  <c:v>FEBRERO</c:v>
                </c:pt>
                <c:pt idx="3">
                  <c:v>MARZO</c:v>
                </c:pt>
              </c:strCache>
            </c:strRef>
          </c:cat>
          <c:val>
            <c:numRef>
              <c:f>'PROMEDIO DIAS '!$I$95:$I$98</c:f>
              <c:numCache>
                <c:formatCode>0%</c:formatCode>
                <c:ptCount val="4"/>
                <c:pt idx="0">
                  <c:v>1</c:v>
                </c:pt>
                <c:pt idx="1">
                  <c:v>0.2364372469635628</c:v>
                </c:pt>
                <c:pt idx="2">
                  <c:v>0.32712550607287472</c:v>
                </c:pt>
                <c:pt idx="3">
                  <c:v>0.43643724696356284</c:v>
                </c:pt>
              </c:numCache>
            </c:numRef>
          </c:val>
        </c:ser>
        <c:marker val="1"/>
        <c:axId val="106805120"/>
        <c:axId val="106803584"/>
      </c:lineChart>
      <c:catAx>
        <c:axId val="10679616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6797696"/>
        <c:crosses val="autoZero"/>
        <c:auto val="1"/>
        <c:lblAlgn val="ctr"/>
        <c:lblOffset val="100"/>
      </c:catAx>
      <c:valAx>
        <c:axId val="106797696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  <c:crossAx val="106796160"/>
        <c:crosses val="autoZero"/>
        <c:crossBetween val="between"/>
      </c:valAx>
      <c:valAx>
        <c:axId val="106803584"/>
        <c:scaling>
          <c:orientation val="minMax"/>
        </c:scaling>
        <c:axPos val="r"/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  <c:crossAx val="106805120"/>
        <c:crosses val="max"/>
        <c:crossBetween val="between"/>
      </c:valAx>
      <c:catAx>
        <c:axId val="106805120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106803584"/>
        <c:crosses val="autoZero"/>
        <c:auto val="1"/>
        <c:lblAlgn val="ctr"/>
        <c:lblOffset val="100"/>
      </c:cat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</c:dTable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CO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r>
              <a:rPr lang="es-CO" sz="1600">
                <a:latin typeface="Arial Rounded MT Bold" panose="020F0704030504030204" pitchFamily="34" charset="0"/>
              </a:rPr>
              <a:t>PQRSD PRIMER</a:t>
            </a:r>
            <a:r>
              <a:rPr lang="es-CO" sz="1600" baseline="0">
                <a:latin typeface="Arial Rounded MT Bold" panose="020F0704030504030204" pitchFamily="34" charset="0"/>
              </a:rPr>
              <a:t> TRIMESTRE DEL AÑO 2021</a:t>
            </a:r>
            <a:endParaRPr lang="es-CO" sz="1600">
              <a:latin typeface="Arial Rounded MT Bold" panose="020F0704030504030204" pitchFamily="34" charset="0"/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SUBDERECCIONES!$H$16:$H$17</c:f>
              <c:strCache>
                <c:ptCount val="2"/>
                <c:pt idx="0">
                  <c:v>TOTAL</c:v>
                </c:pt>
                <c:pt idx="1">
                  <c:v>1235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dPt>
            <c:idx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2"/>
            <c:spPr>
              <a:solidFill>
                <a:srgbClr val="0070C0"/>
              </a:solidFill>
              <a:ln>
                <a:noFill/>
              </a:ln>
              <a:effectLst/>
            </c:spPr>
          </c:dPt>
          <c:cat>
            <c:strRef>
              <c:f>SUBDERECCIONES!$G$18:$G$20</c:f>
              <c:strCache>
                <c:ptCount val="3"/>
                <c:pt idx="0">
                  <c:v>PETICIONES </c:v>
                </c:pt>
                <c:pt idx="1">
                  <c:v>QUEJAS</c:v>
                </c:pt>
                <c:pt idx="2">
                  <c:v>DENUNCIAS</c:v>
                </c:pt>
              </c:strCache>
            </c:strRef>
          </c:cat>
          <c:val>
            <c:numRef>
              <c:f>SUBDERECCIONES!$H$18:$H$20</c:f>
              <c:numCache>
                <c:formatCode>General</c:formatCode>
                <c:ptCount val="3"/>
                <c:pt idx="0">
                  <c:v>978</c:v>
                </c:pt>
                <c:pt idx="1">
                  <c:v>1</c:v>
                </c:pt>
                <c:pt idx="2">
                  <c:v>256</c:v>
                </c:pt>
              </c:numCache>
            </c:numRef>
          </c:val>
        </c:ser>
        <c:axId val="109837696"/>
        <c:axId val="105190528"/>
      </c:barChart>
      <c:lineChart>
        <c:grouping val="standard"/>
        <c:ser>
          <c:idx val="1"/>
          <c:order val="1"/>
          <c:tx>
            <c:strRef>
              <c:f>SUBDERECCIONES!$I$16:$I$17</c:f>
              <c:strCache>
                <c:ptCount val="2"/>
                <c:pt idx="0">
                  <c:v>PORCENTAJE </c:v>
                </c:pt>
                <c:pt idx="1">
                  <c:v>100%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SUBDERECCIONES!$G$18:$G$20</c:f>
              <c:strCache>
                <c:ptCount val="3"/>
                <c:pt idx="0">
                  <c:v>PETICIONES </c:v>
                </c:pt>
                <c:pt idx="1">
                  <c:v>QUEJAS</c:v>
                </c:pt>
                <c:pt idx="2">
                  <c:v>DENUNCIAS</c:v>
                </c:pt>
              </c:strCache>
            </c:strRef>
          </c:cat>
          <c:val>
            <c:numRef>
              <c:f>SUBDERECCIONES!$I$18:$I$20</c:f>
              <c:numCache>
                <c:formatCode>0%</c:formatCode>
                <c:ptCount val="3"/>
                <c:pt idx="0">
                  <c:v>0.79190283400809736</c:v>
                </c:pt>
                <c:pt idx="1">
                  <c:v>1.0000000000000005E-3</c:v>
                </c:pt>
                <c:pt idx="2">
                  <c:v>0.20728744939271262</c:v>
                </c:pt>
              </c:numCache>
            </c:numRef>
          </c:val>
        </c:ser>
        <c:marker val="1"/>
        <c:axId val="105197952"/>
        <c:axId val="105192064"/>
      </c:lineChart>
      <c:catAx>
        <c:axId val="10983769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5190528"/>
        <c:crosses val="autoZero"/>
        <c:auto val="1"/>
        <c:lblAlgn val="ctr"/>
        <c:lblOffset val="100"/>
      </c:catAx>
      <c:valAx>
        <c:axId val="105190528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  <c:crossAx val="109837696"/>
        <c:crosses val="autoZero"/>
        <c:crossBetween val="between"/>
      </c:valAx>
      <c:valAx>
        <c:axId val="105192064"/>
        <c:scaling>
          <c:orientation val="minMax"/>
        </c:scaling>
        <c:axPos val="r"/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  <c:crossAx val="105197952"/>
        <c:crosses val="max"/>
        <c:crossBetween val="between"/>
      </c:valAx>
      <c:catAx>
        <c:axId val="105197952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105192064"/>
        <c:crosses val="autoZero"/>
        <c:auto val="1"/>
        <c:lblAlgn val="ctr"/>
        <c:lblOffset val="100"/>
      </c:cat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</c:dTable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CO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r>
              <a:rPr lang="es-CO" sz="1600" dirty="0" smtClean="0">
                <a:latin typeface="Arial Rounded MT Bold" panose="020F0704030504030204" pitchFamily="34" charset="0"/>
              </a:rPr>
              <a:t>CONSOLIDADO TRIMESTRAL POR DEPENDENCIA</a:t>
            </a:r>
            <a:endParaRPr lang="es-CO" sz="1600" dirty="0">
              <a:latin typeface="Arial Rounded MT Bold" panose="020F0704030504030204" pitchFamily="34" charset="0"/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'PROMEDIO DIAS '!$D$73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dPt>
            <c:idx val="1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dPt>
          <c:dPt>
            <c:idx val="2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3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4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5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6"/>
            <c:spPr>
              <a:solidFill>
                <a:srgbClr val="00B0F0"/>
              </a:solidFill>
              <a:ln>
                <a:noFill/>
              </a:ln>
              <a:effectLst/>
            </c:spPr>
          </c:dPt>
          <c:dPt>
            <c:idx val="7"/>
            <c:spPr>
              <a:solidFill>
                <a:srgbClr val="0070C0"/>
              </a:solidFill>
              <a:ln>
                <a:noFill/>
              </a:ln>
              <a:effectLst/>
            </c:spPr>
          </c:dPt>
          <c:cat>
            <c:strRef>
              <c:f>'PROMEDIO DIAS '!$C$74:$C$81</c:f>
              <c:strCache>
                <c:ptCount val="8"/>
                <c:pt idx="0">
                  <c:v>TOTAL</c:v>
                </c:pt>
                <c:pt idx="1">
                  <c:v>DIRECION</c:v>
                </c:pt>
                <c:pt idx="2">
                  <c:v>PLANEACION</c:v>
                </c:pt>
                <c:pt idx="3">
                  <c:v>SANCIONATORIO</c:v>
                </c:pt>
                <c:pt idx="4">
                  <c:v>JURIDICA</c:v>
                </c:pt>
                <c:pt idx="5">
                  <c:v>ADMI Y FINAN</c:v>
                </c:pt>
                <c:pt idx="6">
                  <c:v>GESTION AMBIENTAL</c:v>
                </c:pt>
                <c:pt idx="7">
                  <c:v>REGULACON Y CONTROL</c:v>
                </c:pt>
              </c:strCache>
            </c:strRef>
          </c:cat>
          <c:val>
            <c:numRef>
              <c:f>'PROMEDIO DIAS '!$D$74:$D$81</c:f>
              <c:numCache>
                <c:formatCode>General</c:formatCode>
                <c:ptCount val="8"/>
                <c:pt idx="0">
                  <c:v>1235</c:v>
                </c:pt>
                <c:pt idx="1">
                  <c:v>99</c:v>
                </c:pt>
                <c:pt idx="2">
                  <c:v>45</c:v>
                </c:pt>
                <c:pt idx="3">
                  <c:v>30</c:v>
                </c:pt>
                <c:pt idx="4">
                  <c:v>23</c:v>
                </c:pt>
                <c:pt idx="5">
                  <c:v>82</c:v>
                </c:pt>
                <c:pt idx="6">
                  <c:v>188</c:v>
                </c:pt>
                <c:pt idx="7">
                  <c:v>768</c:v>
                </c:pt>
              </c:numCache>
            </c:numRef>
          </c:val>
        </c:ser>
        <c:axId val="109927808"/>
        <c:axId val="109937792"/>
      </c:barChart>
      <c:lineChart>
        <c:grouping val="standard"/>
        <c:ser>
          <c:idx val="1"/>
          <c:order val="1"/>
          <c:tx>
            <c:strRef>
              <c:f>'PROMEDIO DIAS '!$E$73</c:f>
              <c:strCache>
                <c:ptCount val="1"/>
                <c:pt idx="0">
                  <c:v>PORCENTAJE 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'PROMEDIO DIAS '!$C$74:$C$81</c:f>
              <c:strCache>
                <c:ptCount val="8"/>
                <c:pt idx="0">
                  <c:v>TOTAL</c:v>
                </c:pt>
                <c:pt idx="1">
                  <c:v>DIRECION</c:v>
                </c:pt>
                <c:pt idx="2">
                  <c:v>PLANEACION</c:v>
                </c:pt>
                <c:pt idx="3">
                  <c:v>SANCIONATORIO</c:v>
                </c:pt>
                <c:pt idx="4">
                  <c:v>JURIDICA</c:v>
                </c:pt>
                <c:pt idx="5">
                  <c:v>ADMI Y FINAN</c:v>
                </c:pt>
                <c:pt idx="6">
                  <c:v>GESTION AMBIENTAL</c:v>
                </c:pt>
                <c:pt idx="7">
                  <c:v>REGULACON Y CONTROL</c:v>
                </c:pt>
              </c:strCache>
            </c:strRef>
          </c:cat>
          <c:val>
            <c:numRef>
              <c:f>'PROMEDIO DIAS '!$E$74:$E$81</c:f>
              <c:numCache>
                <c:formatCode>0%</c:formatCode>
                <c:ptCount val="8"/>
                <c:pt idx="0">
                  <c:v>1</c:v>
                </c:pt>
                <c:pt idx="1">
                  <c:v>8.0161943319838086E-2</c:v>
                </c:pt>
                <c:pt idx="2">
                  <c:v>3.6437246963562771E-2</c:v>
                </c:pt>
                <c:pt idx="3">
                  <c:v>2.4291497975708502E-2</c:v>
                </c:pt>
                <c:pt idx="4">
                  <c:v>1.8623481781376527E-2</c:v>
                </c:pt>
                <c:pt idx="5">
                  <c:v>6.6396761133603294E-2</c:v>
                </c:pt>
                <c:pt idx="6">
                  <c:v>0.15222672064777329</c:v>
                </c:pt>
                <c:pt idx="7">
                  <c:v>0.62186234817813768</c:v>
                </c:pt>
              </c:numCache>
            </c:numRef>
          </c:val>
        </c:ser>
        <c:marker val="1"/>
        <c:axId val="109945216"/>
        <c:axId val="109939328"/>
      </c:lineChart>
      <c:catAx>
        <c:axId val="10992780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9937792"/>
        <c:crosses val="autoZero"/>
        <c:auto val="1"/>
        <c:lblAlgn val="ctr"/>
        <c:lblOffset val="100"/>
      </c:catAx>
      <c:valAx>
        <c:axId val="109937792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  <c:crossAx val="109927808"/>
        <c:crosses val="autoZero"/>
        <c:crossBetween val="between"/>
      </c:valAx>
      <c:valAx>
        <c:axId val="109939328"/>
        <c:scaling>
          <c:orientation val="minMax"/>
        </c:scaling>
        <c:axPos val="r"/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  <c:crossAx val="109945216"/>
        <c:crosses val="max"/>
        <c:crossBetween val="between"/>
      </c:valAx>
      <c:catAx>
        <c:axId val="109945216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109939328"/>
        <c:crosses val="autoZero"/>
        <c:auto val="1"/>
        <c:lblAlgn val="ctr"/>
        <c:lblOffset val="100"/>
      </c:cat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</c:dTable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CO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r>
              <a:rPr lang="es-CO" sz="1600" dirty="0" smtClean="0">
                <a:latin typeface="Arial Rounded MT Bold" panose="020F0704030504030204" pitchFamily="34" charset="0"/>
              </a:rPr>
              <a:t>ENTES PUBLICOS</a:t>
            </a:r>
            <a:endParaRPr lang="es-CO" sz="1600" dirty="0">
              <a:latin typeface="Arial Rounded MT Bold" panose="020F0704030504030204" pitchFamily="34" charset="0"/>
            </a:endParaRPr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9.445558727297354E-2"/>
          <c:y val="0.11607542436768153"/>
          <c:w val="0.89609887879115679"/>
          <c:h val="0.68579701422808503"/>
        </c:manualLayout>
      </c:layout>
      <c:lineChart>
        <c:grouping val="standard"/>
        <c:ser>
          <c:idx val="0"/>
          <c:order val="0"/>
          <c:tx>
            <c:strRef>
              <c:f>'ENTES DE CONTROL'!$C$3</c:f>
              <c:strCache>
                <c:ptCount val="1"/>
                <c:pt idx="0">
                  <c:v>ENERO </c:v>
                </c:pt>
              </c:strCache>
            </c:strRef>
          </c:tx>
          <c:spPr>
            <a:ln w="5715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57150">
                <a:solidFill>
                  <a:srgbClr val="FFC00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0118987283402438E-2"/>
                  <c:y val="-0.1953834236185614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6970475971445898E-2"/>
                  <c:y val="-0.1872998854406627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4519925986019122E-2"/>
                  <c:y val="-0.1213113576399737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2.1693242939380745E-2"/>
                      <c:h val="7.3347796139049876E-2"/>
                    </c:manualLayout>
                  </c15:layout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1.2420918444714745E-2"/>
                  <c:y val="-5.5322829839284854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1.5569429756671315E-2"/>
                  <c:y val="-8.6882560526570826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2363154418282788E-2"/>
                  <c:y val="-0.20224772152073175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FFC000"/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'ENTES DE CONTROL'!$B$4:$B$14</c:f>
              <c:strCache>
                <c:ptCount val="11"/>
                <c:pt idx="0">
                  <c:v>GOBERNACION </c:v>
                </c:pt>
                <c:pt idx="1">
                  <c:v>ALCALDIAS</c:v>
                </c:pt>
                <c:pt idx="2">
                  <c:v>PROCURADURIA</c:v>
                </c:pt>
                <c:pt idx="3">
                  <c:v>CONTRALORIA</c:v>
                </c:pt>
                <c:pt idx="4">
                  <c:v>DEFENSORIA</c:v>
                </c:pt>
                <c:pt idx="5">
                  <c:v>FISCALIA</c:v>
                </c:pt>
                <c:pt idx="6">
                  <c:v>PERSONERIA</c:v>
                </c:pt>
                <c:pt idx="7">
                  <c:v>CONGRESO</c:v>
                </c:pt>
                <c:pt idx="8">
                  <c:v>EJERCITO</c:v>
                </c:pt>
                <c:pt idx="9">
                  <c:v>POLICIA</c:v>
                </c:pt>
                <c:pt idx="10">
                  <c:v>MINISTERIOS</c:v>
                </c:pt>
              </c:strCache>
            </c:strRef>
          </c:cat>
          <c:val>
            <c:numRef>
              <c:f>'ENTES DE CONTROL'!$C$4:$C$14</c:f>
              <c:numCache>
                <c:formatCode>General</c:formatCode>
                <c:ptCount val="11"/>
                <c:pt idx="0">
                  <c:v>4</c:v>
                </c:pt>
                <c:pt idx="1">
                  <c:v>19</c:v>
                </c:pt>
                <c:pt idx="2">
                  <c:v>14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3</c:v>
                </c:pt>
                <c:pt idx="10">
                  <c:v>1</c:v>
                </c:pt>
              </c:numCache>
            </c:numRef>
          </c:val>
        </c:ser>
        <c:ser>
          <c:idx val="1"/>
          <c:order val="1"/>
          <c:tx>
            <c:strRef>
              <c:f>'ENTES DE CONTROL'!$D$3</c:f>
              <c:strCache>
                <c:ptCount val="1"/>
                <c:pt idx="0">
                  <c:v>FEBRERO</c:v>
                </c:pt>
              </c:strCache>
            </c:strRef>
          </c:tx>
          <c:spPr>
            <a:ln w="5715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57150">
                <a:solidFill>
                  <a:srgbClr val="00B05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1168491054054644E-2"/>
                  <c:y val="-0.24637396315440976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8723147268435058E-2"/>
                  <c:y val="9.5044941553502349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9.6239495768805725E-3"/>
                  <c:y val="-0.31810062380733251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6970475971445898E-2"/>
                  <c:y val="-0.10005157542244744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3821964659489332E-2"/>
                  <c:y val="-0.17464730250148711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3412658188934974E-2"/>
                  <c:y val="-7.0270665919353936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4871468430141517E-2"/>
                  <c:y val="-7.4229977587395274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4871468430141517E-2"/>
                  <c:y val="-0.12587317325749961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4462161959587164E-2"/>
                  <c:y val="-5.3056267362652475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2772460888837142E-2"/>
                  <c:y val="-0.14882570466643491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2772460888837142E-2"/>
                  <c:y val="-0.24637396315440976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00B050"/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'ENTES DE CONTROL'!$B$4:$B$14</c:f>
              <c:strCache>
                <c:ptCount val="11"/>
                <c:pt idx="0">
                  <c:v>GOBERNACION </c:v>
                </c:pt>
                <c:pt idx="1">
                  <c:v>ALCALDIAS</c:v>
                </c:pt>
                <c:pt idx="2">
                  <c:v>PROCURADURIA</c:v>
                </c:pt>
                <c:pt idx="3">
                  <c:v>CONTRALORIA</c:v>
                </c:pt>
                <c:pt idx="4">
                  <c:v>DEFENSORIA</c:v>
                </c:pt>
                <c:pt idx="5">
                  <c:v>FISCALIA</c:v>
                </c:pt>
                <c:pt idx="6">
                  <c:v>PERSONERIA</c:v>
                </c:pt>
                <c:pt idx="7">
                  <c:v>CONGRESO</c:v>
                </c:pt>
                <c:pt idx="8">
                  <c:v>EJERCITO</c:v>
                </c:pt>
                <c:pt idx="9">
                  <c:v>POLICIA</c:v>
                </c:pt>
                <c:pt idx="10">
                  <c:v>MINISTERIOS</c:v>
                </c:pt>
              </c:strCache>
            </c:strRef>
          </c:cat>
          <c:val>
            <c:numRef>
              <c:f>'ENTES DE CONTROL'!$D$4:$D$14</c:f>
              <c:numCache>
                <c:formatCode>General</c:formatCode>
                <c:ptCount val="11"/>
                <c:pt idx="0">
                  <c:v>6</c:v>
                </c:pt>
                <c:pt idx="1">
                  <c:v>52</c:v>
                </c:pt>
                <c:pt idx="2">
                  <c:v>7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4</c:v>
                </c:pt>
                <c:pt idx="10">
                  <c:v>6</c:v>
                </c:pt>
              </c:numCache>
            </c:numRef>
          </c:val>
        </c:ser>
        <c:ser>
          <c:idx val="2"/>
          <c:order val="2"/>
          <c:tx>
            <c:strRef>
              <c:f>'ENTES DE CONTROL'!$E$3</c:f>
              <c:strCache>
                <c:ptCount val="1"/>
                <c:pt idx="0">
                  <c:v>MARZO</c:v>
                </c:pt>
              </c:strCache>
            </c:strRef>
          </c:tx>
          <c:spPr>
            <a:ln w="571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57150">
                <a:solidFill>
                  <a:srgbClr val="0070C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502016989234818E-2"/>
                  <c:y val="-0.2865408931200466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4525132185826295E-2"/>
                  <c:y val="-0.28080276026781276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5920972200793707E-2"/>
                  <c:y val="-0.18325450177983779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2772460888837142E-2"/>
                  <c:y val="-0.24063583030217597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3821964659489332E-2"/>
                  <c:y val="-0.10865877470079817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3821964659489332E-2"/>
                  <c:y val="-0.11439690755303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1.4871468430141517E-2"/>
                  <c:y val="-0.11152784112691509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3821964659489332E-2"/>
                  <c:y val="-0.20333796676265614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8723147268435058E-2"/>
                  <c:y val="-0.26932649456334506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0070C0"/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'ENTES DE CONTROL'!$B$4:$B$14</c:f>
              <c:strCache>
                <c:ptCount val="11"/>
                <c:pt idx="0">
                  <c:v>GOBERNACION </c:v>
                </c:pt>
                <c:pt idx="1">
                  <c:v>ALCALDIAS</c:v>
                </c:pt>
                <c:pt idx="2">
                  <c:v>PROCURADURIA</c:v>
                </c:pt>
                <c:pt idx="3">
                  <c:v>CONTRALORIA</c:v>
                </c:pt>
                <c:pt idx="4">
                  <c:v>DEFENSORIA</c:v>
                </c:pt>
                <c:pt idx="5">
                  <c:v>FISCALIA</c:v>
                </c:pt>
                <c:pt idx="6">
                  <c:v>PERSONERIA</c:v>
                </c:pt>
                <c:pt idx="7">
                  <c:v>CONGRESO</c:v>
                </c:pt>
                <c:pt idx="8">
                  <c:v>EJERCITO</c:v>
                </c:pt>
                <c:pt idx="9">
                  <c:v>POLICIA</c:v>
                </c:pt>
                <c:pt idx="10">
                  <c:v>MINISTERIOS</c:v>
                </c:pt>
              </c:strCache>
            </c:strRef>
          </c:cat>
          <c:val>
            <c:numRef>
              <c:f>'ENTES DE CONTROL'!$E$4:$E$14</c:f>
              <c:numCache>
                <c:formatCode>General</c:formatCode>
                <c:ptCount val="11"/>
                <c:pt idx="0">
                  <c:v>11</c:v>
                </c:pt>
                <c:pt idx="1">
                  <c:v>67</c:v>
                </c:pt>
                <c:pt idx="2">
                  <c:v>20</c:v>
                </c:pt>
                <c:pt idx="3">
                  <c:v>3</c:v>
                </c:pt>
                <c:pt idx="4">
                  <c:v>2</c:v>
                </c:pt>
                <c:pt idx="5">
                  <c:v>4</c:v>
                </c:pt>
                <c:pt idx="6">
                  <c:v>4</c:v>
                </c:pt>
                <c:pt idx="7">
                  <c:v>0</c:v>
                </c:pt>
                <c:pt idx="8">
                  <c:v>2</c:v>
                </c:pt>
                <c:pt idx="9">
                  <c:v>6</c:v>
                </c:pt>
                <c:pt idx="10">
                  <c:v>13</c:v>
                </c:pt>
              </c:numCache>
            </c:numRef>
          </c:val>
        </c:ser>
        <c:dLbls>
          <c:showVal val="1"/>
        </c:dLbls>
        <c:marker val="1"/>
        <c:axId val="111767936"/>
        <c:axId val="111769472"/>
      </c:lineChart>
      <c:catAx>
        <c:axId val="11176793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11769472"/>
        <c:crosses val="autoZero"/>
        <c:auto val="1"/>
        <c:lblAlgn val="ctr"/>
        <c:lblOffset val="100"/>
      </c:catAx>
      <c:valAx>
        <c:axId val="111769472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  <c:crossAx val="1117679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</c:dTable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CO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r>
              <a:rPr lang="en-US" dirty="0" smtClean="0">
                <a:latin typeface="Arial Rounded MT Bold" panose="020F0704030504030204" pitchFamily="34" charset="0"/>
              </a:rPr>
              <a:t>PROMEDIO DIAS DE RESPUESTA </a:t>
            </a:r>
            <a:endParaRPr lang="en-US" dirty="0">
              <a:latin typeface="Arial Rounded MT Bold" panose="020F0704030504030204" pitchFamily="34" charset="0"/>
            </a:endParaRPr>
          </a:p>
        </c:rich>
      </c:tx>
      <c:layout/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ser>
          <c:idx val="0"/>
          <c:order val="0"/>
          <c:tx>
            <c:strRef>
              <c:f>Hoja1!$D$83</c:f>
              <c:strCache>
                <c:ptCount val="1"/>
                <c:pt idx="0">
                  <c:v>PROMEDIO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dPt>
            <c:idx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</c:dPt>
          <c:dPt>
            <c:idx val="1"/>
            <c:spPr>
              <a:solidFill>
                <a:srgbClr val="0070C0"/>
              </a:solidFill>
              <a:ln>
                <a:noFill/>
              </a:ln>
              <a:effectLst/>
              <a:sp3d/>
            </c:spPr>
          </c:dPt>
          <c:dPt>
            <c:idx val="2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</c:dPt>
          <c:dPt>
            <c:idx val="3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p3d/>
            </c:spPr>
          </c:dPt>
          <c:dPt>
            <c:idx val="4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  <a:sp3d/>
            </c:spPr>
          </c:dPt>
          <c:dPt>
            <c:idx val="5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</c:dPt>
          <c:dPt>
            <c:idx val="6"/>
            <c:spPr>
              <a:solidFill>
                <a:srgbClr val="FFFF00"/>
              </a:solidFill>
              <a:ln>
                <a:noFill/>
              </a:ln>
              <a:effectLst/>
              <a:sp3d/>
            </c:spPr>
          </c:dPt>
          <c:dPt>
            <c:idx val="7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Rounded MT Bold" panose="020F070403050403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Hoja1!$C$84:$C$91</c:f>
              <c:strCache>
                <c:ptCount val="8"/>
                <c:pt idx="0">
                  <c:v>REGULACION Y CONTROL</c:v>
                </c:pt>
                <c:pt idx="1">
                  <c:v>GESTION AMBIENTTAL</c:v>
                </c:pt>
                <c:pt idx="2">
                  <c:v>PLANEACION</c:v>
                </c:pt>
                <c:pt idx="3">
                  <c:v>ADMINISTRATIVA</c:v>
                </c:pt>
                <c:pt idx="4">
                  <c:v>CONTROL INTERNO</c:v>
                </c:pt>
                <c:pt idx="5">
                  <c:v>SANCIONATORIO</c:v>
                </c:pt>
                <c:pt idx="6">
                  <c:v>DIRECCION</c:v>
                </c:pt>
                <c:pt idx="7">
                  <c:v>JURIDICA</c:v>
                </c:pt>
              </c:strCache>
            </c:strRef>
          </c:cat>
          <c:val>
            <c:numRef>
              <c:f>Hoja1!$D$84:$D$91</c:f>
              <c:numCache>
                <c:formatCode>General</c:formatCode>
                <c:ptCount val="8"/>
                <c:pt idx="0">
                  <c:v>11.6</c:v>
                </c:pt>
                <c:pt idx="1">
                  <c:v>10.5</c:v>
                </c:pt>
                <c:pt idx="2">
                  <c:v>7.5</c:v>
                </c:pt>
                <c:pt idx="3">
                  <c:v>6.3</c:v>
                </c:pt>
                <c:pt idx="4">
                  <c:v>5.4</c:v>
                </c:pt>
                <c:pt idx="5">
                  <c:v>4</c:v>
                </c:pt>
                <c:pt idx="6">
                  <c:v>5.0999999999999996</c:v>
                </c:pt>
                <c:pt idx="7">
                  <c:v>4</c:v>
                </c:pt>
              </c:numCache>
            </c:numRef>
          </c:val>
        </c:ser>
        <c:dLbls>
          <c:showVal val="1"/>
        </c:dLbls>
        <c:shape val="box"/>
        <c:axId val="112069632"/>
        <c:axId val="112075520"/>
        <c:axId val="0"/>
      </c:bar3DChart>
      <c:catAx>
        <c:axId val="112069632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  <c:crossAx val="112075520"/>
        <c:crosses val="autoZero"/>
        <c:auto val="1"/>
        <c:lblAlgn val="ctr"/>
        <c:lblOffset val="100"/>
      </c:catAx>
      <c:valAx>
        <c:axId val="11207552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  <c:crossAx val="112069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O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1800" dirty="0" smtClean="0">
                <a:latin typeface="Arial Rounded MT Bold" panose="020F0704030504030204" pitchFamily="34" charset="0"/>
              </a:rPr>
              <a:t>TRASLADO POR COMPETENCIA</a:t>
            </a:r>
            <a:endParaRPr lang="es-CO" sz="1800" dirty="0">
              <a:latin typeface="Arial Rounded MT Bold" panose="020F0704030504030204" pitchFamily="34" charset="0"/>
            </a:endParaRPr>
          </a:p>
        </c:rich>
      </c:tx>
      <c:layout>
        <c:manualLayout>
          <c:xMode val="edge"/>
          <c:yMode val="edge"/>
          <c:x val="0.37938888888888922"/>
          <c:y val="2.2071229742384811E-2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'TRASLADO X COMPETENCIA'!$C$3:$C$4</c:f>
              <c:strCache>
                <c:ptCount val="2"/>
                <c:pt idx="0">
                  <c:v>TOTAL</c:v>
                </c:pt>
                <c:pt idx="1">
                  <c:v>80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Pt>
            <c:idx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2"/>
            <c:spPr>
              <a:solidFill>
                <a:srgbClr val="0070C0"/>
              </a:solidFill>
              <a:ln>
                <a:noFill/>
              </a:ln>
              <a:effectLst/>
            </c:spPr>
          </c:dPt>
          <c:cat>
            <c:strRef>
              <c:f>'TRASLADO X COMPETENCIA'!$B$5:$B$7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'TRASLADO X COMPETENCIA'!$C$5:$C$7</c:f>
              <c:numCache>
                <c:formatCode>General</c:formatCode>
                <c:ptCount val="3"/>
                <c:pt idx="0">
                  <c:v>43</c:v>
                </c:pt>
                <c:pt idx="1">
                  <c:v>21</c:v>
                </c:pt>
                <c:pt idx="2">
                  <c:v>16</c:v>
                </c:pt>
              </c:numCache>
            </c:numRef>
          </c:val>
        </c:ser>
        <c:axId val="112124288"/>
        <c:axId val="112125824"/>
      </c:barChart>
      <c:lineChart>
        <c:grouping val="standard"/>
        <c:ser>
          <c:idx val="1"/>
          <c:order val="1"/>
          <c:tx>
            <c:strRef>
              <c:f>'TRASLADO X COMPETENCIA'!$D$3:$D$4</c:f>
              <c:strCache>
                <c:ptCount val="2"/>
                <c:pt idx="0">
                  <c:v>PORCENTAJE</c:v>
                </c:pt>
                <c:pt idx="1">
                  <c:v>100%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'TRASLADO X COMPETENCIA'!$B$5:$B$7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'TRASLADO X COMPETENCIA'!$D$5:$D$7</c:f>
              <c:numCache>
                <c:formatCode>0%</c:formatCode>
                <c:ptCount val="3"/>
                <c:pt idx="0">
                  <c:v>0.53749999999999998</c:v>
                </c:pt>
                <c:pt idx="1">
                  <c:v>0.26250000000000001</c:v>
                </c:pt>
                <c:pt idx="2">
                  <c:v>0.2</c:v>
                </c:pt>
              </c:numCache>
            </c:numRef>
          </c:val>
        </c:ser>
        <c:marker val="1"/>
        <c:axId val="112202880"/>
        <c:axId val="112127360"/>
      </c:lineChart>
      <c:catAx>
        <c:axId val="11212428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12125824"/>
        <c:crosses val="autoZero"/>
        <c:auto val="1"/>
        <c:lblAlgn val="ctr"/>
        <c:lblOffset val="100"/>
      </c:catAx>
      <c:valAx>
        <c:axId val="112125824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  <c:crossAx val="112124288"/>
        <c:crosses val="autoZero"/>
        <c:crossBetween val="between"/>
      </c:valAx>
      <c:valAx>
        <c:axId val="112127360"/>
        <c:scaling>
          <c:orientation val="minMax"/>
        </c:scaling>
        <c:axPos val="r"/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  <c:crossAx val="112202880"/>
        <c:crosses val="max"/>
        <c:crossBetween val="between"/>
      </c:valAx>
      <c:catAx>
        <c:axId val="112202880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112127360"/>
        <c:crosses val="autoZero"/>
        <c:auto val="1"/>
        <c:lblAlgn val="ctr"/>
        <c:lblOffset val="100"/>
      </c:cat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</c:dTable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CD2E-865A-49D7-8395-4C0CD64E3542}" type="datetimeFigureOut">
              <a:rPr lang="es-CO" smtClean="0"/>
              <a:pPr/>
              <a:t>07/04/2021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2685763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CD2E-865A-49D7-8395-4C0CD64E3542}" type="datetimeFigureOut">
              <a:rPr lang="es-CO" smtClean="0"/>
              <a:pPr/>
              <a:t>07/04/2021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3879588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CD2E-865A-49D7-8395-4C0CD64E3542}" type="datetimeFigureOut">
              <a:rPr lang="es-CO" smtClean="0"/>
              <a:pPr/>
              <a:t>07/04/2021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2258103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CD2E-865A-49D7-8395-4C0CD64E3542}" type="datetimeFigureOut">
              <a:rPr lang="es-CO" smtClean="0"/>
              <a:pPr/>
              <a:t>07/04/2021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3901143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CD2E-865A-49D7-8395-4C0CD64E3542}" type="datetimeFigureOut">
              <a:rPr lang="es-CO" smtClean="0"/>
              <a:pPr/>
              <a:t>07/04/2021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631364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CD2E-865A-49D7-8395-4C0CD64E3542}" type="datetimeFigureOut">
              <a:rPr lang="es-CO" smtClean="0"/>
              <a:pPr/>
              <a:t>07/04/2021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676445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CD2E-865A-49D7-8395-4C0CD64E3542}" type="datetimeFigureOut">
              <a:rPr lang="es-CO" smtClean="0"/>
              <a:pPr/>
              <a:t>07/04/2021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114105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CD2E-865A-49D7-8395-4C0CD64E3542}" type="datetimeFigureOut">
              <a:rPr lang="es-CO" smtClean="0"/>
              <a:pPr/>
              <a:t>07/04/2021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3938916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CD2E-865A-49D7-8395-4C0CD64E3542}" type="datetimeFigureOut">
              <a:rPr lang="es-CO" smtClean="0"/>
              <a:pPr/>
              <a:t>07/04/2021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1601440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CD2E-865A-49D7-8395-4C0CD64E3542}" type="datetimeFigureOut">
              <a:rPr lang="es-CO" smtClean="0"/>
              <a:pPr/>
              <a:t>07/04/2021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1905803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CD2E-865A-49D7-8395-4C0CD64E3542}" type="datetimeFigureOut">
              <a:rPr lang="es-CO" smtClean="0"/>
              <a:pPr/>
              <a:t>07/04/2021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3424377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CCD2E-865A-49D7-8395-4C0CD64E3542}" type="datetimeFigureOut">
              <a:rPr lang="es-CO" smtClean="0"/>
              <a:pPr/>
              <a:t>07/04/2021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1889001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11111111111117777777777777777777777777777777777777U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228085FC-98C1-417B-BA18-F16E3A1694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1820"/>
            <a:ext cx="12192000" cy="6856286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231527" y="2786688"/>
            <a:ext cx="972894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4400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INFORME PQRSD</a:t>
            </a:r>
          </a:p>
          <a:p>
            <a:pPr algn="ctr"/>
            <a:r>
              <a:rPr lang="es-CO" sz="4400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PRIMER TRIMESTRE DEL AÑO 2021 </a:t>
            </a:r>
            <a:endParaRPr lang="es-CO" sz="4400" dirty="0">
              <a:solidFill>
                <a:schemeClr val="bg1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0284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10" y="-116362"/>
            <a:ext cx="12201110" cy="6852883"/>
          </a:xfrm>
          <a:prstGeom prst="rect">
            <a:avLst/>
          </a:prstGeom>
        </p:spPr>
      </p:pic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411115600"/>
              </p:ext>
            </p:extLst>
          </p:nvPr>
        </p:nvGraphicFramePr>
        <p:xfrm>
          <a:off x="327546" y="709685"/>
          <a:ext cx="11434133" cy="4382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450376" y="5257800"/>
            <a:ext cx="11327642" cy="646331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CO" dirty="0" smtClean="0"/>
              <a:t>En el primer trimestre del año 2021 se realizaron 80 traslados por competencia en la Corporación Autónoma Regional del Quindío. </a:t>
            </a:r>
            <a:endParaRPr lang="es-CO" dirty="0"/>
          </a:p>
        </p:txBody>
      </p:sp>
    </p:spTree>
    <p:extLst>
      <p:ext uri="{BB962C8B-B14F-4D97-AF65-F5344CB8AC3E}">
        <p14:creationId xmlns="" xmlns:p14="http://schemas.microsoft.com/office/powerpoint/2010/main" val="55347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10" y="-116362"/>
            <a:ext cx="12201110" cy="6974362"/>
          </a:xfrm>
          <a:prstGeom prst="rect">
            <a:avLst/>
          </a:prstGeom>
        </p:spPr>
      </p:pic>
      <p:sp>
        <p:nvSpPr>
          <p:cNvPr id="5" name="6 CuadroTexto"/>
          <p:cNvSpPr txBox="1"/>
          <p:nvPr/>
        </p:nvSpPr>
        <p:spPr>
          <a:xfrm>
            <a:off x="276632" y="655091"/>
            <a:ext cx="11629623" cy="557383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285750" lvl="0" indent="-285750" algn="just" defTabSz="457200">
              <a:lnSpc>
                <a:spcPct val="115000"/>
              </a:lnSpc>
              <a:spcBef>
                <a:spcPts val="500"/>
              </a:spcBef>
              <a:buClr>
                <a:srgbClr val="90C226"/>
              </a:buClr>
              <a:buSzPct val="80000"/>
              <a:buFont typeface="Wingdings" panose="05000000000000000000" pitchFamily="2" charset="2"/>
              <a:buChar char="ü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A partir del análisis realizado a los PQRSD de la Corporación Autónoma Regional del Quindío recibidos durante el primer trimestre del año 2021, se identifica que la Subdirección de Regulación y Control (SRYC) es la dependencia con mas PQRSD radicadas en la corporación, aproximadamente con un 62%. </a:t>
            </a:r>
          </a:p>
          <a:p>
            <a:pPr marL="285750" lvl="0" indent="-285750" algn="just" defTabSz="457200">
              <a:lnSpc>
                <a:spcPct val="115000"/>
              </a:lnSpc>
              <a:spcBef>
                <a:spcPts val="500"/>
              </a:spcBef>
              <a:buClr>
                <a:srgbClr val="90C226"/>
              </a:buClr>
              <a:buSzPct val="80000"/>
            </a:pPr>
            <a:endParaRPr lang="es-CO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 defTabSz="457200">
              <a:lnSpc>
                <a:spcPct val="115000"/>
              </a:lnSpc>
              <a:spcBef>
                <a:spcPts val="500"/>
              </a:spcBef>
              <a:buClr>
                <a:srgbClr val="90C226"/>
              </a:buClr>
              <a:buSzPct val="80000"/>
              <a:buFont typeface="Wingdings" panose="05000000000000000000" pitchFamily="2" charset="2"/>
              <a:buChar char="ü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La capacidad de respuesta de los servidores con el paso del tiempo se ha venido fortaleciendo con responsabilidad y seriedad al prestar el servicio a la ciudadanía, generando credibilidad y confianza en la administración pública.</a:t>
            </a:r>
          </a:p>
          <a:p>
            <a:pPr marL="285750" lvl="0" indent="-285750" algn="just" defTabSz="457200">
              <a:lnSpc>
                <a:spcPct val="115000"/>
              </a:lnSpc>
              <a:spcBef>
                <a:spcPts val="500"/>
              </a:spcBef>
              <a:buClr>
                <a:srgbClr val="90C226"/>
              </a:buClr>
              <a:buSzPct val="80000"/>
              <a:buFont typeface="Wingdings" panose="05000000000000000000" pitchFamily="2" charset="2"/>
              <a:buChar char="ü"/>
            </a:pP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defTabSz="457200">
              <a:lnSpc>
                <a:spcPct val="115000"/>
              </a:lnSpc>
              <a:spcBef>
                <a:spcPts val="500"/>
              </a:spcBef>
              <a:buClr>
                <a:srgbClr val="90C226"/>
              </a:buClr>
              <a:buSzPct val="80000"/>
              <a:buFont typeface="Wingdings" panose="05000000000000000000" pitchFamily="2" charset="2"/>
              <a:buChar char="ü"/>
            </a:pP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diligenciamiento del formato de Cierre FO-S-02 conlleva a un porcentaje inconcluso, ya que son muchas las peticiones que no requieren respuesta o se responden vía correo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electrónico de las dependencias y no del proceso de servicio al cliente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 defTabSz="457200">
              <a:lnSpc>
                <a:spcPct val="115000"/>
              </a:lnSpc>
              <a:spcBef>
                <a:spcPts val="500"/>
              </a:spcBef>
              <a:buClr>
                <a:srgbClr val="90C226"/>
              </a:buClr>
              <a:buSzPct val="80000"/>
            </a:pPr>
            <a:endParaRPr lang="es-CO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defTabSz="457200">
              <a:lnSpc>
                <a:spcPct val="115000"/>
              </a:lnSpc>
              <a:spcBef>
                <a:spcPts val="500"/>
              </a:spcBef>
              <a:buClr>
                <a:srgbClr val="90C226"/>
              </a:buClr>
              <a:buSzPct val="80000"/>
              <a:buFont typeface="Wingdings" panose="05000000000000000000" pitchFamily="2" charset="2"/>
              <a:buChar char="ü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El porcentaje de respuesta del primer trimestre del año 2021 es de un 84%, se aclara que esta cifra incluye todas las PQRSD radicadas hasta el 31 de marzo, lo que significa que esta dentro de los términos de ley para su respuesta; es así como el porcentaje sube a un 94% cuando solo tenemos en cuenta las que están dentro de los términos de ley.</a:t>
            </a:r>
            <a:endParaRPr lang="es-CO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644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10" y="-116362"/>
            <a:ext cx="12201110" cy="6852883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781767" y="730854"/>
            <a:ext cx="103782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3200" b="1" dirty="0" smtClean="0"/>
              <a:t>Quejas, Reclamos, Recomendaciones y Sugerencias a la CRQ</a:t>
            </a:r>
            <a:endParaRPr lang="es-CO" sz="3200" b="1" dirty="0"/>
          </a:p>
        </p:txBody>
      </p:sp>
      <p:sp>
        <p:nvSpPr>
          <p:cNvPr id="7" name="CuadroTexto 6"/>
          <p:cNvSpPr txBox="1"/>
          <p:nvPr/>
        </p:nvSpPr>
        <p:spPr>
          <a:xfrm>
            <a:off x="510637" y="1517759"/>
            <a:ext cx="10946675" cy="2031325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b="1" dirty="0" smtClean="0"/>
              <a:t>Queja: </a:t>
            </a:r>
            <a:endParaRPr lang="es-CO" b="1" dirty="0"/>
          </a:p>
          <a:p>
            <a:endParaRPr lang="es-CO" dirty="0"/>
          </a:p>
          <a:p>
            <a:r>
              <a:rPr lang="es-CO" dirty="0"/>
              <a:t>1</a:t>
            </a:r>
            <a:r>
              <a:rPr lang="es-CO" dirty="0" smtClean="0"/>
              <a:t>. Se radica queja  </a:t>
            </a:r>
            <a:r>
              <a:rPr lang="es-CO" dirty="0"/>
              <a:t>numero E01613-21 </a:t>
            </a:r>
            <a:r>
              <a:rPr lang="es-CO" dirty="0" smtClean="0"/>
              <a:t> contra funcionario de la Corporación Autónoma Regional del Quindío  el día 10/02/2021,, </a:t>
            </a:r>
            <a:r>
              <a:rPr lang="es-CO" dirty="0"/>
              <a:t>la cual ya cuenta con su respectiva </a:t>
            </a:r>
            <a:r>
              <a:rPr lang="es-CO" dirty="0" smtClean="0"/>
              <a:t>respuesta, en donde se pide al ciudadano conciliar a través de una reunión.</a:t>
            </a:r>
            <a:endParaRPr lang="es-CO" dirty="0"/>
          </a:p>
          <a:p>
            <a:endParaRPr lang="es-CO" dirty="0"/>
          </a:p>
          <a:p>
            <a:r>
              <a:rPr lang="es-CO" dirty="0" smtClean="0"/>
              <a:t> </a:t>
            </a:r>
            <a:endParaRPr lang="es-CO" dirty="0"/>
          </a:p>
        </p:txBody>
      </p:sp>
    </p:spTree>
    <p:extLst>
      <p:ext uri="{BB962C8B-B14F-4D97-AF65-F5344CB8AC3E}">
        <p14:creationId xmlns="" xmlns:p14="http://schemas.microsoft.com/office/powerpoint/2010/main" val="304276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10" y="-116362"/>
            <a:ext cx="12201110" cy="6852883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2156347" y="1783047"/>
            <a:ext cx="8434316" cy="2585323"/>
          </a:xfrm>
          <a:prstGeom prst="rect">
            <a:avLst/>
          </a:prstGeom>
          <a:ln w="762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CO" dirty="0" smtClean="0"/>
              <a:t>Teniendo </a:t>
            </a:r>
            <a:r>
              <a:rPr lang="es-CO" dirty="0"/>
              <a:t>en cuenta el Decreto 417 del 2020, “Por el cual se declara un Estado de Emergencia Económica, Social y Ecológica en todo el territorio Nacional”, el Decreto Legislativo 491 de 2020, en el artículo 5. Ampliación de términos para atender peticiones (...), y los Decretos 457, 531, 593, 636, 689, 749, 878, 990, que ordenan el aislamiento preventivo obligatorio y 1168 de 2020, que decreta el aislamiento selectivo con distanciamiento individual responsable", la </a:t>
            </a:r>
            <a:r>
              <a:rPr lang="es-CO" dirty="0" smtClean="0"/>
              <a:t>oficina de atención </a:t>
            </a:r>
            <a:r>
              <a:rPr lang="es-CO" dirty="0"/>
              <a:t>a los </a:t>
            </a:r>
            <a:r>
              <a:rPr lang="es-CO" dirty="0" smtClean="0"/>
              <a:t>usuarios de la Corporación Autónoma Regional del Quindío (CRQ) </a:t>
            </a:r>
            <a:r>
              <a:rPr lang="es-CO" dirty="0"/>
              <a:t>se realizó a través </a:t>
            </a:r>
            <a:r>
              <a:rPr lang="es-CO" dirty="0" smtClean="0"/>
              <a:t>del canal presencial, garantizando </a:t>
            </a:r>
            <a:r>
              <a:rPr lang="es-CO" dirty="0"/>
              <a:t>todos los protocolos de bioseguridad impartidos por el gobierno nacional.</a:t>
            </a:r>
          </a:p>
        </p:txBody>
      </p:sp>
    </p:spTree>
    <p:extLst>
      <p:ext uri="{BB962C8B-B14F-4D97-AF65-F5344CB8AC3E}">
        <p14:creationId xmlns="" xmlns:p14="http://schemas.microsoft.com/office/powerpoint/2010/main" val="293354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10" y="83521"/>
            <a:ext cx="12201110" cy="6852883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103030" y="1163905"/>
            <a:ext cx="54992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0" dirty="0" smtClean="0">
                <a:latin typeface="Arial Rounded MT Bold" panose="020F0704030504030204" pitchFamily="34" charset="0"/>
              </a:rPr>
              <a:t>PQRSD</a:t>
            </a:r>
            <a:endParaRPr lang="es-CO" sz="8000" dirty="0">
              <a:latin typeface="Arial Rounded MT Bold" panose="020F070403050403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425003" y="2487344"/>
            <a:ext cx="3309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Recibidas por modalidad de petición.  </a:t>
            </a:r>
            <a:endParaRPr lang="es-CO" dirty="0"/>
          </a:p>
        </p:txBody>
      </p:sp>
      <p:sp>
        <p:nvSpPr>
          <p:cNvPr id="12" name="CuadroTexto 11"/>
          <p:cNvSpPr txBox="1"/>
          <p:nvPr/>
        </p:nvSpPr>
        <p:spPr>
          <a:xfrm>
            <a:off x="3234191" y="2899280"/>
            <a:ext cx="2291011" cy="92333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PETICIONES </a:t>
            </a:r>
          </a:p>
          <a:p>
            <a:pPr algn="ctr"/>
            <a:r>
              <a:rPr lang="es-CO" dirty="0" smtClean="0"/>
              <a:t>978</a:t>
            </a:r>
          </a:p>
          <a:p>
            <a:pPr algn="ctr"/>
            <a:r>
              <a:rPr lang="es-CO" dirty="0" smtClean="0">
                <a:solidFill>
                  <a:srgbClr val="FF0000"/>
                </a:solidFill>
              </a:rPr>
              <a:t> </a:t>
            </a:r>
            <a:r>
              <a:rPr lang="es-CO" dirty="0" smtClean="0"/>
              <a:t>(79%)</a:t>
            </a:r>
            <a:endParaRPr lang="es-CO" dirty="0"/>
          </a:p>
        </p:txBody>
      </p:sp>
      <p:sp>
        <p:nvSpPr>
          <p:cNvPr id="13" name="CuadroTexto 12"/>
          <p:cNvSpPr txBox="1"/>
          <p:nvPr/>
        </p:nvSpPr>
        <p:spPr>
          <a:xfrm>
            <a:off x="5714449" y="625295"/>
            <a:ext cx="3013656" cy="1200329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SOLICITUDES, SOLICITUDES DE INFORMACION.</a:t>
            </a:r>
          </a:p>
          <a:p>
            <a:pPr algn="ctr"/>
            <a:r>
              <a:rPr lang="es-CO" dirty="0" smtClean="0"/>
              <a:t>210  </a:t>
            </a:r>
          </a:p>
          <a:p>
            <a:pPr algn="ctr"/>
            <a:r>
              <a:rPr lang="es-CO" dirty="0" smtClean="0"/>
              <a:t>(17%) </a:t>
            </a:r>
            <a:endParaRPr lang="es-CO" dirty="0"/>
          </a:p>
        </p:txBody>
      </p:sp>
      <p:sp>
        <p:nvSpPr>
          <p:cNvPr id="14" name="CuadroTexto 13"/>
          <p:cNvSpPr txBox="1"/>
          <p:nvPr/>
        </p:nvSpPr>
        <p:spPr>
          <a:xfrm>
            <a:off x="9323912" y="2760780"/>
            <a:ext cx="2191459" cy="1200329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dirty="0" smtClean="0"/>
          </a:p>
          <a:p>
            <a:pPr algn="ctr"/>
            <a:r>
              <a:rPr lang="es-CO" dirty="0" smtClean="0"/>
              <a:t>DENUNCIAS </a:t>
            </a:r>
          </a:p>
          <a:p>
            <a:pPr algn="ctr"/>
            <a:r>
              <a:rPr lang="es-CO" dirty="0" smtClean="0"/>
              <a:t>256</a:t>
            </a:r>
          </a:p>
          <a:p>
            <a:pPr algn="ctr"/>
            <a:r>
              <a:rPr lang="es-CO" dirty="0" smtClean="0"/>
              <a:t>(21%)</a:t>
            </a:r>
            <a:endParaRPr lang="es-CO" dirty="0"/>
          </a:p>
        </p:txBody>
      </p:sp>
      <p:sp>
        <p:nvSpPr>
          <p:cNvPr id="16" name="Elipse 15"/>
          <p:cNvSpPr/>
          <p:nvPr/>
        </p:nvSpPr>
        <p:spPr>
          <a:xfrm>
            <a:off x="5859887" y="2329531"/>
            <a:ext cx="2868218" cy="2075044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1.235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EN EL PRIMER TRIMESTRE DEL AÑO 2021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(100%)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5714449" y="4938638"/>
            <a:ext cx="3013656" cy="92333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QUEJAS </a:t>
            </a:r>
          </a:p>
          <a:p>
            <a:pPr algn="ctr"/>
            <a:r>
              <a:rPr lang="es-CO" dirty="0"/>
              <a:t>1</a:t>
            </a:r>
            <a:endParaRPr lang="es-CO" dirty="0" smtClean="0"/>
          </a:p>
          <a:p>
            <a:pPr algn="ctr"/>
            <a:r>
              <a:rPr lang="es-CO" dirty="0" smtClean="0"/>
              <a:t>0,1%</a:t>
            </a:r>
          </a:p>
        </p:txBody>
      </p:sp>
    </p:spTree>
    <p:extLst>
      <p:ext uri="{BB962C8B-B14F-4D97-AF65-F5344CB8AC3E}">
        <p14:creationId xmlns="" xmlns:p14="http://schemas.microsoft.com/office/powerpoint/2010/main" val="81923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8215"/>
            <a:ext cx="12201110" cy="6852883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28550" y="5421573"/>
            <a:ext cx="11504059" cy="646331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s-CO" dirty="0" smtClean="0"/>
              <a:t>Se evidencia un crecimiento de un </a:t>
            </a:r>
            <a:r>
              <a:rPr lang="es-CO" b="1" dirty="0" smtClean="0"/>
              <a:t>16</a:t>
            </a:r>
            <a:r>
              <a:rPr lang="es-CO" dirty="0" smtClean="0"/>
              <a:t>% entre el mes Febrero en comparación al mes de Enero. </a:t>
            </a:r>
          </a:p>
          <a:p>
            <a:pPr lvl="0">
              <a:buFont typeface="Arial" pitchFamily="34" charset="0"/>
              <a:buChar char="•"/>
            </a:pPr>
            <a:r>
              <a:rPr lang="es-CO" dirty="0" smtClean="0"/>
              <a:t>Para el mes de marzo se evidencio un aumento del </a:t>
            </a:r>
            <a:r>
              <a:rPr lang="es-CO" b="1" dirty="0" smtClean="0"/>
              <a:t>11% </a:t>
            </a:r>
            <a:r>
              <a:rPr lang="es-CO" dirty="0" smtClean="0"/>
              <a:t>en comparación con el mes de febrero.</a:t>
            </a:r>
            <a:endParaRPr lang="es-CO" dirty="0"/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994813244"/>
              </p:ext>
            </p:extLst>
          </p:nvPr>
        </p:nvGraphicFramePr>
        <p:xfrm>
          <a:off x="1146220" y="605307"/>
          <a:ext cx="10045521" cy="4481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0" name="Conector recto de flecha 9"/>
          <p:cNvCxnSpPr/>
          <p:nvPr/>
        </p:nvCxnSpPr>
        <p:spPr>
          <a:xfrm flipV="1">
            <a:off x="5885645" y="3387144"/>
            <a:ext cx="1197735" cy="214894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 rot="20944479">
            <a:off x="6150302" y="3130725"/>
            <a:ext cx="11075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>
                <a:solidFill>
                  <a:srgbClr val="00B050"/>
                </a:solidFill>
              </a:rPr>
              <a:t>16% </a:t>
            </a:r>
            <a:endParaRPr lang="es-CO" sz="1400" dirty="0">
              <a:solidFill>
                <a:srgbClr val="00B050"/>
              </a:solidFill>
            </a:endParaRPr>
          </a:p>
        </p:txBody>
      </p:sp>
      <p:cxnSp>
        <p:nvCxnSpPr>
          <p:cNvPr id="14" name="Conector recto de flecha 13"/>
          <p:cNvCxnSpPr/>
          <p:nvPr/>
        </p:nvCxnSpPr>
        <p:spPr>
          <a:xfrm flipV="1">
            <a:off x="7959144" y="3028554"/>
            <a:ext cx="1181050" cy="299672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 rot="20769586">
            <a:off x="8225044" y="2781238"/>
            <a:ext cx="87576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O" sz="1400" dirty="0" smtClean="0">
                <a:solidFill>
                  <a:srgbClr val="0070C0"/>
                </a:solidFill>
              </a:rPr>
              <a:t>11%</a:t>
            </a:r>
            <a:endParaRPr lang="es-CO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68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10" y="5117"/>
            <a:ext cx="12201110" cy="6852883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89344" y="5279612"/>
            <a:ext cx="10664456" cy="923330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CO" b="1" dirty="0" smtClean="0"/>
              <a:t>En la corporación Autónoma Regional del Quindío se radicaron un total de </a:t>
            </a:r>
            <a:r>
              <a:rPr lang="es-CO" b="1" dirty="0" smtClean="0">
                <a:solidFill>
                  <a:schemeClr val="tx1"/>
                </a:solidFill>
              </a:rPr>
              <a:t>1.235</a:t>
            </a:r>
            <a:r>
              <a:rPr lang="es-CO" b="1" dirty="0" smtClean="0"/>
              <a:t> PQRSD en el primer trimestre del año 2021, en donde se evidencia que el 79% corresponde a derechos de petición, seguido de las denuncias con un porcentaje de 21%</a:t>
            </a:r>
            <a:endParaRPr lang="es-CO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638762245"/>
              </p:ext>
            </p:extLst>
          </p:nvPr>
        </p:nvGraphicFramePr>
        <p:xfrm>
          <a:off x="1094704" y="489972"/>
          <a:ext cx="9573296" cy="431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21043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10" y="-116362"/>
            <a:ext cx="12201110" cy="6852883"/>
          </a:xfrm>
          <a:prstGeom prst="rect">
            <a:avLst/>
          </a:prstGeom>
        </p:spPr>
      </p:pic>
      <p:graphicFrame>
        <p:nvGraphicFramePr>
          <p:cNvPr id="5" name="8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60856431"/>
              </p:ext>
            </p:extLst>
          </p:nvPr>
        </p:nvGraphicFramePr>
        <p:xfrm>
          <a:off x="795797" y="1204248"/>
          <a:ext cx="10547796" cy="4823015"/>
        </p:xfrm>
        <a:graphic>
          <a:graphicData uri="http://schemas.openxmlformats.org/drawingml/2006/table">
            <a:tbl>
              <a:tblPr>
                <a:tableStyleId>{E269D01E-BC32-4049-B463-5C60D7B0CCD2}</a:tableStyleId>
              </a:tblPr>
              <a:tblGrid>
                <a:gridCol w="4481973"/>
                <a:gridCol w="2021941"/>
                <a:gridCol w="2021941"/>
                <a:gridCol w="2021941"/>
              </a:tblGrid>
              <a:tr h="649287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u="none" strike="noStrike" dirty="0">
                          <a:solidFill>
                            <a:schemeClr val="tx1"/>
                          </a:solidFill>
                        </a:rPr>
                        <a:t> </a:t>
                      </a:r>
                      <a:r>
                        <a:rPr lang="es-CO" sz="2400" b="1" u="none" strike="noStrike" dirty="0" smtClean="0">
                          <a:solidFill>
                            <a:schemeClr val="tx1"/>
                          </a:solidFill>
                        </a:rPr>
                        <a:t>SUBDIRECCIÓN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Enero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Febrero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8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Marzo</a:t>
                      </a:r>
                      <a:endParaRPr lang="es-CO" sz="2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521716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u="none" strike="noStrike" dirty="0" smtClean="0">
                          <a:solidFill>
                            <a:schemeClr val="tx1"/>
                          </a:solidFill>
                        </a:rPr>
                        <a:t>Dirección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u="none" strike="noStrike" dirty="0" smtClean="0">
                          <a:solidFill>
                            <a:schemeClr val="tx1"/>
                          </a:solidFill>
                        </a:rPr>
                        <a:t>3%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10%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b"/>
                </a:tc>
              </a:tr>
              <a:tr h="521716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u="none" strike="noStrike" dirty="0" smtClean="0">
                          <a:solidFill>
                            <a:schemeClr val="tx1"/>
                          </a:solidFill>
                        </a:rPr>
                        <a:t>Planeación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u="none" strike="noStrike" dirty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es-CO" sz="2400" b="1" u="none" strike="noStrike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3%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/>
                </a:tc>
              </a:tr>
              <a:tr h="521716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u="none" strike="noStrike" dirty="0">
                          <a:solidFill>
                            <a:schemeClr val="tx1"/>
                          </a:solidFill>
                        </a:rPr>
                        <a:t>Sancionatorio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u="none" strike="noStrik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s-CO" sz="2400" b="1" u="none" strike="noStrike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2%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/>
                </a:tc>
              </a:tr>
              <a:tr h="521716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u="none" strike="noStrike" dirty="0" smtClean="0">
                          <a:solidFill>
                            <a:schemeClr val="tx1"/>
                          </a:solidFill>
                        </a:rPr>
                        <a:t>Jurídica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u="none" strike="noStrik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s-CO" sz="2400" b="1" u="none" strike="noStrike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1%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b"/>
                </a:tc>
              </a:tr>
              <a:tr h="521716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u="none" strike="noStrike" dirty="0">
                          <a:solidFill>
                            <a:schemeClr val="tx1"/>
                          </a:solidFill>
                        </a:rPr>
                        <a:t>Administrativa y Financiera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u="none" strike="noStrike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s-CO" sz="2400" b="1" u="none" strike="noStrike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4%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b"/>
                </a:tc>
              </a:tr>
              <a:tr h="521716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u="none" strike="noStrike" dirty="0" smtClean="0">
                          <a:solidFill>
                            <a:schemeClr val="tx1"/>
                          </a:solidFill>
                        </a:rPr>
                        <a:t>Gestión </a:t>
                      </a:r>
                      <a:r>
                        <a:rPr lang="es-CO" sz="2400" b="1" u="none" strike="noStrike" dirty="0">
                          <a:solidFill>
                            <a:schemeClr val="tx1"/>
                          </a:solidFill>
                        </a:rPr>
                        <a:t>ambiental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u="none" strike="noStrike" dirty="0" smtClean="0">
                          <a:solidFill>
                            <a:schemeClr val="tx1"/>
                          </a:solidFill>
                        </a:rPr>
                        <a:t>14%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14%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9525" marR="9525" marT="9525" marB="0" anchor="b"/>
                </a:tc>
              </a:tr>
              <a:tr h="521716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u="none" strike="noStrike" dirty="0" smtClean="0">
                          <a:solidFill>
                            <a:schemeClr val="tx1"/>
                          </a:solidFill>
                        </a:rPr>
                        <a:t>Regulación </a:t>
                      </a:r>
                      <a:r>
                        <a:rPr lang="es-CO" sz="2400" b="1" u="none" strike="noStrike" dirty="0">
                          <a:solidFill>
                            <a:schemeClr val="tx1"/>
                          </a:solidFill>
                        </a:rPr>
                        <a:t>y Control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u="none" strike="noStrike" dirty="0" smtClean="0">
                          <a:solidFill>
                            <a:schemeClr val="tx1"/>
                          </a:solidFill>
                        </a:rPr>
                        <a:t>72%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66%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66%</a:t>
                      </a:r>
                    </a:p>
                  </a:txBody>
                  <a:tcPr marL="9525" marR="9525" marT="9525" marB="0" anchor="b"/>
                </a:tc>
              </a:tr>
              <a:tr h="521716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u="none" strike="noStrike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u="none" strike="noStrike" dirty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100%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782388" y="283335"/>
            <a:ext cx="9220721" cy="646331"/>
          </a:xfrm>
          <a:prstGeom prst="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A continuación se detalla </a:t>
            </a:r>
            <a:r>
              <a:rPr lang="es-CO" dirty="0" smtClean="0"/>
              <a:t>el porcentaje </a:t>
            </a:r>
            <a:r>
              <a:rPr lang="es-CO" dirty="0"/>
              <a:t>de </a:t>
            </a:r>
            <a:r>
              <a:rPr lang="es-CO" dirty="0" smtClean="0"/>
              <a:t>PQRSD </a:t>
            </a:r>
            <a:r>
              <a:rPr lang="es-CO" dirty="0"/>
              <a:t>recibidas, radicadas y asignadas </a:t>
            </a:r>
            <a:r>
              <a:rPr lang="es-CO" dirty="0" smtClean="0"/>
              <a:t>por dependencia durante el primer trimestre del año 2021.</a:t>
            </a:r>
            <a:endParaRPr lang="es-CO" dirty="0"/>
          </a:p>
        </p:txBody>
      </p:sp>
    </p:spTree>
    <p:extLst>
      <p:ext uri="{BB962C8B-B14F-4D97-AF65-F5344CB8AC3E}">
        <p14:creationId xmlns="" xmlns:p14="http://schemas.microsoft.com/office/powerpoint/2010/main" val="415436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10" y="-116362"/>
            <a:ext cx="12201110" cy="6852883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531301" y="5300659"/>
            <a:ext cx="11127345" cy="646331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 smtClean="0"/>
              <a:t>Para el primes trimestre del año 2021 la subdirección que mas PQRSD radico fue Regulación y Control con un total de 768, representada en un 62%.</a:t>
            </a:r>
            <a:endParaRPr lang="es-CO" dirty="0"/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302283909"/>
              </p:ext>
            </p:extLst>
          </p:nvPr>
        </p:nvGraphicFramePr>
        <p:xfrm>
          <a:off x="400205" y="733903"/>
          <a:ext cx="11384924" cy="4411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34433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10" y="-116362"/>
            <a:ext cx="12201110" cy="6852883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91318" y="5461027"/>
            <a:ext cx="11259403" cy="646331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CO" dirty="0" smtClean="0"/>
              <a:t>Durante el primer trimestre del año 2021 se radicaron 166 PQRSD por parte de los entes públicos, siendo Marzo el mes en donde se manifiestan la mayoría de ellos. </a:t>
            </a:r>
            <a:endParaRPr lang="es-CO" dirty="0"/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70778796"/>
              </p:ext>
            </p:extLst>
          </p:nvPr>
        </p:nvGraphicFramePr>
        <p:xfrm>
          <a:off x="-1" y="831273"/>
          <a:ext cx="12100957" cy="4426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40034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10" y="-116362"/>
            <a:ext cx="12201110" cy="6852883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12213" y="5216542"/>
            <a:ext cx="11668259" cy="830997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s-CO" sz="1600" dirty="0" smtClean="0">
                <a:latin typeface="Arial Rounded MT Bold" panose="020F0704030504030204" pitchFamily="34" charset="0"/>
              </a:rPr>
              <a:t>El promedio de respuesta de las PQRSD por parte de la Corporación Autónoma Regional del Quindío es de 6,8 Días hábiles, teniendo </a:t>
            </a:r>
            <a:r>
              <a:rPr lang="es-CO" sz="1600" dirty="0">
                <a:latin typeface="Arial Rounded MT Bold" panose="020F0704030504030204" pitchFamily="34" charset="0"/>
              </a:rPr>
              <a:t>en cuenta que </a:t>
            </a:r>
            <a:r>
              <a:rPr lang="es-CO" sz="1600" dirty="0" smtClean="0">
                <a:latin typeface="Arial Rounded MT Bold" panose="020F0704030504030204" pitchFamily="34" charset="0"/>
              </a:rPr>
              <a:t>el Decreto </a:t>
            </a:r>
            <a:r>
              <a:rPr lang="es-CO" sz="1600" dirty="0">
                <a:latin typeface="Arial Rounded MT Bold" panose="020F0704030504030204" pitchFamily="34" charset="0"/>
              </a:rPr>
              <a:t>Legislativo 491 de 2020, en el artículo 5</a:t>
            </a:r>
            <a:r>
              <a:rPr lang="es-CO" sz="1600" dirty="0" smtClean="0">
                <a:latin typeface="Arial Rounded MT Bold" panose="020F0704030504030204" pitchFamily="34" charset="0"/>
              </a:rPr>
              <a:t>.  Amplían los </a:t>
            </a:r>
            <a:r>
              <a:rPr lang="es-CO" sz="1600" dirty="0">
                <a:latin typeface="Arial Rounded MT Bold" panose="020F0704030504030204" pitchFamily="34" charset="0"/>
              </a:rPr>
              <a:t>términos para atender </a:t>
            </a:r>
            <a:r>
              <a:rPr lang="es-CO" sz="1600" dirty="0" smtClean="0">
                <a:latin typeface="Arial Rounded MT Bold" panose="020F0704030504030204" pitchFamily="34" charset="0"/>
              </a:rPr>
              <a:t>peticiones a 30 días hábiles. </a:t>
            </a:r>
            <a:endParaRPr lang="es-CO" sz="1600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081030646"/>
              </p:ext>
            </p:extLst>
          </p:nvPr>
        </p:nvGraphicFramePr>
        <p:xfrm>
          <a:off x="995965" y="595155"/>
          <a:ext cx="9882389" cy="4229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44880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10" y="-116362"/>
            <a:ext cx="12201110" cy="6852883"/>
          </a:xfrm>
          <a:prstGeom prst="rect">
            <a:avLst/>
          </a:prstGeom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977537" y="39995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Solicitudes de información recurrentes</a:t>
            </a:r>
            <a:endParaRPr kumimoji="0" lang="es-CO" sz="44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520856" y="1654993"/>
            <a:ext cx="5581402" cy="3139321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b="1" dirty="0"/>
              <a:t>La causa de los picos registrados </a:t>
            </a:r>
            <a:r>
              <a:rPr lang="es-CO" b="1" dirty="0" smtClean="0"/>
              <a:t>en los últimos meses se relacionan </a:t>
            </a:r>
            <a:r>
              <a:rPr lang="es-CO" b="1" dirty="0"/>
              <a:t>con los siguientes temas</a:t>
            </a:r>
            <a:r>
              <a:rPr lang="es-CO" b="1" dirty="0" smtClean="0"/>
              <a:t>:</a:t>
            </a:r>
          </a:p>
          <a:p>
            <a:pPr algn="just"/>
            <a:endParaRPr lang="es-CO" dirty="0"/>
          </a:p>
          <a:p>
            <a:pPr algn="just"/>
            <a:r>
              <a:rPr lang="es-CO" dirty="0" smtClean="0"/>
              <a:t>• Solicitudes de información </a:t>
            </a:r>
            <a:r>
              <a:rPr lang="es-CO" dirty="0" smtClean="0"/>
              <a:t>sobre </a:t>
            </a:r>
            <a:r>
              <a:rPr lang="es-CO" dirty="0" smtClean="0"/>
              <a:t>permisos </a:t>
            </a:r>
            <a:r>
              <a:rPr lang="es-CO" dirty="0" smtClean="0"/>
              <a:t>de vertimientos (21)</a:t>
            </a:r>
          </a:p>
          <a:p>
            <a:pPr algn="just"/>
            <a:r>
              <a:rPr lang="es-CO" dirty="0" smtClean="0"/>
              <a:t>• Solicitud de información </a:t>
            </a:r>
            <a:r>
              <a:rPr lang="es-CO" dirty="0" smtClean="0"/>
              <a:t>de Aprovechamiento forestal </a:t>
            </a:r>
            <a:r>
              <a:rPr lang="es-CO" dirty="0" smtClean="0"/>
              <a:t>(5)</a:t>
            </a:r>
          </a:p>
          <a:p>
            <a:pPr algn="just"/>
            <a:endParaRPr lang="es-CO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O" dirty="0" smtClean="0"/>
          </a:p>
          <a:p>
            <a:pPr algn="just"/>
            <a:endParaRPr lang="es-CO" dirty="0"/>
          </a:p>
          <a:p>
            <a:pPr algn="just"/>
            <a:endParaRPr lang="es-CO" dirty="0" smtClean="0"/>
          </a:p>
        </p:txBody>
      </p:sp>
      <p:sp>
        <p:nvSpPr>
          <p:cNvPr id="7" name="CuadroTexto 6"/>
          <p:cNvSpPr txBox="1"/>
          <p:nvPr/>
        </p:nvSpPr>
        <p:spPr>
          <a:xfrm>
            <a:off x="6515991" y="2476457"/>
            <a:ext cx="5343895" cy="132343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2000" b="1" dirty="0" smtClean="0"/>
              <a:t>210  Solicitudes de información fueron  Radicadas en la Corporación Autónoma Regional del Quindío (CRQ) en el primer trimestre del año 2021.</a:t>
            </a:r>
            <a:endParaRPr lang="es-CO" sz="2000" b="1" dirty="0"/>
          </a:p>
        </p:txBody>
      </p:sp>
    </p:spTree>
    <p:extLst>
      <p:ext uri="{BB962C8B-B14F-4D97-AF65-F5344CB8AC3E}">
        <p14:creationId xmlns="" xmlns:p14="http://schemas.microsoft.com/office/powerpoint/2010/main" val="263613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13006</TotalTime>
  <Words>857</Words>
  <Application>Microsoft Office PowerPoint</Application>
  <PresentationFormat>Personalizado</PresentationFormat>
  <Paragraphs>121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11111111111117777777777777777777777777777777777777U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Cristian Paez</cp:lastModifiedBy>
  <cp:revision>212</cp:revision>
  <dcterms:created xsi:type="dcterms:W3CDTF">2021-03-03T14:36:52Z</dcterms:created>
  <dcterms:modified xsi:type="dcterms:W3CDTF">2021-04-07T18:40:21Z</dcterms:modified>
</cp:coreProperties>
</file>