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charts/style2.xml" ContentType="application/vnd.ms-office.chartstyl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charts/style30.xml" ContentType="application/vnd.ms-office.chartstyle+xml"/>
  <Override PartName="/ppt/charts/style31.xml" ContentType="application/vnd.ms-office.chart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charts/colors26.xml" ContentType="application/vnd.ms-office.chartcolor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charts/colors2.xml" ContentType="application/vnd.ms-office.chartcolorstyle+xml"/>
  <Override PartName="/ppt/charts/colors3.xml" ContentType="application/vnd.ms-office.chartcolorstyl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harts/colors30.xml" ContentType="application/vnd.ms-office.chartcolorstyle+xml"/>
  <Override PartName="/ppt/charts/colors31.xml" ContentType="application/vnd.ms-office.chartcolorstyle+xml"/>
  <Override PartName="/ppt/charts/colors1.xml" ContentType="application/vnd.ms-office.chartcolorstyle+xml"/>
  <Override PartName="/ppt/slideLayouts/slideLayout10.xml" ContentType="application/vnd.openxmlformats-officedocument.presentationml.slideLayout+xml"/>
  <Override PartName="/ppt/charts/chart6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charts/style26.xml" ContentType="application/vnd.ms-office.chartstyle+xml"/>
  <Override PartName="/ppt/charts/style3.xml" ContentType="application/vnd.ms-office.chartstyle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charts/style1.xml" ContentType="application/vnd.ms-office.chartstyl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69" r:id="rId4"/>
    <p:sldId id="265" r:id="rId5"/>
    <p:sldId id="264" r:id="rId6"/>
    <p:sldId id="262" r:id="rId7"/>
    <p:sldId id="274" r:id="rId8"/>
    <p:sldId id="258" r:id="rId9"/>
    <p:sldId id="271" r:id="rId10"/>
    <p:sldId id="273" r:id="rId11"/>
    <p:sldId id="268" r:id="rId12"/>
    <p:sldId id="267" r:id="rId13"/>
    <p:sldId id="266" r:id="rId14"/>
  </p:sldIdLst>
  <p:sldSz cx="12192000" cy="6858000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>
        <p:scale>
          <a:sx n="70" d="100"/>
          <a:sy n="70" d="100"/>
        </p:scale>
        <p:origin x="-744" y="-16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3" Type="http://schemas.microsoft.com/office/2011/relationships/chartStyle" Target="style1.xml"/><Relationship Id="rId2" Type="http://schemas.microsoft.com/office/2011/relationships/chartColorStyle" Target="colors1.xml"/><Relationship Id="rId1" Type="http://schemas.openxmlformats.org/officeDocument/2006/relationships/oleObject" Target="file:///C:\Users\BELKYS\Desktop\CRQ\GRAFICOS.xlsx" TargetMode="External"/></Relationships>
</file>

<file path=ppt/charts/_rels/chart2.xml.rels><?xml version="1.0" encoding="UTF-8" standalone="yes"?>
<Relationships xmlns="http://schemas.openxmlformats.org/package/2006/relationships"><Relationship Id="rId3" Type="http://schemas.microsoft.com/office/2011/relationships/chartStyle" Target="style2.xml"/><Relationship Id="rId2" Type="http://schemas.microsoft.com/office/2011/relationships/chartColorStyle" Target="colors2.xml"/><Relationship Id="rId1" Type="http://schemas.openxmlformats.org/officeDocument/2006/relationships/oleObject" Target="file:///C:\Users\BELKYS\Desktop\CRQ\GRAFICOS.xlsx" TargetMode="External"/></Relationships>
</file>

<file path=ppt/charts/_rels/chart3.xml.rels><?xml version="1.0" encoding="UTF-8" standalone="yes"?>
<Relationships xmlns="http://schemas.openxmlformats.org/package/2006/relationships"><Relationship Id="rId3" Type="http://schemas.microsoft.com/office/2011/relationships/chartStyle" Target="style3.xml"/><Relationship Id="rId2" Type="http://schemas.microsoft.com/office/2011/relationships/chartColorStyle" Target="colors3.xml"/><Relationship Id="rId1" Type="http://schemas.openxmlformats.org/officeDocument/2006/relationships/oleObject" Target="file:///C:\Users\BELKYS\Desktop\CRQ\GRAFICOS.xlsx" TargetMode="External"/></Relationships>
</file>

<file path=ppt/charts/_rels/chart4.xml.rels><?xml version="1.0" encoding="UTF-8" standalone="yes"?>
<Relationships xmlns="http://schemas.openxmlformats.org/package/2006/relationships"><Relationship Id="rId3" Type="http://schemas.microsoft.com/office/2011/relationships/chartStyle" Target="style26.xml"/><Relationship Id="rId2" Type="http://schemas.microsoft.com/office/2011/relationships/chartColorStyle" Target="colors26.xml"/><Relationship Id="rId1" Type="http://schemas.openxmlformats.org/officeDocument/2006/relationships/oleObject" Target="file:///C:\Users\BELKYS\Desktop\CRQ\GRAFICOS.xlsx" TargetMode="External"/></Relationships>
</file>

<file path=ppt/charts/_rels/chart5.xml.rels><?xml version="1.0" encoding="UTF-8" standalone="yes"?>
<Relationships xmlns="http://schemas.openxmlformats.org/package/2006/relationships"><Relationship Id="rId3" Type="http://schemas.microsoft.com/office/2011/relationships/chartStyle" Target="style30.xml"/><Relationship Id="rId2" Type="http://schemas.microsoft.com/office/2011/relationships/chartColorStyle" Target="colors30.xml"/><Relationship Id="rId1" Type="http://schemas.openxmlformats.org/officeDocument/2006/relationships/oleObject" Target="file:///C:\Users\BELKYS\Desktop\CRQ\GRAFICOS.xlsx" TargetMode="External"/></Relationships>
</file>

<file path=ppt/charts/_rels/chart6.xml.rels><?xml version="1.0" encoding="UTF-8" standalone="yes"?>
<Relationships xmlns="http://schemas.openxmlformats.org/package/2006/relationships"><Relationship Id="rId3" Type="http://schemas.microsoft.com/office/2011/relationships/chartStyle" Target="style31.xml"/><Relationship Id="rId2" Type="http://schemas.microsoft.com/office/2011/relationships/chartColorStyle" Target="colors31.xml"/><Relationship Id="rId1" Type="http://schemas.openxmlformats.org/officeDocument/2006/relationships/oleObject" Target="file:///C:\Users\BELKYS\Desktop\CRQ\GRAFICOS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s-CO"/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 Rounded MT Bold" panose="020F0704030504030204" pitchFamily="34" charset="0"/>
                <a:ea typeface="+mn-ea"/>
                <a:cs typeface="+mn-cs"/>
              </a:defRPr>
            </a:pPr>
            <a:r>
              <a:rPr lang="es-CO" sz="1600" dirty="0" smtClean="0">
                <a:latin typeface="Arial Rounded MT Bold" panose="020F0704030504030204" pitchFamily="34" charset="0"/>
              </a:rPr>
              <a:t>CONSOLIDADO PQRSD</a:t>
            </a:r>
            <a:r>
              <a:rPr lang="es-CO" sz="1600" baseline="0" dirty="0" smtClean="0">
                <a:latin typeface="Arial Rounded MT Bold" panose="020F0704030504030204" pitchFamily="34" charset="0"/>
              </a:rPr>
              <a:t> PRIMER TRIMESTRE DEL AÑO 2021</a:t>
            </a:r>
            <a:endParaRPr lang="es-CO" sz="1600" dirty="0">
              <a:latin typeface="Arial Rounded MT Bold" panose="020F0704030504030204" pitchFamily="34" charset="0"/>
            </a:endParaRPr>
          </a:p>
        </c:rich>
      </c:tx>
      <c:layout/>
      <c:spPr>
        <a:noFill/>
        <a:ln>
          <a:noFill/>
        </a:ln>
        <a:effectLst/>
      </c:spPr>
    </c:title>
    <c:plotArea>
      <c:layout/>
      <c:barChart>
        <c:barDir val="col"/>
        <c:grouping val="clustered"/>
        <c:ser>
          <c:idx val="0"/>
          <c:order val="0"/>
          <c:tx>
            <c:strRef>
              <c:f>'PROMEDIO DIAS '!$H$94</c:f>
              <c:strCache>
                <c:ptCount val="1"/>
                <c:pt idx="0">
                  <c:v>TOTAL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dPt>
            <c:idx val="0"/>
            <c:spPr>
              <a:solidFill>
                <a:srgbClr val="FFC000"/>
              </a:solidFill>
              <a:ln>
                <a:noFill/>
              </a:ln>
              <a:effectLst/>
            </c:spPr>
          </c:dPt>
          <c:dPt>
            <c:idx val="1"/>
            <c:spPr>
              <a:solidFill>
                <a:srgbClr val="FFFF00"/>
              </a:solidFill>
              <a:ln>
                <a:noFill/>
              </a:ln>
              <a:effectLst/>
            </c:spPr>
          </c:dPt>
          <c:dPt>
            <c:idx val="2"/>
            <c:spPr>
              <a:solidFill>
                <a:srgbClr val="00B050"/>
              </a:solidFill>
              <a:ln>
                <a:noFill/>
              </a:ln>
              <a:effectLst/>
            </c:spPr>
          </c:dPt>
          <c:dPt>
            <c:idx val="3"/>
            <c:spPr>
              <a:solidFill>
                <a:srgbClr val="0070C0"/>
              </a:solidFill>
              <a:ln>
                <a:noFill/>
              </a:ln>
              <a:effectLst/>
            </c:spPr>
          </c:dPt>
          <c:cat>
            <c:strRef>
              <c:f>'PROMEDIO DIAS '!$G$95:$G$98</c:f>
              <c:strCache>
                <c:ptCount val="4"/>
                <c:pt idx="0">
                  <c:v>TOTAL</c:v>
                </c:pt>
                <c:pt idx="1">
                  <c:v>ENERO </c:v>
                </c:pt>
                <c:pt idx="2">
                  <c:v>FEBRERO</c:v>
                </c:pt>
                <c:pt idx="3">
                  <c:v>MARZO</c:v>
                </c:pt>
              </c:strCache>
            </c:strRef>
          </c:cat>
          <c:val>
            <c:numRef>
              <c:f>'PROMEDIO DIAS '!$H$95:$H$98</c:f>
              <c:numCache>
                <c:formatCode>General</c:formatCode>
                <c:ptCount val="4"/>
                <c:pt idx="0">
                  <c:v>1235</c:v>
                </c:pt>
                <c:pt idx="1">
                  <c:v>292</c:v>
                </c:pt>
                <c:pt idx="2">
                  <c:v>404</c:v>
                </c:pt>
                <c:pt idx="3">
                  <c:v>539</c:v>
                </c:pt>
              </c:numCache>
            </c:numRef>
          </c:val>
        </c:ser>
        <c:axId val="106796160"/>
        <c:axId val="106797696"/>
      </c:barChart>
      <c:lineChart>
        <c:grouping val="standard"/>
        <c:ser>
          <c:idx val="1"/>
          <c:order val="1"/>
          <c:tx>
            <c:strRef>
              <c:f>'PROMEDIO DIAS '!$I$94</c:f>
              <c:strCache>
                <c:ptCount val="1"/>
                <c:pt idx="0">
                  <c:v>PORCENTAJE</c:v>
                </c:pt>
              </c:strCache>
            </c:strRef>
          </c:tx>
          <c:spPr>
            <a:ln w="28575" cap="rnd">
              <a:solidFill>
                <a:schemeClr val="tx1"/>
              </a:solidFill>
              <a:round/>
            </a:ln>
            <a:effectLst/>
          </c:spPr>
          <c:marker>
            <c:symbol val="none"/>
          </c:marker>
          <c:cat>
            <c:strRef>
              <c:f>'PROMEDIO DIAS '!$G$95:$G$98</c:f>
              <c:strCache>
                <c:ptCount val="4"/>
                <c:pt idx="0">
                  <c:v>TOTAL</c:v>
                </c:pt>
                <c:pt idx="1">
                  <c:v>ENERO </c:v>
                </c:pt>
                <c:pt idx="2">
                  <c:v>FEBRERO</c:v>
                </c:pt>
                <c:pt idx="3">
                  <c:v>MARZO</c:v>
                </c:pt>
              </c:strCache>
            </c:strRef>
          </c:cat>
          <c:val>
            <c:numRef>
              <c:f>'PROMEDIO DIAS '!$I$95:$I$98</c:f>
              <c:numCache>
                <c:formatCode>0%</c:formatCode>
                <c:ptCount val="4"/>
                <c:pt idx="0">
                  <c:v>1</c:v>
                </c:pt>
                <c:pt idx="1">
                  <c:v>0.2364372469635628</c:v>
                </c:pt>
                <c:pt idx="2">
                  <c:v>0.32712550607287472</c:v>
                </c:pt>
                <c:pt idx="3">
                  <c:v>0.43643724696356284</c:v>
                </c:pt>
              </c:numCache>
            </c:numRef>
          </c:val>
        </c:ser>
        <c:marker val="1"/>
        <c:axId val="106805120"/>
        <c:axId val="106803584"/>
      </c:lineChart>
      <c:catAx>
        <c:axId val="106796160"/>
        <c:scaling>
          <c:orientation val="minMax"/>
        </c:scaling>
        <c:axPos val="b"/>
        <c:numFmt formatCode="General" sourceLinked="1"/>
        <c:maj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106797696"/>
        <c:crosses val="autoZero"/>
        <c:auto val="1"/>
        <c:lblAlgn val="ctr"/>
        <c:lblOffset val="100"/>
      </c:catAx>
      <c:valAx>
        <c:axId val="106797696"/>
        <c:scaling>
          <c:orientation val="minMax"/>
        </c:scaling>
        <c:axPos val="l"/>
        <c:numFmt formatCode="General" sourceLinked="1"/>
        <c:maj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 Rounded MT Bold" panose="020F0704030504030204" pitchFamily="34" charset="0"/>
                <a:ea typeface="+mn-ea"/>
                <a:cs typeface="+mn-cs"/>
              </a:defRPr>
            </a:pPr>
            <a:endParaRPr lang="es-CO"/>
          </a:p>
        </c:txPr>
        <c:crossAx val="106796160"/>
        <c:crosses val="autoZero"/>
        <c:crossBetween val="between"/>
      </c:valAx>
      <c:valAx>
        <c:axId val="106803584"/>
        <c:scaling>
          <c:orientation val="minMax"/>
        </c:scaling>
        <c:axPos val="r"/>
        <c:numFmt formatCode="0%" sourceLinked="1"/>
        <c:maj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 Rounded MT Bold" panose="020F0704030504030204" pitchFamily="34" charset="0"/>
                <a:ea typeface="+mn-ea"/>
                <a:cs typeface="+mn-cs"/>
              </a:defRPr>
            </a:pPr>
            <a:endParaRPr lang="es-CO"/>
          </a:p>
        </c:txPr>
        <c:crossAx val="106805120"/>
        <c:crosses val="max"/>
        <c:crossBetween val="between"/>
      </c:valAx>
      <c:catAx>
        <c:axId val="106805120"/>
        <c:scaling>
          <c:orientation val="minMax"/>
        </c:scaling>
        <c:delete val="1"/>
        <c:axPos val="b"/>
        <c:numFmt formatCode="General" sourceLinked="1"/>
        <c:majorTickMark val="none"/>
        <c:tickLblPos val="none"/>
        <c:crossAx val="106803584"/>
        <c:crosses val="autoZero"/>
        <c:auto val="1"/>
        <c:lblAlgn val="ctr"/>
        <c:lblOffset val="100"/>
      </c:catAx>
      <c:dTable>
        <c:showHorzBorder val="1"/>
        <c:showVertBorder val="1"/>
        <c:showOutline val="1"/>
        <c:showKeys val="1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 Rounded MT Bold" panose="020F0704030504030204" pitchFamily="34" charset="0"/>
                <a:ea typeface="+mn-ea"/>
                <a:cs typeface="+mn-cs"/>
              </a:defRPr>
            </a:pPr>
            <a:endParaRPr lang="es-CO"/>
          </a:p>
        </c:txPr>
      </c:dTable>
      <c:spPr>
        <a:noFill/>
        <a:ln>
          <a:noFill/>
        </a:ln>
        <a:effectLst/>
      </c:spPr>
    </c:plotArea>
    <c:plotVisOnly val="1"/>
    <c:dispBlanksAs val="gap"/>
  </c:chart>
  <c:spPr>
    <a:noFill/>
    <a:ln>
      <a:noFill/>
    </a:ln>
    <a:effectLst/>
  </c:spPr>
  <c:txPr>
    <a:bodyPr/>
    <a:lstStyle/>
    <a:p>
      <a:pPr>
        <a:defRPr/>
      </a:pPr>
      <a:endParaRPr lang="es-CO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s-CO"/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 Rounded MT Bold" panose="020F0704030504030204" pitchFamily="34" charset="0"/>
                <a:ea typeface="+mn-ea"/>
                <a:cs typeface="+mn-cs"/>
              </a:defRPr>
            </a:pPr>
            <a:r>
              <a:rPr lang="es-CO" sz="1600">
                <a:latin typeface="Arial Rounded MT Bold" panose="020F0704030504030204" pitchFamily="34" charset="0"/>
              </a:rPr>
              <a:t>PQRSD PRIMER</a:t>
            </a:r>
            <a:r>
              <a:rPr lang="es-CO" sz="1600" baseline="0">
                <a:latin typeface="Arial Rounded MT Bold" panose="020F0704030504030204" pitchFamily="34" charset="0"/>
              </a:rPr>
              <a:t> TRIMESTRE DEL AÑO 2021</a:t>
            </a:r>
            <a:endParaRPr lang="es-CO" sz="1600">
              <a:latin typeface="Arial Rounded MT Bold" panose="020F0704030504030204" pitchFamily="34" charset="0"/>
            </a:endParaRPr>
          </a:p>
        </c:rich>
      </c:tx>
      <c:layout/>
      <c:spPr>
        <a:noFill/>
        <a:ln>
          <a:noFill/>
        </a:ln>
        <a:effectLst/>
      </c:spPr>
    </c:title>
    <c:plotArea>
      <c:layout/>
      <c:barChart>
        <c:barDir val="col"/>
        <c:grouping val="clustered"/>
        <c:ser>
          <c:idx val="0"/>
          <c:order val="0"/>
          <c:tx>
            <c:strRef>
              <c:f>SUBDERECCIONES!$H$16:$H$17</c:f>
              <c:strCache>
                <c:ptCount val="2"/>
                <c:pt idx="0">
                  <c:v>TOTAL</c:v>
                </c:pt>
                <c:pt idx="1">
                  <c:v>1235</c:v>
                </c:pt>
              </c:strCache>
            </c:strRef>
          </c:tx>
          <c:spPr>
            <a:solidFill>
              <a:srgbClr val="00B050"/>
            </a:solidFill>
            <a:ln>
              <a:noFill/>
            </a:ln>
            <a:effectLst/>
          </c:spPr>
          <c:dPt>
            <c:idx val="0"/>
            <c:spPr>
              <a:solidFill>
                <a:srgbClr val="FFFF00"/>
              </a:solidFill>
              <a:ln>
                <a:noFill/>
              </a:ln>
              <a:effectLst/>
            </c:spPr>
          </c:dPt>
          <c:dPt>
            <c:idx val="2"/>
            <c:spPr>
              <a:solidFill>
                <a:srgbClr val="0070C0"/>
              </a:solidFill>
              <a:ln>
                <a:noFill/>
              </a:ln>
              <a:effectLst/>
            </c:spPr>
          </c:dPt>
          <c:cat>
            <c:strRef>
              <c:f>SUBDERECCIONES!$G$18:$G$20</c:f>
              <c:strCache>
                <c:ptCount val="3"/>
                <c:pt idx="0">
                  <c:v>PETICIONES </c:v>
                </c:pt>
                <c:pt idx="1">
                  <c:v>QUEJAS</c:v>
                </c:pt>
                <c:pt idx="2">
                  <c:v>DENUNCIAS</c:v>
                </c:pt>
              </c:strCache>
            </c:strRef>
          </c:cat>
          <c:val>
            <c:numRef>
              <c:f>SUBDERECCIONES!$H$18:$H$20</c:f>
              <c:numCache>
                <c:formatCode>General</c:formatCode>
                <c:ptCount val="3"/>
                <c:pt idx="0">
                  <c:v>978</c:v>
                </c:pt>
                <c:pt idx="1">
                  <c:v>1</c:v>
                </c:pt>
                <c:pt idx="2">
                  <c:v>256</c:v>
                </c:pt>
              </c:numCache>
            </c:numRef>
          </c:val>
        </c:ser>
        <c:axId val="109837696"/>
        <c:axId val="105190528"/>
      </c:barChart>
      <c:lineChart>
        <c:grouping val="standard"/>
        <c:ser>
          <c:idx val="1"/>
          <c:order val="1"/>
          <c:tx>
            <c:strRef>
              <c:f>SUBDERECCIONES!$I$16:$I$17</c:f>
              <c:strCache>
                <c:ptCount val="2"/>
                <c:pt idx="0">
                  <c:v>PORCENTAJE </c:v>
                </c:pt>
                <c:pt idx="1">
                  <c:v>100%</c:v>
                </c:pt>
              </c:strCache>
            </c:strRef>
          </c:tx>
          <c:spPr>
            <a:ln w="28575" cap="rnd">
              <a:solidFill>
                <a:schemeClr val="tx1"/>
              </a:solidFill>
              <a:round/>
            </a:ln>
            <a:effectLst/>
          </c:spPr>
          <c:marker>
            <c:symbol val="none"/>
          </c:marker>
          <c:cat>
            <c:strRef>
              <c:f>SUBDERECCIONES!$G$18:$G$20</c:f>
              <c:strCache>
                <c:ptCount val="3"/>
                <c:pt idx="0">
                  <c:v>PETICIONES </c:v>
                </c:pt>
                <c:pt idx="1">
                  <c:v>QUEJAS</c:v>
                </c:pt>
                <c:pt idx="2">
                  <c:v>DENUNCIAS</c:v>
                </c:pt>
              </c:strCache>
            </c:strRef>
          </c:cat>
          <c:val>
            <c:numRef>
              <c:f>SUBDERECCIONES!$I$18:$I$20</c:f>
              <c:numCache>
                <c:formatCode>0%</c:formatCode>
                <c:ptCount val="3"/>
                <c:pt idx="0">
                  <c:v>0.79190283400809736</c:v>
                </c:pt>
                <c:pt idx="1">
                  <c:v>1.0000000000000005E-3</c:v>
                </c:pt>
                <c:pt idx="2">
                  <c:v>0.20728744939271262</c:v>
                </c:pt>
              </c:numCache>
            </c:numRef>
          </c:val>
        </c:ser>
        <c:marker val="1"/>
        <c:axId val="105197952"/>
        <c:axId val="105192064"/>
      </c:lineChart>
      <c:catAx>
        <c:axId val="109837696"/>
        <c:scaling>
          <c:orientation val="minMax"/>
        </c:scaling>
        <c:axPos val="b"/>
        <c:numFmt formatCode="General" sourceLinked="1"/>
        <c:maj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105190528"/>
        <c:crosses val="autoZero"/>
        <c:auto val="1"/>
        <c:lblAlgn val="ctr"/>
        <c:lblOffset val="100"/>
      </c:catAx>
      <c:valAx>
        <c:axId val="105190528"/>
        <c:scaling>
          <c:orientation val="minMax"/>
        </c:scaling>
        <c:axPos val="l"/>
        <c:numFmt formatCode="General" sourceLinked="1"/>
        <c:maj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 Rounded MT Bold" panose="020F0704030504030204" pitchFamily="34" charset="0"/>
                <a:ea typeface="+mn-ea"/>
                <a:cs typeface="+mn-cs"/>
              </a:defRPr>
            </a:pPr>
            <a:endParaRPr lang="es-CO"/>
          </a:p>
        </c:txPr>
        <c:crossAx val="109837696"/>
        <c:crosses val="autoZero"/>
        <c:crossBetween val="between"/>
      </c:valAx>
      <c:valAx>
        <c:axId val="105192064"/>
        <c:scaling>
          <c:orientation val="minMax"/>
        </c:scaling>
        <c:axPos val="r"/>
        <c:numFmt formatCode="0%" sourceLinked="1"/>
        <c:maj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 Rounded MT Bold" panose="020F0704030504030204" pitchFamily="34" charset="0"/>
                <a:ea typeface="+mn-ea"/>
                <a:cs typeface="+mn-cs"/>
              </a:defRPr>
            </a:pPr>
            <a:endParaRPr lang="es-CO"/>
          </a:p>
        </c:txPr>
        <c:crossAx val="105197952"/>
        <c:crosses val="max"/>
        <c:crossBetween val="between"/>
      </c:valAx>
      <c:catAx>
        <c:axId val="105197952"/>
        <c:scaling>
          <c:orientation val="minMax"/>
        </c:scaling>
        <c:delete val="1"/>
        <c:axPos val="b"/>
        <c:numFmt formatCode="General" sourceLinked="1"/>
        <c:majorTickMark val="none"/>
        <c:tickLblPos val="none"/>
        <c:crossAx val="105192064"/>
        <c:crosses val="autoZero"/>
        <c:auto val="1"/>
        <c:lblAlgn val="ctr"/>
        <c:lblOffset val="100"/>
      </c:catAx>
      <c:dTable>
        <c:showHorzBorder val="1"/>
        <c:showVertBorder val="1"/>
        <c:showOutline val="1"/>
        <c:showKeys val="1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 Rounded MT Bold" panose="020F0704030504030204" pitchFamily="34" charset="0"/>
                <a:ea typeface="+mn-ea"/>
                <a:cs typeface="+mn-cs"/>
              </a:defRPr>
            </a:pPr>
            <a:endParaRPr lang="es-CO"/>
          </a:p>
        </c:txPr>
      </c:dTable>
      <c:spPr>
        <a:noFill/>
        <a:ln>
          <a:noFill/>
        </a:ln>
        <a:effectLst/>
      </c:spPr>
    </c:plotArea>
    <c:plotVisOnly val="1"/>
    <c:dispBlanksAs val="gap"/>
  </c:chart>
  <c:spPr>
    <a:noFill/>
    <a:ln>
      <a:noFill/>
    </a:ln>
    <a:effectLst/>
  </c:spPr>
  <c:txPr>
    <a:bodyPr/>
    <a:lstStyle/>
    <a:p>
      <a:pPr>
        <a:defRPr/>
      </a:pPr>
      <a:endParaRPr lang="es-CO"/>
    </a:p>
  </c:tx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s-CO"/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 Rounded MT Bold" panose="020F0704030504030204" pitchFamily="34" charset="0"/>
                <a:ea typeface="+mn-ea"/>
                <a:cs typeface="+mn-cs"/>
              </a:defRPr>
            </a:pPr>
            <a:r>
              <a:rPr lang="es-CO" sz="1600" dirty="0" smtClean="0">
                <a:latin typeface="Arial Rounded MT Bold" panose="020F0704030504030204" pitchFamily="34" charset="0"/>
              </a:rPr>
              <a:t>CONSOLIDADO TRIMESTRAL POR DEPENDENCIA</a:t>
            </a:r>
            <a:endParaRPr lang="es-CO" sz="1600" dirty="0">
              <a:latin typeface="Arial Rounded MT Bold" panose="020F0704030504030204" pitchFamily="34" charset="0"/>
            </a:endParaRPr>
          </a:p>
        </c:rich>
      </c:tx>
      <c:layout/>
      <c:spPr>
        <a:noFill/>
        <a:ln>
          <a:noFill/>
        </a:ln>
        <a:effectLst/>
      </c:spPr>
    </c:title>
    <c:plotArea>
      <c:layout/>
      <c:barChart>
        <c:barDir val="col"/>
        <c:grouping val="clustered"/>
        <c:ser>
          <c:idx val="0"/>
          <c:order val="0"/>
          <c:tx>
            <c:strRef>
              <c:f>'PROMEDIO DIAS '!$D$73</c:f>
              <c:strCache>
                <c:ptCount val="1"/>
                <c:pt idx="0">
                  <c:v>TOTAL</c:v>
                </c:pt>
              </c:strCache>
            </c:strRef>
          </c:tx>
          <c:spPr>
            <a:solidFill>
              <a:srgbClr val="FFC000"/>
            </a:solidFill>
            <a:ln>
              <a:noFill/>
            </a:ln>
            <a:effectLst/>
          </c:spPr>
          <c:dPt>
            <c:idx val="1"/>
            <c:spPr>
              <a:solidFill>
                <a:schemeClr val="accent4">
                  <a:lumMod val="60000"/>
                  <a:lumOff val="40000"/>
                </a:schemeClr>
              </a:solidFill>
              <a:ln>
                <a:noFill/>
              </a:ln>
              <a:effectLst/>
            </c:spPr>
          </c:dPt>
          <c:dPt>
            <c:idx val="2"/>
            <c:spPr>
              <a:solidFill>
                <a:srgbClr val="FFFF00"/>
              </a:solidFill>
              <a:ln>
                <a:noFill/>
              </a:ln>
              <a:effectLst/>
            </c:spPr>
          </c:dPt>
          <c:dPt>
            <c:idx val="3"/>
            <c:spPr>
              <a:solidFill>
                <a:schemeClr val="accent6">
                  <a:lumMod val="50000"/>
                </a:schemeClr>
              </a:solidFill>
              <a:ln>
                <a:noFill/>
              </a:ln>
              <a:effectLst/>
            </c:spPr>
          </c:dPt>
          <c:dPt>
            <c:idx val="4"/>
            <c:spPr>
              <a:solidFill>
                <a:srgbClr val="00B050"/>
              </a:solidFill>
              <a:ln>
                <a:noFill/>
              </a:ln>
              <a:effectLst/>
            </c:spPr>
          </c:dPt>
          <c:dPt>
            <c:idx val="5"/>
            <c:spPr>
              <a:solidFill>
                <a:srgbClr val="00B050"/>
              </a:solidFill>
              <a:ln>
                <a:noFill/>
              </a:ln>
              <a:effectLst/>
            </c:spPr>
          </c:dPt>
          <c:dPt>
            <c:idx val="6"/>
            <c:spPr>
              <a:solidFill>
                <a:srgbClr val="00B0F0"/>
              </a:solidFill>
              <a:ln>
                <a:noFill/>
              </a:ln>
              <a:effectLst/>
            </c:spPr>
          </c:dPt>
          <c:dPt>
            <c:idx val="7"/>
            <c:spPr>
              <a:solidFill>
                <a:srgbClr val="0070C0"/>
              </a:solidFill>
              <a:ln>
                <a:noFill/>
              </a:ln>
              <a:effectLst/>
            </c:spPr>
          </c:dPt>
          <c:cat>
            <c:strRef>
              <c:f>'PROMEDIO DIAS '!$C$74:$C$81</c:f>
              <c:strCache>
                <c:ptCount val="8"/>
                <c:pt idx="0">
                  <c:v>TOTAL</c:v>
                </c:pt>
                <c:pt idx="1">
                  <c:v>DIRECION</c:v>
                </c:pt>
                <c:pt idx="2">
                  <c:v>PLANEACION</c:v>
                </c:pt>
                <c:pt idx="3">
                  <c:v>SANCIONATORIO</c:v>
                </c:pt>
                <c:pt idx="4">
                  <c:v>JURIDICA</c:v>
                </c:pt>
                <c:pt idx="5">
                  <c:v>ADMI Y FINAN</c:v>
                </c:pt>
                <c:pt idx="6">
                  <c:v>GESTION AMBIENTAL</c:v>
                </c:pt>
                <c:pt idx="7">
                  <c:v>REGULACON Y CONTROL</c:v>
                </c:pt>
              </c:strCache>
            </c:strRef>
          </c:cat>
          <c:val>
            <c:numRef>
              <c:f>'PROMEDIO DIAS '!$D$74:$D$81</c:f>
              <c:numCache>
                <c:formatCode>General</c:formatCode>
                <c:ptCount val="8"/>
                <c:pt idx="0">
                  <c:v>1235</c:v>
                </c:pt>
                <c:pt idx="1">
                  <c:v>99</c:v>
                </c:pt>
                <c:pt idx="2">
                  <c:v>45</c:v>
                </c:pt>
                <c:pt idx="3">
                  <c:v>30</c:v>
                </c:pt>
                <c:pt idx="4">
                  <c:v>23</c:v>
                </c:pt>
                <c:pt idx="5">
                  <c:v>82</c:v>
                </c:pt>
                <c:pt idx="6">
                  <c:v>188</c:v>
                </c:pt>
                <c:pt idx="7">
                  <c:v>768</c:v>
                </c:pt>
              </c:numCache>
            </c:numRef>
          </c:val>
        </c:ser>
        <c:axId val="109927808"/>
        <c:axId val="109937792"/>
      </c:barChart>
      <c:lineChart>
        <c:grouping val="standard"/>
        <c:ser>
          <c:idx val="1"/>
          <c:order val="1"/>
          <c:tx>
            <c:strRef>
              <c:f>'PROMEDIO DIAS '!$E$73</c:f>
              <c:strCache>
                <c:ptCount val="1"/>
                <c:pt idx="0">
                  <c:v>PORCENTAJE </c:v>
                </c:pt>
              </c:strCache>
            </c:strRef>
          </c:tx>
          <c:spPr>
            <a:ln w="28575" cap="rnd">
              <a:solidFill>
                <a:schemeClr val="tx1"/>
              </a:solidFill>
              <a:round/>
            </a:ln>
            <a:effectLst/>
          </c:spPr>
          <c:marker>
            <c:symbol val="none"/>
          </c:marker>
          <c:cat>
            <c:strRef>
              <c:f>'PROMEDIO DIAS '!$C$74:$C$81</c:f>
              <c:strCache>
                <c:ptCount val="8"/>
                <c:pt idx="0">
                  <c:v>TOTAL</c:v>
                </c:pt>
                <c:pt idx="1">
                  <c:v>DIRECION</c:v>
                </c:pt>
                <c:pt idx="2">
                  <c:v>PLANEACION</c:v>
                </c:pt>
                <c:pt idx="3">
                  <c:v>SANCIONATORIO</c:v>
                </c:pt>
                <c:pt idx="4">
                  <c:v>JURIDICA</c:v>
                </c:pt>
                <c:pt idx="5">
                  <c:v>ADMI Y FINAN</c:v>
                </c:pt>
                <c:pt idx="6">
                  <c:v>GESTION AMBIENTAL</c:v>
                </c:pt>
                <c:pt idx="7">
                  <c:v>REGULACON Y CONTROL</c:v>
                </c:pt>
              </c:strCache>
            </c:strRef>
          </c:cat>
          <c:val>
            <c:numRef>
              <c:f>'PROMEDIO DIAS '!$E$74:$E$81</c:f>
              <c:numCache>
                <c:formatCode>0%</c:formatCode>
                <c:ptCount val="8"/>
                <c:pt idx="0">
                  <c:v>1</c:v>
                </c:pt>
                <c:pt idx="1">
                  <c:v>8.0161943319838086E-2</c:v>
                </c:pt>
                <c:pt idx="2">
                  <c:v>3.6437246963562771E-2</c:v>
                </c:pt>
                <c:pt idx="3">
                  <c:v>2.4291497975708502E-2</c:v>
                </c:pt>
                <c:pt idx="4">
                  <c:v>1.8623481781376527E-2</c:v>
                </c:pt>
                <c:pt idx="5">
                  <c:v>6.6396761133603294E-2</c:v>
                </c:pt>
                <c:pt idx="6">
                  <c:v>0.15222672064777329</c:v>
                </c:pt>
                <c:pt idx="7">
                  <c:v>0.62186234817813768</c:v>
                </c:pt>
              </c:numCache>
            </c:numRef>
          </c:val>
        </c:ser>
        <c:marker val="1"/>
        <c:axId val="109945216"/>
        <c:axId val="109939328"/>
      </c:lineChart>
      <c:catAx>
        <c:axId val="109927808"/>
        <c:scaling>
          <c:orientation val="minMax"/>
        </c:scaling>
        <c:axPos val="b"/>
        <c:numFmt formatCode="General" sourceLinked="1"/>
        <c:maj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109937792"/>
        <c:crosses val="autoZero"/>
        <c:auto val="1"/>
        <c:lblAlgn val="ctr"/>
        <c:lblOffset val="100"/>
      </c:catAx>
      <c:valAx>
        <c:axId val="109937792"/>
        <c:scaling>
          <c:orientation val="minMax"/>
        </c:scaling>
        <c:axPos val="l"/>
        <c:numFmt formatCode="General" sourceLinked="1"/>
        <c:maj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 Rounded MT Bold" panose="020F0704030504030204" pitchFamily="34" charset="0"/>
                <a:ea typeface="+mn-ea"/>
                <a:cs typeface="+mn-cs"/>
              </a:defRPr>
            </a:pPr>
            <a:endParaRPr lang="es-CO"/>
          </a:p>
        </c:txPr>
        <c:crossAx val="109927808"/>
        <c:crosses val="autoZero"/>
        <c:crossBetween val="between"/>
      </c:valAx>
      <c:valAx>
        <c:axId val="109939328"/>
        <c:scaling>
          <c:orientation val="minMax"/>
        </c:scaling>
        <c:axPos val="r"/>
        <c:numFmt formatCode="0%" sourceLinked="1"/>
        <c:maj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 Rounded MT Bold" panose="020F0704030504030204" pitchFamily="34" charset="0"/>
                <a:ea typeface="+mn-ea"/>
                <a:cs typeface="+mn-cs"/>
              </a:defRPr>
            </a:pPr>
            <a:endParaRPr lang="es-CO"/>
          </a:p>
        </c:txPr>
        <c:crossAx val="109945216"/>
        <c:crosses val="max"/>
        <c:crossBetween val="between"/>
      </c:valAx>
      <c:catAx>
        <c:axId val="109945216"/>
        <c:scaling>
          <c:orientation val="minMax"/>
        </c:scaling>
        <c:delete val="1"/>
        <c:axPos val="b"/>
        <c:numFmt formatCode="General" sourceLinked="1"/>
        <c:majorTickMark val="none"/>
        <c:tickLblPos val="none"/>
        <c:crossAx val="109939328"/>
        <c:crosses val="autoZero"/>
        <c:auto val="1"/>
        <c:lblAlgn val="ctr"/>
        <c:lblOffset val="100"/>
      </c:catAx>
      <c:dTable>
        <c:showHorzBorder val="1"/>
        <c:showVertBorder val="1"/>
        <c:showOutline val="1"/>
        <c:showKeys val="1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105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 Rounded MT Bold" panose="020F0704030504030204" pitchFamily="34" charset="0"/>
                <a:ea typeface="+mn-ea"/>
                <a:cs typeface="+mn-cs"/>
              </a:defRPr>
            </a:pPr>
            <a:endParaRPr lang="es-CO"/>
          </a:p>
        </c:txPr>
      </c:dTable>
      <c:spPr>
        <a:noFill/>
        <a:ln>
          <a:noFill/>
        </a:ln>
        <a:effectLst/>
      </c:spPr>
    </c:plotArea>
    <c:plotVisOnly val="1"/>
    <c:dispBlanksAs val="gap"/>
  </c:chart>
  <c:spPr>
    <a:noFill/>
    <a:ln>
      <a:noFill/>
    </a:ln>
    <a:effectLst/>
  </c:spPr>
  <c:txPr>
    <a:bodyPr/>
    <a:lstStyle/>
    <a:p>
      <a:pPr>
        <a:defRPr/>
      </a:pPr>
      <a:endParaRPr lang="es-CO"/>
    </a:p>
  </c:txPr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s-CO"/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 Rounded MT Bold" panose="020F0704030504030204" pitchFamily="34" charset="0"/>
                <a:ea typeface="+mn-ea"/>
                <a:cs typeface="+mn-cs"/>
              </a:defRPr>
            </a:pPr>
            <a:r>
              <a:rPr lang="es-CO" sz="1600" dirty="0" smtClean="0">
                <a:latin typeface="Arial Rounded MT Bold" panose="020F0704030504030204" pitchFamily="34" charset="0"/>
              </a:rPr>
              <a:t>ENTES PUBLICOS</a:t>
            </a:r>
            <a:endParaRPr lang="es-CO" sz="1600" dirty="0">
              <a:latin typeface="Arial Rounded MT Bold" panose="020F0704030504030204" pitchFamily="34" charset="0"/>
            </a:endParaRPr>
          </a:p>
        </c:rich>
      </c:tx>
      <c:layout/>
      <c:spPr>
        <a:noFill/>
        <a:ln>
          <a:noFill/>
        </a:ln>
        <a:effectLst/>
      </c:spPr>
    </c:title>
    <c:plotArea>
      <c:layout>
        <c:manualLayout>
          <c:layoutTarget val="inner"/>
          <c:xMode val="edge"/>
          <c:yMode val="edge"/>
          <c:x val="9.445558727297354E-2"/>
          <c:y val="0.11607542436768153"/>
          <c:w val="0.89609887879115679"/>
          <c:h val="0.68579701422808503"/>
        </c:manualLayout>
      </c:layout>
      <c:lineChart>
        <c:grouping val="standard"/>
        <c:ser>
          <c:idx val="0"/>
          <c:order val="0"/>
          <c:tx>
            <c:strRef>
              <c:f>'ENTES DE CONTROL'!$C$3</c:f>
              <c:strCache>
                <c:ptCount val="1"/>
                <c:pt idx="0">
                  <c:v>ENERO </c:v>
                </c:pt>
              </c:strCache>
            </c:strRef>
          </c:tx>
          <c:spPr>
            <a:ln w="57150" cap="rnd">
              <a:solidFill>
                <a:srgbClr val="FFC000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rgbClr val="FFC000"/>
              </a:solidFill>
              <a:ln w="57150">
                <a:solidFill>
                  <a:srgbClr val="FFC000"/>
                </a:solidFill>
              </a:ln>
              <a:effectLst/>
            </c:spPr>
          </c:marker>
          <c:dLbls>
            <c:dLbl>
              <c:idx val="0"/>
              <c:layout>
                <c:manualLayout>
                  <c:x val="-2.0118987283402438E-2"/>
                  <c:y val="-0.19538342361856142"/>
                </c:manualLayout>
              </c:layout>
              <c:dLblPos val="r"/>
              <c:showVal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-1.6970475971445898E-2"/>
                  <c:y val="-0.1872998854406627"/>
                </c:manualLayout>
              </c:layout>
              <c:dLblPos val="r"/>
              <c:showVal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</c:extLst>
            </c:dLbl>
            <c:dLbl>
              <c:idx val="4"/>
              <c:layout>
                <c:manualLayout>
                  <c:x val="-1.4519925986019122E-2"/>
                  <c:y val="-0.12131135763997372"/>
                </c:manualLayout>
              </c:layout>
              <c:dLblPos val="r"/>
              <c:showVal val="1"/>
              <c:extLst>
                <c:ext xmlns:c15="http://schemas.microsoft.com/office/drawing/2012/chart" uri="{CE6537A1-D6FC-4f65-9D91-7224C49458BB}">
                  <c15:layout>
                    <c:manualLayout>
                      <c:w val="2.1693242939380745E-2"/>
                      <c:h val="7.3347796139049876E-2"/>
                    </c:manualLayout>
                  </c15:layout>
                </c:ext>
              </c:extLst>
            </c:dLbl>
            <c:dLbl>
              <c:idx val="5"/>
              <c:delete val="1"/>
              <c:extLst>
                <c:ext xmlns:c15="http://schemas.microsoft.com/office/drawing/2012/chart" uri="{CE6537A1-D6FC-4f65-9D91-7224C49458BB}"/>
              </c:extLst>
            </c:dLbl>
            <c:dLbl>
              <c:idx val="6"/>
              <c:delete val="1"/>
              <c:extLst>
                <c:ext xmlns:c15="http://schemas.microsoft.com/office/drawing/2012/chart" uri="{CE6537A1-D6FC-4f65-9D91-7224C49458BB}"/>
              </c:extLst>
            </c:dLbl>
            <c:dLbl>
              <c:idx val="7"/>
              <c:layout>
                <c:manualLayout>
                  <c:x val="-1.2420918444714745E-2"/>
                  <c:y val="-5.5322829839284854E-2"/>
                </c:manualLayout>
              </c:layout>
              <c:dLblPos val="r"/>
              <c:showVal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8"/>
              <c:delete val="1"/>
              <c:extLst>
                <c:ext xmlns:c15="http://schemas.microsoft.com/office/drawing/2012/chart" uri="{CE6537A1-D6FC-4f65-9D91-7224C49458BB}"/>
              </c:extLst>
            </c:dLbl>
            <c:dLbl>
              <c:idx val="9"/>
              <c:layout>
                <c:manualLayout>
                  <c:x val="-1.5569429756671315E-2"/>
                  <c:y val="-8.6882560526570826E-2"/>
                </c:manualLayout>
              </c:layout>
              <c:dLblPos val="r"/>
              <c:showVal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0"/>
              <c:layout>
                <c:manualLayout>
                  <c:x val="-1.2363154418282788E-2"/>
                  <c:y val="-0.20224772152073175"/>
                </c:manualLayout>
              </c:layout>
              <c:dLblPos val="r"/>
              <c:showVal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rgbClr val="FFC000"/>
                    </a:solidFill>
                    <a:latin typeface="Arial Black" panose="020B0A04020102020204" pitchFamily="34" charset="0"/>
                    <a:ea typeface="+mn-ea"/>
                    <a:cs typeface="+mn-cs"/>
                  </a:defRPr>
                </a:pPr>
                <a:endParaRPr lang="es-CO"/>
              </a:p>
            </c:txPr>
            <c:dLblPos val="t"/>
            <c:showVal val="1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'ENTES DE CONTROL'!$B$4:$B$14</c:f>
              <c:strCache>
                <c:ptCount val="11"/>
                <c:pt idx="0">
                  <c:v>GOBERNACION </c:v>
                </c:pt>
                <c:pt idx="1">
                  <c:v>ALCALDIAS</c:v>
                </c:pt>
                <c:pt idx="2">
                  <c:v>PROCURADURIA</c:v>
                </c:pt>
                <c:pt idx="3">
                  <c:v>CONTRALORIA</c:v>
                </c:pt>
                <c:pt idx="4">
                  <c:v>DEFENSORIA</c:v>
                </c:pt>
                <c:pt idx="5">
                  <c:v>FISCALIA</c:v>
                </c:pt>
                <c:pt idx="6">
                  <c:v>PERSONERIA</c:v>
                </c:pt>
                <c:pt idx="7">
                  <c:v>CONGRESO</c:v>
                </c:pt>
                <c:pt idx="8">
                  <c:v>EJERCITO</c:v>
                </c:pt>
                <c:pt idx="9">
                  <c:v>POLICIA</c:v>
                </c:pt>
                <c:pt idx="10">
                  <c:v>MINISTERIOS</c:v>
                </c:pt>
              </c:strCache>
            </c:strRef>
          </c:cat>
          <c:val>
            <c:numRef>
              <c:f>'ENTES DE CONTROL'!$C$4:$C$14</c:f>
              <c:numCache>
                <c:formatCode>General</c:formatCode>
                <c:ptCount val="11"/>
                <c:pt idx="0">
                  <c:v>4</c:v>
                </c:pt>
                <c:pt idx="1">
                  <c:v>19</c:v>
                </c:pt>
                <c:pt idx="2">
                  <c:v>14</c:v>
                </c:pt>
                <c:pt idx="3">
                  <c:v>0</c:v>
                </c:pt>
                <c:pt idx="4">
                  <c:v>1</c:v>
                </c:pt>
                <c:pt idx="5">
                  <c:v>0</c:v>
                </c:pt>
                <c:pt idx="6">
                  <c:v>0</c:v>
                </c:pt>
                <c:pt idx="7">
                  <c:v>1</c:v>
                </c:pt>
                <c:pt idx="8">
                  <c:v>0</c:v>
                </c:pt>
                <c:pt idx="9">
                  <c:v>3</c:v>
                </c:pt>
                <c:pt idx="10">
                  <c:v>1</c:v>
                </c:pt>
              </c:numCache>
            </c:numRef>
          </c:val>
        </c:ser>
        <c:ser>
          <c:idx val="1"/>
          <c:order val="1"/>
          <c:tx>
            <c:strRef>
              <c:f>'ENTES DE CONTROL'!$D$3</c:f>
              <c:strCache>
                <c:ptCount val="1"/>
                <c:pt idx="0">
                  <c:v>FEBRERO</c:v>
                </c:pt>
              </c:strCache>
            </c:strRef>
          </c:tx>
          <c:spPr>
            <a:ln w="57150" cap="rnd">
              <a:solidFill>
                <a:srgbClr val="00B050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57150">
                <a:solidFill>
                  <a:srgbClr val="00B050"/>
                </a:solidFill>
              </a:ln>
              <a:effectLst/>
            </c:spPr>
          </c:marker>
          <c:dLbls>
            <c:dLbl>
              <c:idx val="0"/>
              <c:layout>
                <c:manualLayout>
                  <c:x val="-2.1168491054054644E-2"/>
                  <c:y val="-0.24637396315440976"/>
                </c:manualLayout>
              </c:layout>
              <c:dLblPos val="r"/>
              <c:showVal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-1.8723147268435058E-2"/>
                  <c:y val="9.5044941553502349E-2"/>
                </c:manualLayout>
              </c:layout>
              <c:dLblPos val="r"/>
              <c:showVal val="1"/>
            </c:dLbl>
            <c:dLbl>
              <c:idx val="2"/>
              <c:layout>
                <c:manualLayout>
                  <c:x val="-9.6239495768805725E-3"/>
                  <c:y val="-0.31810062380733251"/>
                </c:manualLayout>
              </c:layout>
              <c:dLblPos val="r"/>
              <c:showVal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-1.6970475971445898E-2"/>
                  <c:y val="-0.10005157542244744"/>
                </c:manualLayout>
              </c:layout>
              <c:dLblPos val="r"/>
              <c:showVal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>
                <c:manualLayout>
                  <c:x val="-1.3821964659489332E-2"/>
                  <c:y val="-0.17464730250148711"/>
                </c:manualLayout>
              </c:layout>
              <c:dLblPos val="r"/>
              <c:showVal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5"/>
              <c:layout>
                <c:manualLayout>
                  <c:x val="-1.3412658188934974E-2"/>
                  <c:y val="-7.0270665919353936E-2"/>
                </c:manualLayout>
              </c:layout>
              <c:dLblPos val="r"/>
              <c:showVal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6"/>
              <c:layout>
                <c:manualLayout>
                  <c:x val="-1.4871468430141517E-2"/>
                  <c:y val="-7.4229977587395274E-2"/>
                </c:manualLayout>
              </c:layout>
              <c:dLblPos val="r"/>
              <c:showVal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7"/>
              <c:layout>
                <c:manualLayout>
                  <c:x val="-1.4871468430141517E-2"/>
                  <c:y val="-0.12587317325749961"/>
                </c:manualLayout>
              </c:layout>
              <c:dLblPos val="r"/>
              <c:showVal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8"/>
              <c:layout>
                <c:manualLayout>
                  <c:x val="-1.4462161959587164E-2"/>
                  <c:y val="-5.3056267362652475E-2"/>
                </c:manualLayout>
              </c:layout>
              <c:dLblPos val="r"/>
              <c:showVal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9"/>
              <c:layout>
                <c:manualLayout>
                  <c:x val="-1.2772460888837142E-2"/>
                  <c:y val="-0.14882570466643491"/>
                </c:manualLayout>
              </c:layout>
              <c:dLblPos val="r"/>
              <c:showVal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0"/>
              <c:layout>
                <c:manualLayout>
                  <c:x val="-1.2772460888837142E-2"/>
                  <c:y val="-0.24637396315440976"/>
                </c:manualLayout>
              </c:layout>
              <c:dLblPos val="r"/>
              <c:showVal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rgbClr val="00B050"/>
                    </a:solidFill>
                    <a:latin typeface="Arial Black" panose="020B0A04020102020204" pitchFamily="34" charset="0"/>
                    <a:ea typeface="+mn-ea"/>
                    <a:cs typeface="+mn-cs"/>
                  </a:defRPr>
                </a:pPr>
                <a:endParaRPr lang="es-CO"/>
              </a:p>
            </c:txPr>
            <c:dLblPos val="t"/>
            <c:showVal val="1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'ENTES DE CONTROL'!$B$4:$B$14</c:f>
              <c:strCache>
                <c:ptCount val="11"/>
                <c:pt idx="0">
                  <c:v>GOBERNACION </c:v>
                </c:pt>
                <c:pt idx="1">
                  <c:v>ALCALDIAS</c:v>
                </c:pt>
                <c:pt idx="2">
                  <c:v>PROCURADURIA</c:v>
                </c:pt>
                <c:pt idx="3">
                  <c:v>CONTRALORIA</c:v>
                </c:pt>
                <c:pt idx="4">
                  <c:v>DEFENSORIA</c:v>
                </c:pt>
                <c:pt idx="5">
                  <c:v>FISCALIA</c:v>
                </c:pt>
                <c:pt idx="6">
                  <c:v>PERSONERIA</c:v>
                </c:pt>
                <c:pt idx="7">
                  <c:v>CONGRESO</c:v>
                </c:pt>
                <c:pt idx="8">
                  <c:v>EJERCITO</c:v>
                </c:pt>
                <c:pt idx="9">
                  <c:v>POLICIA</c:v>
                </c:pt>
                <c:pt idx="10">
                  <c:v>MINISTERIOS</c:v>
                </c:pt>
              </c:strCache>
            </c:strRef>
          </c:cat>
          <c:val>
            <c:numRef>
              <c:f>'ENTES DE CONTROL'!$D$4:$D$14</c:f>
              <c:numCache>
                <c:formatCode>General</c:formatCode>
                <c:ptCount val="11"/>
                <c:pt idx="0">
                  <c:v>6</c:v>
                </c:pt>
                <c:pt idx="1">
                  <c:v>52</c:v>
                </c:pt>
                <c:pt idx="2">
                  <c:v>7</c:v>
                </c:pt>
                <c:pt idx="3">
                  <c:v>3</c:v>
                </c:pt>
                <c:pt idx="4">
                  <c:v>2</c:v>
                </c:pt>
                <c:pt idx="5">
                  <c:v>1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4</c:v>
                </c:pt>
                <c:pt idx="10">
                  <c:v>6</c:v>
                </c:pt>
              </c:numCache>
            </c:numRef>
          </c:val>
        </c:ser>
        <c:ser>
          <c:idx val="2"/>
          <c:order val="2"/>
          <c:tx>
            <c:strRef>
              <c:f>'ENTES DE CONTROL'!$E$3</c:f>
              <c:strCache>
                <c:ptCount val="1"/>
                <c:pt idx="0">
                  <c:v>MARZO</c:v>
                </c:pt>
              </c:strCache>
            </c:strRef>
          </c:tx>
          <c:spPr>
            <a:ln w="57150" cap="rnd">
              <a:solidFill>
                <a:srgbClr val="0070C0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3"/>
              </a:solidFill>
              <a:ln w="57150">
                <a:solidFill>
                  <a:srgbClr val="0070C0"/>
                </a:solidFill>
              </a:ln>
              <a:effectLst/>
            </c:spPr>
          </c:marker>
          <c:dLbls>
            <c:dLbl>
              <c:idx val="0"/>
              <c:layout>
                <c:manualLayout>
                  <c:x val="-2.502016989234818E-2"/>
                  <c:y val="-0.2865408931200466"/>
                </c:manualLayout>
              </c:layout>
              <c:dLblPos val="r"/>
              <c:showVal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-1.4525132185826295E-2"/>
                  <c:y val="-0.28080276026781276"/>
                </c:manualLayout>
              </c:layout>
              <c:dLblPos val="r"/>
              <c:showVal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-1.5920972200793707E-2"/>
                  <c:y val="-0.18325450177983779"/>
                </c:manualLayout>
              </c:layout>
              <c:dLblPos val="r"/>
              <c:showVal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>
                <c:manualLayout>
                  <c:x val="-1.2772460888837142E-2"/>
                  <c:y val="-0.24063583030217597"/>
                </c:manualLayout>
              </c:layout>
              <c:dLblPos val="r"/>
              <c:showVal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5"/>
              <c:layout>
                <c:manualLayout>
                  <c:x val="-1.3821964659489332E-2"/>
                  <c:y val="-0.10865877470079817"/>
                </c:manualLayout>
              </c:layout>
              <c:dLblPos val="r"/>
              <c:showVal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6"/>
              <c:layout>
                <c:manualLayout>
                  <c:x val="-1.3821964659489332E-2"/>
                  <c:y val="-0.114396907553032"/>
                </c:manualLayout>
              </c:layout>
              <c:dLblPos val="r"/>
              <c:showVal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7"/>
              <c:delete val="1"/>
              <c:extLst>
                <c:ext xmlns:c15="http://schemas.microsoft.com/office/drawing/2012/chart" uri="{CE6537A1-D6FC-4f65-9D91-7224C49458BB}"/>
              </c:extLst>
            </c:dLbl>
            <c:dLbl>
              <c:idx val="8"/>
              <c:layout>
                <c:manualLayout>
                  <c:x val="-1.4871468430141517E-2"/>
                  <c:y val="-0.11152784112691509"/>
                </c:manualLayout>
              </c:layout>
              <c:dLblPos val="r"/>
              <c:showVal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9"/>
              <c:layout>
                <c:manualLayout>
                  <c:x val="-1.3821964659489332E-2"/>
                  <c:y val="-0.20333796676265614"/>
                </c:manualLayout>
              </c:layout>
              <c:dLblPos val="r"/>
              <c:showVal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0"/>
              <c:layout>
                <c:manualLayout>
                  <c:x val="-1.8723147268435058E-2"/>
                  <c:y val="-0.26932649456334506"/>
                </c:manualLayout>
              </c:layout>
              <c:dLblPos val="r"/>
              <c:showVal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rgbClr val="0070C0"/>
                    </a:solidFill>
                    <a:latin typeface="Arial Black" panose="020B0A04020102020204" pitchFamily="34" charset="0"/>
                    <a:ea typeface="+mn-ea"/>
                    <a:cs typeface="+mn-cs"/>
                  </a:defRPr>
                </a:pPr>
                <a:endParaRPr lang="es-CO"/>
              </a:p>
            </c:txPr>
            <c:dLblPos val="t"/>
            <c:showVal val="1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'ENTES DE CONTROL'!$B$4:$B$14</c:f>
              <c:strCache>
                <c:ptCount val="11"/>
                <c:pt idx="0">
                  <c:v>GOBERNACION </c:v>
                </c:pt>
                <c:pt idx="1">
                  <c:v>ALCALDIAS</c:v>
                </c:pt>
                <c:pt idx="2">
                  <c:v>PROCURADURIA</c:v>
                </c:pt>
                <c:pt idx="3">
                  <c:v>CONTRALORIA</c:v>
                </c:pt>
                <c:pt idx="4">
                  <c:v>DEFENSORIA</c:v>
                </c:pt>
                <c:pt idx="5">
                  <c:v>FISCALIA</c:v>
                </c:pt>
                <c:pt idx="6">
                  <c:v>PERSONERIA</c:v>
                </c:pt>
                <c:pt idx="7">
                  <c:v>CONGRESO</c:v>
                </c:pt>
                <c:pt idx="8">
                  <c:v>EJERCITO</c:v>
                </c:pt>
                <c:pt idx="9">
                  <c:v>POLICIA</c:v>
                </c:pt>
                <c:pt idx="10">
                  <c:v>MINISTERIOS</c:v>
                </c:pt>
              </c:strCache>
            </c:strRef>
          </c:cat>
          <c:val>
            <c:numRef>
              <c:f>'ENTES DE CONTROL'!$E$4:$E$14</c:f>
              <c:numCache>
                <c:formatCode>General</c:formatCode>
                <c:ptCount val="11"/>
                <c:pt idx="0">
                  <c:v>11</c:v>
                </c:pt>
                <c:pt idx="1">
                  <c:v>67</c:v>
                </c:pt>
                <c:pt idx="2">
                  <c:v>20</c:v>
                </c:pt>
                <c:pt idx="3">
                  <c:v>3</c:v>
                </c:pt>
                <c:pt idx="4">
                  <c:v>2</c:v>
                </c:pt>
                <c:pt idx="5">
                  <c:v>4</c:v>
                </c:pt>
                <c:pt idx="6">
                  <c:v>4</c:v>
                </c:pt>
                <c:pt idx="7">
                  <c:v>0</c:v>
                </c:pt>
                <c:pt idx="8">
                  <c:v>2</c:v>
                </c:pt>
                <c:pt idx="9">
                  <c:v>6</c:v>
                </c:pt>
                <c:pt idx="10">
                  <c:v>13</c:v>
                </c:pt>
              </c:numCache>
            </c:numRef>
          </c:val>
        </c:ser>
        <c:dLbls>
          <c:showVal val="1"/>
        </c:dLbls>
        <c:marker val="1"/>
        <c:axId val="111767936"/>
        <c:axId val="111769472"/>
      </c:lineChart>
      <c:catAx>
        <c:axId val="111767936"/>
        <c:scaling>
          <c:orientation val="minMax"/>
        </c:scaling>
        <c:axPos val="b"/>
        <c:numFmt formatCode="General" sourceLinked="1"/>
        <c:maj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111769472"/>
        <c:crosses val="autoZero"/>
        <c:auto val="1"/>
        <c:lblAlgn val="ctr"/>
        <c:lblOffset val="100"/>
      </c:catAx>
      <c:valAx>
        <c:axId val="111769472"/>
        <c:scaling>
          <c:orientation val="minMax"/>
        </c:scaling>
        <c:axPos val="l"/>
        <c:numFmt formatCode="General" sourceLinked="1"/>
        <c:maj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 Rounded MT Bold" panose="020F0704030504030204" pitchFamily="34" charset="0"/>
                <a:ea typeface="+mn-ea"/>
                <a:cs typeface="+mn-cs"/>
              </a:defRPr>
            </a:pPr>
            <a:endParaRPr lang="es-CO"/>
          </a:p>
        </c:txPr>
        <c:crossAx val="111767936"/>
        <c:crosses val="autoZero"/>
        <c:crossBetween val="between"/>
      </c:valAx>
      <c:dTable>
        <c:showHorzBorder val="1"/>
        <c:showVertBorder val="1"/>
        <c:showOutline val="1"/>
        <c:showKeys val="1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 Rounded MT Bold" panose="020F0704030504030204" pitchFamily="34" charset="0"/>
                <a:ea typeface="+mn-ea"/>
                <a:cs typeface="+mn-cs"/>
              </a:defRPr>
            </a:pPr>
            <a:endParaRPr lang="es-CO"/>
          </a:p>
        </c:txPr>
      </c:dTable>
      <c:spPr>
        <a:noFill/>
        <a:ln>
          <a:noFill/>
        </a:ln>
        <a:effectLst/>
      </c:spPr>
    </c:plotArea>
    <c:plotVisOnly val="1"/>
    <c:dispBlanksAs val="gap"/>
  </c:chart>
  <c:spPr>
    <a:noFill/>
    <a:ln>
      <a:noFill/>
    </a:ln>
    <a:effectLst/>
  </c:spPr>
  <c:txPr>
    <a:bodyPr/>
    <a:lstStyle/>
    <a:p>
      <a:pPr>
        <a:defRPr/>
      </a:pPr>
      <a:endParaRPr lang="es-CO"/>
    </a:p>
  </c:txPr>
  <c:externalData r:id="rId1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s-CO"/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 Rounded MT Bold" panose="020F0704030504030204" pitchFamily="34" charset="0"/>
                <a:ea typeface="+mn-ea"/>
                <a:cs typeface="+mn-cs"/>
              </a:defRPr>
            </a:pPr>
            <a:r>
              <a:rPr lang="en-US" dirty="0" smtClean="0">
                <a:latin typeface="Arial Rounded MT Bold" panose="020F0704030504030204" pitchFamily="34" charset="0"/>
              </a:rPr>
              <a:t>PROMEDIO DIAS DE RESPUESTA </a:t>
            </a:r>
            <a:endParaRPr lang="en-US" dirty="0">
              <a:latin typeface="Arial Rounded MT Bold" panose="020F0704030504030204" pitchFamily="34" charset="0"/>
            </a:endParaRPr>
          </a:p>
        </c:rich>
      </c:tx>
      <c:layout/>
      <c:spPr>
        <a:noFill/>
        <a:ln>
          <a:noFill/>
        </a:ln>
        <a:effectLst/>
      </c:spPr>
    </c:title>
    <c:view3D>
      <c:depthPercent val="100"/>
      <c:rAngAx val="1"/>
    </c:view3D>
    <c:floor>
      <c:spPr>
        <a:noFill/>
        <a:ln>
          <a:noFill/>
        </a:ln>
        <a:effectLst/>
        <a:sp3d/>
      </c:spPr>
    </c:floor>
    <c:sideWall>
      <c:spPr>
        <a:noFill/>
        <a:ln>
          <a:noFill/>
        </a:ln>
        <a:effectLst/>
        <a:sp3d/>
      </c:spPr>
    </c:sideWall>
    <c:backWall>
      <c:spPr>
        <a:noFill/>
        <a:ln>
          <a:noFill/>
        </a:ln>
        <a:effectLst/>
        <a:sp3d/>
      </c:spPr>
    </c:backWall>
    <c:plotArea>
      <c:layout/>
      <c:bar3DChart>
        <c:barDir val="bar"/>
        <c:grouping val="clustered"/>
        <c:ser>
          <c:idx val="0"/>
          <c:order val="0"/>
          <c:tx>
            <c:strRef>
              <c:f>Hoja1!$D$83</c:f>
              <c:strCache>
                <c:ptCount val="1"/>
                <c:pt idx="0">
                  <c:v>PROMEDIO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dPt>
            <c:idx val="0"/>
            <c:spPr>
              <a:solidFill>
                <a:srgbClr val="00B0F0"/>
              </a:solidFill>
              <a:ln>
                <a:noFill/>
              </a:ln>
              <a:effectLst/>
              <a:sp3d/>
            </c:spPr>
          </c:dPt>
          <c:dPt>
            <c:idx val="1"/>
            <c:spPr>
              <a:solidFill>
                <a:srgbClr val="0070C0"/>
              </a:solidFill>
              <a:ln>
                <a:noFill/>
              </a:ln>
              <a:effectLst/>
              <a:sp3d/>
            </c:spPr>
          </c:dPt>
          <c:dPt>
            <c:idx val="2"/>
            <c:spPr>
              <a:solidFill>
                <a:srgbClr val="00B050"/>
              </a:solidFill>
              <a:ln>
                <a:noFill/>
              </a:ln>
              <a:effectLst/>
              <a:sp3d/>
            </c:spPr>
          </c:dPt>
          <c:dPt>
            <c:idx val="3"/>
            <c:spPr>
              <a:solidFill>
                <a:schemeClr val="accent6">
                  <a:lumMod val="75000"/>
                </a:schemeClr>
              </a:solidFill>
              <a:ln>
                <a:noFill/>
              </a:ln>
              <a:effectLst/>
              <a:sp3d/>
            </c:spPr>
          </c:dPt>
          <c:dPt>
            <c:idx val="4"/>
            <c:spPr>
              <a:solidFill>
                <a:schemeClr val="accent6">
                  <a:lumMod val="50000"/>
                </a:schemeClr>
              </a:solidFill>
              <a:ln>
                <a:noFill/>
              </a:ln>
              <a:effectLst/>
              <a:sp3d/>
            </c:spPr>
          </c:dPt>
          <c:dPt>
            <c:idx val="5"/>
            <c:spPr>
              <a:solidFill>
                <a:srgbClr val="FFC000"/>
              </a:solidFill>
              <a:ln>
                <a:noFill/>
              </a:ln>
              <a:effectLst/>
              <a:sp3d/>
            </c:spPr>
          </c:dPt>
          <c:dPt>
            <c:idx val="6"/>
            <c:spPr>
              <a:solidFill>
                <a:srgbClr val="FFFF00"/>
              </a:solidFill>
              <a:ln>
                <a:noFill/>
              </a:ln>
              <a:effectLst/>
              <a:sp3d/>
            </c:spPr>
          </c:dPt>
          <c:dPt>
            <c:idx val="7"/>
            <c:spPr>
              <a:solidFill>
                <a:schemeClr val="accent2"/>
              </a:solidFill>
              <a:ln>
                <a:noFill/>
              </a:ln>
              <a:effectLst/>
              <a:sp3d/>
            </c:spPr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5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rial Rounded MT Bold" panose="020F0704030504030204" pitchFamily="34" charset="0"/>
                    <a:ea typeface="+mn-ea"/>
                    <a:cs typeface="+mn-cs"/>
                  </a:defRPr>
                </a:pPr>
                <a:endParaRPr lang="es-CO"/>
              </a:p>
            </c:txPr>
            <c:showVal val="1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Hoja1!$C$84:$C$91</c:f>
              <c:strCache>
                <c:ptCount val="8"/>
                <c:pt idx="0">
                  <c:v>REGULACION Y CONTROL</c:v>
                </c:pt>
                <c:pt idx="1">
                  <c:v>GESTION AMBIENTTAL</c:v>
                </c:pt>
                <c:pt idx="2">
                  <c:v>PLANEACION</c:v>
                </c:pt>
                <c:pt idx="3">
                  <c:v>ADMINISTRATIVA</c:v>
                </c:pt>
                <c:pt idx="4">
                  <c:v>CONTROL INTERNO</c:v>
                </c:pt>
                <c:pt idx="5">
                  <c:v>SANCIONATORIO</c:v>
                </c:pt>
                <c:pt idx="6">
                  <c:v>DIRECCION</c:v>
                </c:pt>
                <c:pt idx="7">
                  <c:v>JURIDICA</c:v>
                </c:pt>
              </c:strCache>
            </c:strRef>
          </c:cat>
          <c:val>
            <c:numRef>
              <c:f>Hoja1!$D$84:$D$91</c:f>
              <c:numCache>
                <c:formatCode>General</c:formatCode>
                <c:ptCount val="8"/>
                <c:pt idx="0">
                  <c:v>11.6</c:v>
                </c:pt>
                <c:pt idx="1">
                  <c:v>10.5</c:v>
                </c:pt>
                <c:pt idx="2">
                  <c:v>7.5</c:v>
                </c:pt>
                <c:pt idx="3">
                  <c:v>6.3</c:v>
                </c:pt>
                <c:pt idx="4">
                  <c:v>5.4</c:v>
                </c:pt>
                <c:pt idx="5">
                  <c:v>4</c:v>
                </c:pt>
                <c:pt idx="6">
                  <c:v>5.0999999999999996</c:v>
                </c:pt>
                <c:pt idx="7">
                  <c:v>4</c:v>
                </c:pt>
              </c:numCache>
            </c:numRef>
          </c:val>
        </c:ser>
        <c:dLbls>
          <c:showVal val="1"/>
        </c:dLbls>
        <c:shape val="box"/>
        <c:axId val="112069632"/>
        <c:axId val="112075520"/>
        <c:axId val="0"/>
      </c:bar3DChart>
      <c:catAx>
        <c:axId val="112069632"/>
        <c:scaling>
          <c:orientation val="minMax"/>
        </c:scaling>
        <c:axPos val="l"/>
        <c:numFmt formatCode="General" sourceLinked="1"/>
        <c:maj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 Rounded MT Bold" panose="020F0704030504030204" pitchFamily="34" charset="0"/>
                <a:ea typeface="+mn-ea"/>
                <a:cs typeface="+mn-cs"/>
              </a:defRPr>
            </a:pPr>
            <a:endParaRPr lang="es-CO"/>
          </a:p>
        </c:txPr>
        <c:crossAx val="112075520"/>
        <c:crosses val="autoZero"/>
        <c:auto val="1"/>
        <c:lblAlgn val="ctr"/>
        <c:lblOffset val="100"/>
      </c:catAx>
      <c:valAx>
        <c:axId val="112075520"/>
        <c:scaling>
          <c:orientation val="minMax"/>
        </c:scaling>
        <c:axPos val="b"/>
        <c:numFmt formatCode="General" sourceLinked="1"/>
        <c:maj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 Rounded MT Bold" panose="020F0704030504030204" pitchFamily="34" charset="0"/>
                <a:ea typeface="+mn-ea"/>
                <a:cs typeface="+mn-cs"/>
              </a:defRPr>
            </a:pPr>
            <a:endParaRPr lang="es-CO"/>
          </a:p>
        </c:txPr>
        <c:crossAx val="11206963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</c:chart>
  <c:spPr>
    <a:noFill/>
    <a:ln>
      <a:noFill/>
    </a:ln>
    <a:effectLst/>
  </c:spPr>
  <c:txPr>
    <a:bodyPr/>
    <a:lstStyle/>
    <a:p>
      <a:pPr>
        <a:defRPr/>
      </a:pPr>
      <a:endParaRPr lang="es-CO"/>
    </a:p>
  </c:txPr>
  <c:externalData r:id="rId1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s-CO"/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s-CO" sz="1800" dirty="0" smtClean="0">
                <a:latin typeface="Arial Rounded MT Bold" panose="020F0704030504030204" pitchFamily="34" charset="0"/>
              </a:rPr>
              <a:t>TRASLADO POR COMPETENCIA</a:t>
            </a:r>
            <a:endParaRPr lang="es-CO" sz="1800" dirty="0">
              <a:latin typeface="Arial Rounded MT Bold" panose="020F0704030504030204" pitchFamily="34" charset="0"/>
            </a:endParaRPr>
          </a:p>
        </c:rich>
      </c:tx>
      <c:layout>
        <c:manualLayout>
          <c:xMode val="edge"/>
          <c:yMode val="edge"/>
          <c:x val="0.37938888888888922"/>
          <c:y val="2.2071229742384811E-2"/>
        </c:manualLayout>
      </c:layout>
      <c:spPr>
        <a:noFill/>
        <a:ln>
          <a:noFill/>
        </a:ln>
        <a:effectLst/>
      </c:spPr>
    </c:title>
    <c:plotArea>
      <c:layout/>
      <c:barChart>
        <c:barDir val="col"/>
        <c:grouping val="clustered"/>
        <c:ser>
          <c:idx val="0"/>
          <c:order val="0"/>
          <c:tx>
            <c:strRef>
              <c:f>'TRASLADO X COMPETENCIA'!$C$3:$C$4</c:f>
              <c:strCache>
                <c:ptCount val="2"/>
                <c:pt idx="0">
                  <c:v>TOTAL</c:v>
                </c:pt>
                <c:pt idx="1">
                  <c:v>80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dPt>
            <c:idx val="0"/>
            <c:spPr>
              <a:solidFill>
                <a:srgbClr val="FFFF00"/>
              </a:solidFill>
              <a:ln>
                <a:noFill/>
              </a:ln>
              <a:effectLst/>
            </c:spPr>
          </c:dPt>
          <c:dPt>
            <c:idx val="1"/>
            <c:spPr>
              <a:solidFill>
                <a:srgbClr val="00B050"/>
              </a:solidFill>
              <a:ln>
                <a:noFill/>
              </a:ln>
              <a:effectLst/>
            </c:spPr>
          </c:dPt>
          <c:dPt>
            <c:idx val="2"/>
            <c:spPr>
              <a:solidFill>
                <a:srgbClr val="0070C0"/>
              </a:solidFill>
              <a:ln>
                <a:noFill/>
              </a:ln>
              <a:effectLst/>
            </c:spPr>
          </c:dPt>
          <c:cat>
            <c:strRef>
              <c:f>'TRASLADO X COMPETENCIA'!$B$5:$B$7</c:f>
              <c:strCache>
                <c:ptCount val="3"/>
                <c:pt idx="0">
                  <c:v>ENERO</c:v>
                </c:pt>
                <c:pt idx="1">
                  <c:v>FEBRERO</c:v>
                </c:pt>
                <c:pt idx="2">
                  <c:v>MARZO</c:v>
                </c:pt>
              </c:strCache>
            </c:strRef>
          </c:cat>
          <c:val>
            <c:numRef>
              <c:f>'TRASLADO X COMPETENCIA'!$C$5:$C$7</c:f>
              <c:numCache>
                <c:formatCode>General</c:formatCode>
                <c:ptCount val="3"/>
                <c:pt idx="0">
                  <c:v>43</c:v>
                </c:pt>
                <c:pt idx="1">
                  <c:v>21</c:v>
                </c:pt>
                <c:pt idx="2">
                  <c:v>16</c:v>
                </c:pt>
              </c:numCache>
            </c:numRef>
          </c:val>
        </c:ser>
        <c:axId val="112124288"/>
        <c:axId val="112125824"/>
      </c:barChart>
      <c:lineChart>
        <c:grouping val="standard"/>
        <c:ser>
          <c:idx val="1"/>
          <c:order val="1"/>
          <c:tx>
            <c:strRef>
              <c:f>'TRASLADO X COMPETENCIA'!$D$3:$D$4</c:f>
              <c:strCache>
                <c:ptCount val="2"/>
                <c:pt idx="0">
                  <c:v>PORCENTAJE</c:v>
                </c:pt>
                <c:pt idx="1">
                  <c:v>100%</c:v>
                </c:pt>
              </c:strCache>
            </c:strRef>
          </c:tx>
          <c:spPr>
            <a:ln w="28575" cap="rnd">
              <a:solidFill>
                <a:schemeClr val="tx1"/>
              </a:solidFill>
              <a:round/>
            </a:ln>
            <a:effectLst/>
          </c:spPr>
          <c:marker>
            <c:symbol val="none"/>
          </c:marker>
          <c:cat>
            <c:strRef>
              <c:f>'TRASLADO X COMPETENCIA'!$B$5:$B$7</c:f>
              <c:strCache>
                <c:ptCount val="3"/>
                <c:pt idx="0">
                  <c:v>ENERO</c:v>
                </c:pt>
                <c:pt idx="1">
                  <c:v>FEBRERO</c:v>
                </c:pt>
                <c:pt idx="2">
                  <c:v>MARZO</c:v>
                </c:pt>
              </c:strCache>
            </c:strRef>
          </c:cat>
          <c:val>
            <c:numRef>
              <c:f>'TRASLADO X COMPETENCIA'!$D$5:$D$7</c:f>
              <c:numCache>
                <c:formatCode>0%</c:formatCode>
                <c:ptCount val="3"/>
                <c:pt idx="0">
                  <c:v>0.53749999999999998</c:v>
                </c:pt>
                <c:pt idx="1">
                  <c:v>0.26250000000000001</c:v>
                </c:pt>
                <c:pt idx="2">
                  <c:v>0.2</c:v>
                </c:pt>
              </c:numCache>
            </c:numRef>
          </c:val>
        </c:ser>
        <c:marker val="1"/>
        <c:axId val="112202880"/>
        <c:axId val="112127360"/>
      </c:lineChart>
      <c:catAx>
        <c:axId val="112124288"/>
        <c:scaling>
          <c:orientation val="minMax"/>
        </c:scaling>
        <c:axPos val="b"/>
        <c:numFmt formatCode="General" sourceLinked="1"/>
        <c:maj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112125824"/>
        <c:crosses val="autoZero"/>
        <c:auto val="1"/>
        <c:lblAlgn val="ctr"/>
        <c:lblOffset val="100"/>
      </c:catAx>
      <c:valAx>
        <c:axId val="112125824"/>
        <c:scaling>
          <c:orientation val="minMax"/>
        </c:scaling>
        <c:axPos val="l"/>
        <c:numFmt formatCode="General" sourceLinked="1"/>
        <c:maj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 Rounded MT Bold" panose="020F0704030504030204" pitchFamily="34" charset="0"/>
                <a:ea typeface="+mn-ea"/>
                <a:cs typeface="+mn-cs"/>
              </a:defRPr>
            </a:pPr>
            <a:endParaRPr lang="es-CO"/>
          </a:p>
        </c:txPr>
        <c:crossAx val="112124288"/>
        <c:crosses val="autoZero"/>
        <c:crossBetween val="between"/>
      </c:valAx>
      <c:valAx>
        <c:axId val="112127360"/>
        <c:scaling>
          <c:orientation val="minMax"/>
        </c:scaling>
        <c:axPos val="r"/>
        <c:numFmt formatCode="0%" sourceLinked="1"/>
        <c:maj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 Rounded MT Bold" panose="020F0704030504030204" pitchFamily="34" charset="0"/>
                <a:ea typeface="+mn-ea"/>
                <a:cs typeface="+mn-cs"/>
              </a:defRPr>
            </a:pPr>
            <a:endParaRPr lang="es-CO"/>
          </a:p>
        </c:txPr>
        <c:crossAx val="112202880"/>
        <c:crosses val="max"/>
        <c:crossBetween val="between"/>
      </c:valAx>
      <c:catAx>
        <c:axId val="112202880"/>
        <c:scaling>
          <c:orientation val="minMax"/>
        </c:scaling>
        <c:delete val="1"/>
        <c:axPos val="b"/>
        <c:numFmt formatCode="General" sourceLinked="1"/>
        <c:majorTickMark val="none"/>
        <c:tickLblPos val="none"/>
        <c:crossAx val="112127360"/>
        <c:crosses val="autoZero"/>
        <c:auto val="1"/>
        <c:lblAlgn val="ctr"/>
        <c:lblOffset val="100"/>
      </c:catAx>
      <c:dTable>
        <c:showHorzBorder val="1"/>
        <c:showVertBorder val="1"/>
        <c:showOutline val="1"/>
        <c:showKeys val="1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105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 Rounded MT Bold" panose="020F0704030504030204" pitchFamily="34" charset="0"/>
                <a:ea typeface="+mn-ea"/>
                <a:cs typeface="+mn-cs"/>
              </a:defRPr>
            </a:pPr>
            <a:endParaRPr lang="es-CO"/>
          </a:p>
        </c:txPr>
      </c:dTable>
      <c:spPr>
        <a:noFill/>
        <a:ln>
          <a:noFill/>
        </a:ln>
        <a:effectLst/>
      </c:spPr>
    </c:plotArea>
    <c:plotVisOnly val="1"/>
    <c:dispBlanksAs val="gap"/>
  </c:chart>
  <c:spPr>
    <a:noFill/>
    <a:ln>
      <a:noFill/>
    </a:ln>
    <a:effectLst/>
  </c:spPr>
  <c:txPr>
    <a:bodyPr/>
    <a:lstStyle/>
    <a:p>
      <a:pPr>
        <a:defRPr/>
      </a:pPr>
      <a:endParaRPr lang="es-CO"/>
    </a:p>
  </c:txPr>
  <c:externalData r:id="rId1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2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32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6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32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0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1.xml><?xml version="1.0" encoding="utf-8"?>
<cs:chartStyle xmlns:cs="http://schemas.microsoft.com/office/drawing/2012/chartStyle" xmlns:a="http://schemas.openxmlformats.org/drawingml/2006/main" id="32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9CCD2E-865A-49D7-8395-4C0CD64E3542}" type="datetimeFigureOut">
              <a:rPr lang="es-CO" smtClean="0"/>
              <a:pPr/>
              <a:t>07/04/2021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08803D-52E5-4098-A494-87C6FE1C79C5}" type="slidenum">
              <a:rPr lang="es-CO" smtClean="0"/>
              <a:pPr/>
              <a:t>‹Nº›</a:t>
            </a:fld>
            <a:endParaRPr lang="es-CO"/>
          </a:p>
        </p:txBody>
      </p:sp>
    </p:spTree>
    <p:extLst>
      <p:ext uri="{BB962C8B-B14F-4D97-AF65-F5344CB8AC3E}">
        <p14:creationId xmlns="" xmlns:p14="http://schemas.microsoft.com/office/powerpoint/2010/main" val="26857633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9CCD2E-865A-49D7-8395-4C0CD64E3542}" type="datetimeFigureOut">
              <a:rPr lang="es-CO" smtClean="0"/>
              <a:pPr/>
              <a:t>07/04/2021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08803D-52E5-4098-A494-87C6FE1C79C5}" type="slidenum">
              <a:rPr lang="es-CO" smtClean="0"/>
              <a:pPr/>
              <a:t>‹Nº›</a:t>
            </a:fld>
            <a:endParaRPr lang="es-CO"/>
          </a:p>
        </p:txBody>
      </p:sp>
    </p:spTree>
    <p:extLst>
      <p:ext uri="{BB962C8B-B14F-4D97-AF65-F5344CB8AC3E}">
        <p14:creationId xmlns="" xmlns:p14="http://schemas.microsoft.com/office/powerpoint/2010/main" val="38795888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9CCD2E-865A-49D7-8395-4C0CD64E3542}" type="datetimeFigureOut">
              <a:rPr lang="es-CO" smtClean="0"/>
              <a:pPr/>
              <a:t>07/04/2021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08803D-52E5-4098-A494-87C6FE1C79C5}" type="slidenum">
              <a:rPr lang="es-CO" smtClean="0"/>
              <a:pPr/>
              <a:t>‹Nº›</a:t>
            </a:fld>
            <a:endParaRPr lang="es-CO"/>
          </a:p>
        </p:txBody>
      </p:sp>
    </p:spTree>
    <p:extLst>
      <p:ext uri="{BB962C8B-B14F-4D97-AF65-F5344CB8AC3E}">
        <p14:creationId xmlns="" xmlns:p14="http://schemas.microsoft.com/office/powerpoint/2010/main" val="22581038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9CCD2E-865A-49D7-8395-4C0CD64E3542}" type="datetimeFigureOut">
              <a:rPr lang="es-CO" smtClean="0"/>
              <a:pPr/>
              <a:t>07/04/2021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08803D-52E5-4098-A494-87C6FE1C79C5}" type="slidenum">
              <a:rPr lang="es-CO" smtClean="0"/>
              <a:pPr/>
              <a:t>‹Nº›</a:t>
            </a:fld>
            <a:endParaRPr lang="es-CO"/>
          </a:p>
        </p:txBody>
      </p:sp>
    </p:spTree>
    <p:extLst>
      <p:ext uri="{BB962C8B-B14F-4D97-AF65-F5344CB8AC3E}">
        <p14:creationId xmlns="" xmlns:p14="http://schemas.microsoft.com/office/powerpoint/2010/main" val="39011435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9CCD2E-865A-49D7-8395-4C0CD64E3542}" type="datetimeFigureOut">
              <a:rPr lang="es-CO" smtClean="0"/>
              <a:pPr/>
              <a:t>07/04/2021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08803D-52E5-4098-A494-87C6FE1C79C5}" type="slidenum">
              <a:rPr lang="es-CO" smtClean="0"/>
              <a:pPr/>
              <a:t>‹Nº›</a:t>
            </a:fld>
            <a:endParaRPr lang="es-CO"/>
          </a:p>
        </p:txBody>
      </p:sp>
    </p:spTree>
    <p:extLst>
      <p:ext uri="{BB962C8B-B14F-4D97-AF65-F5344CB8AC3E}">
        <p14:creationId xmlns="" xmlns:p14="http://schemas.microsoft.com/office/powerpoint/2010/main" val="6313648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9CCD2E-865A-49D7-8395-4C0CD64E3542}" type="datetimeFigureOut">
              <a:rPr lang="es-CO" smtClean="0"/>
              <a:pPr/>
              <a:t>07/04/2021</a:t>
            </a:fld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08803D-52E5-4098-A494-87C6FE1C79C5}" type="slidenum">
              <a:rPr lang="es-CO" smtClean="0"/>
              <a:pPr/>
              <a:t>‹Nº›</a:t>
            </a:fld>
            <a:endParaRPr lang="es-CO"/>
          </a:p>
        </p:txBody>
      </p:sp>
    </p:spTree>
    <p:extLst>
      <p:ext uri="{BB962C8B-B14F-4D97-AF65-F5344CB8AC3E}">
        <p14:creationId xmlns="" xmlns:p14="http://schemas.microsoft.com/office/powerpoint/2010/main" val="6764452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9CCD2E-865A-49D7-8395-4C0CD64E3542}" type="datetimeFigureOut">
              <a:rPr lang="es-CO" smtClean="0"/>
              <a:pPr/>
              <a:t>07/04/2021</a:t>
            </a:fld>
            <a:endParaRPr lang="es-CO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08803D-52E5-4098-A494-87C6FE1C79C5}" type="slidenum">
              <a:rPr lang="es-CO" smtClean="0"/>
              <a:pPr/>
              <a:t>‹Nº›</a:t>
            </a:fld>
            <a:endParaRPr lang="es-CO"/>
          </a:p>
        </p:txBody>
      </p:sp>
    </p:spTree>
    <p:extLst>
      <p:ext uri="{BB962C8B-B14F-4D97-AF65-F5344CB8AC3E}">
        <p14:creationId xmlns="" xmlns:p14="http://schemas.microsoft.com/office/powerpoint/2010/main" val="1141059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9CCD2E-865A-49D7-8395-4C0CD64E3542}" type="datetimeFigureOut">
              <a:rPr lang="es-CO" smtClean="0"/>
              <a:pPr/>
              <a:t>07/04/2021</a:t>
            </a:fld>
            <a:endParaRPr lang="es-CO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08803D-52E5-4098-A494-87C6FE1C79C5}" type="slidenum">
              <a:rPr lang="es-CO" smtClean="0"/>
              <a:pPr/>
              <a:t>‹Nº›</a:t>
            </a:fld>
            <a:endParaRPr lang="es-CO"/>
          </a:p>
        </p:txBody>
      </p:sp>
    </p:spTree>
    <p:extLst>
      <p:ext uri="{BB962C8B-B14F-4D97-AF65-F5344CB8AC3E}">
        <p14:creationId xmlns="" xmlns:p14="http://schemas.microsoft.com/office/powerpoint/2010/main" val="39389166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9CCD2E-865A-49D7-8395-4C0CD64E3542}" type="datetimeFigureOut">
              <a:rPr lang="es-CO" smtClean="0"/>
              <a:pPr/>
              <a:t>07/04/2021</a:t>
            </a:fld>
            <a:endParaRPr lang="es-CO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08803D-52E5-4098-A494-87C6FE1C79C5}" type="slidenum">
              <a:rPr lang="es-CO" smtClean="0"/>
              <a:pPr/>
              <a:t>‹Nº›</a:t>
            </a:fld>
            <a:endParaRPr lang="es-CO"/>
          </a:p>
        </p:txBody>
      </p:sp>
    </p:spTree>
    <p:extLst>
      <p:ext uri="{BB962C8B-B14F-4D97-AF65-F5344CB8AC3E}">
        <p14:creationId xmlns="" xmlns:p14="http://schemas.microsoft.com/office/powerpoint/2010/main" val="16014403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9CCD2E-865A-49D7-8395-4C0CD64E3542}" type="datetimeFigureOut">
              <a:rPr lang="es-CO" smtClean="0"/>
              <a:pPr/>
              <a:t>07/04/2021</a:t>
            </a:fld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08803D-52E5-4098-A494-87C6FE1C79C5}" type="slidenum">
              <a:rPr lang="es-CO" smtClean="0"/>
              <a:pPr/>
              <a:t>‹Nº›</a:t>
            </a:fld>
            <a:endParaRPr lang="es-CO"/>
          </a:p>
        </p:txBody>
      </p:sp>
    </p:spTree>
    <p:extLst>
      <p:ext uri="{BB962C8B-B14F-4D97-AF65-F5344CB8AC3E}">
        <p14:creationId xmlns="" xmlns:p14="http://schemas.microsoft.com/office/powerpoint/2010/main" val="19058034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9CCD2E-865A-49D7-8395-4C0CD64E3542}" type="datetimeFigureOut">
              <a:rPr lang="es-CO" smtClean="0"/>
              <a:pPr/>
              <a:t>07/04/2021</a:t>
            </a:fld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08803D-52E5-4098-A494-87C6FE1C79C5}" type="slidenum">
              <a:rPr lang="es-CO" smtClean="0"/>
              <a:pPr/>
              <a:t>‹Nº›</a:t>
            </a:fld>
            <a:endParaRPr lang="es-CO"/>
          </a:p>
        </p:txBody>
      </p:sp>
    </p:spTree>
    <p:extLst>
      <p:ext uri="{BB962C8B-B14F-4D97-AF65-F5344CB8AC3E}">
        <p14:creationId xmlns="" xmlns:p14="http://schemas.microsoft.com/office/powerpoint/2010/main" val="34243770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9CCD2E-865A-49D7-8395-4C0CD64E3542}" type="datetimeFigureOut">
              <a:rPr lang="es-CO" smtClean="0"/>
              <a:pPr/>
              <a:t>07/04/2021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08803D-52E5-4098-A494-87C6FE1C79C5}" type="slidenum">
              <a:rPr lang="es-CO" smtClean="0"/>
              <a:pPr/>
              <a:t>‹Nº›</a:t>
            </a:fld>
            <a:endParaRPr lang="es-CO"/>
          </a:p>
        </p:txBody>
      </p:sp>
    </p:spTree>
    <p:extLst>
      <p:ext uri="{BB962C8B-B14F-4D97-AF65-F5344CB8AC3E}">
        <p14:creationId xmlns="" xmlns:p14="http://schemas.microsoft.com/office/powerpoint/2010/main" val="18890010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s-CO" dirty="0" smtClean="0"/>
              <a:t>11111111111117777777777777777777777777777777777777U</a:t>
            </a:r>
            <a:endParaRPr lang="es-CO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CO"/>
          </a:p>
        </p:txBody>
      </p:sp>
      <p:pic>
        <p:nvPicPr>
          <p:cNvPr id="5" name="Imagen 4">
            <a:extLst>
              <a:ext uri="{FF2B5EF4-FFF2-40B4-BE49-F238E27FC236}">
                <a16:creationId xmlns="" xmlns:a16="http://schemas.microsoft.com/office/drawing/2014/main" id="{228085FC-98C1-417B-BA18-F16E3A16940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1820"/>
            <a:ext cx="12192000" cy="6856286"/>
          </a:xfrm>
          <a:prstGeom prst="rect">
            <a:avLst/>
          </a:prstGeom>
        </p:spPr>
      </p:pic>
      <p:sp>
        <p:nvSpPr>
          <p:cNvPr id="6" name="Rectángulo 5"/>
          <p:cNvSpPr/>
          <p:nvPr/>
        </p:nvSpPr>
        <p:spPr>
          <a:xfrm>
            <a:off x="1231527" y="2786688"/>
            <a:ext cx="9728945" cy="144655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s-CO" sz="4400" dirty="0" smtClean="0">
                <a:solidFill>
                  <a:schemeClr val="bg1"/>
                </a:solidFill>
                <a:latin typeface="Baskerville Old Face" panose="02020602080505020303" pitchFamily="18" charset="0"/>
              </a:rPr>
              <a:t>INFORME PQRSD</a:t>
            </a:r>
          </a:p>
          <a:p>
            <a:pPr algn="ctr"/>
            <a:r>
              <a:rPr lang="es-CO" sz="4400" dirty="0" smtClean="0">
                <a:solidFill>
                  <a:schemeClr val="bg1"/>
                </a:solidFill>
                <a:latin typeface="Baskerville Old Face" panose="02020602080505020303" pitchFamily="18" charset="0"/>
              </a:rPr>
              <a:t>PRIMER TRIMESTRE DEL AÑO 2021 </a:t>
            </a:r>
            <a:endParaRPr lang="es-CO" sz="4400" dirty="0">
              <a:solidFill>
                <a:schemeClr val="bg1"/>
              </a:solidFill>
              <a:latin typeface="Baskerville Old Face" panose="02020602080505020303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1028422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CO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9110" y="-116362"/>
            <a:ext cx="12201110" cy="6852883"/>
          </a:xfrm>
          <a:prstGeom prst="rect">
            <a:avLst/>
          </a:prstGeom>
        </p:spPr>
      </p:pic>
      <p:graphicFrame>
        <p:nvGraphicFramePr>
          <p:cNvPr id="6" name="Gráfico 5"/>
          <p:cNvGraphicFramePr>
            <a:graphicFrameLocks/>
          </p:cNvGraphicFramePr>
          <p:nvPr>
            <p:extLst>
              <p:ext uri="{D42A27DB-BD31-4B8C-83A1-F6EECF244321}">
                <p14:modId xmlns="" xmlns:p14="http://schemas.microsoft.com/office/powerpoint/2010/main" val="3411115600"/>
              </p:ext>
            </p:extLst>
          </p:nvPr>
        </p:nvGraphicFramePr>
        <p:xfrm>
          <a:off x="327546" y="709685"/>
          <a:ext cx="11434133" cy="43820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CuadroTexto 6"/>
          <p:cNvSpPr txBox="1"/>
          <p:nvPr/>
        </p:nvSpPr>
        <p:spPr>
          <a:xfrm>
            <a:off x="450376" y="5257800"/>
            <a:ext cx="11327642" cy="646331"/>
          </a:xfrm>
          <a:prstGeom prst="rect">
            <a:avLst/>
          </a:prstGeom>
          <a:noFill/>
          <a:ln w="38100"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s-CO" dirty="0" smtClean="0"/>
              <a:t>En el primer trimestre del año 2021 se realizaron 80 traslados por competencia en la Corporación Autónoma Regional del Quindío. </a:t>
            </a:r>
            <a:endParaRPr lang="es-CO" dirty="0"/>
          </a:p>
        </p:txBody>
      </p:sp>
    </p:spTree>
    <p:extLst>
      <p:ext uri="{BB962C8B-B14F-4D97-AF65-F5344CB8AC3E}">
        <p14:creationId xmlns="" xmlns:p14="http://schemas.microsoft.com/office/powerpoint/2010/main" val="5534711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CO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9110" y="-116362"/>
            <a:ext cx="12201110" cy="6974362"/>
          </a:xfrm>
          <a:prstGeom prst="rect">
            <a:avLst/>
          </a:prstGeom>
        </p:spPr>
      </p:pic>
      <p:sp>
        <p:nvSpPr>
          <p:cNvPr id="5" name="6 CuadroTexto"/>
          <p:cNvSpPr txBox="1"/>
          <p:nvPr/>
        </p:nvSpPr>
        <p:spPr>
          <a:xfrm>
            <a:off x="276632" y="655091"/>
            <a:ext cx="11629623" cy="5573834"/>
          </a:xfrm>
          <a:prstGeom prst="rect">
            <a:avLst/>
          </a:prstGeom>
          <a:noFill/>
          <a:ln w="38100"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pPr marL="285750" lvl="0" indent="-285750" algn="just" defTabSz="457200">
              <a:lnSpc>
                <a:spcPct val="115000"/>
              </a:lnSpc>
              <a:spcBef>
                <a:spcPts val="500"/>
              </a:spcBef>
              <a:buClr>
                <a:srgbClr val="90C226"/>
              </a:buClr>
              <a:buSzPct val="80000"/>
              <a:buFont typeface="Wingdings" panose="05000000000000000000" pitchFamily="2" charset="2"/>
              <a:buChar char="ü"/>
            </a:pPr>
            <a:r>
              <a:rPr lang="es-CO" dirty="0" smtClean="0">
                <a:latin typeface="Arial" panose="020B0604020202020204" pitchFamily="34" charset="0"/>
                <a:cs typeface="Arial" panose="020B0604020202020204" pitchFamily="34" charset="0"/>
              </a:rPr>
              <a:t>A partir del análisis realizado a los PQRSD de la Corporación Autónoma Regional del Quindío recibidos durante el primer trimestre del año 2021, se identifica que la Subdirección de Regulación y Control (SRYC) es la dependencia con mas PQRSD radicadas en la corporación, aproximadamente con un 62%. </a:t>
            </a:r>
          </a:p>
          <a:p>
            <a:pPr marL="285750" lvl="0" indent="-285750" algn="just" defTabSz="457200">
              <a:lnSpc>
                <a:spcPct val="115000"/>
              </a:lnSpc>
              <a:spcBef>
                <a:spcPts val="500"/>
              </a:spcBef>
              <a:buClr>
                <a:srgbClr val="90C226"/>
              </a:buClr>
              <a:buSzPct val="80000"/>
            </a:pPr>
            <a:endParaRPr lang="es-CO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lvl="0" indent="-285750" algn="just" defTabSz="457200">
              <a:lnSpc>
                <a:spcPct val="115000"/>
              </a:lnSpc>
              <a:spcBef>
                <a:spcPts val="500"/>
              </a:spcBef>
              <a:buClr>
                <a:srgbClr val="90C226"/>
              </a:buClr>
              <a:buSzPct val="80000"/>
              <a:buFont typeface="Wingdings" panose="05000000000000000000" pitchFamily="2" charset="2"/>
              <a:buChar char="ü"/>
            </a:pPr>
            <a:r>
              <a:rPr lang="es-CO" dirty="0" smtClean="0">
                <a:latin typeface="Arial" panose="020B0604020202020204" pitchFamily="34" charset="0"/>
                <a:cs typeface="Arial" panose="020B0604020202020204" pitchFamily="34" charset="0"/>
              </a:rPr>
              <a:t>La capacidad de respuesta de los servidores con el paso del tiempo se ha venido fortaleciendo con responsabilidad y seriedad al prestar el servicio a la ciudadanía, generando credibilidad y confianza en la administración pública.</a:t>
            </a:r>
          </a:p>
          <a:p>
            <a:pPr marL="285750" lvl="0" indent="-285750" algn="just" defTabSz="457200">
              <a:lnSpc>
                <a:spcPct val="115000"/>
              </a:lnSpc>
              <a:spcBef>
                <a:spcPts val="500"/>
              </a:spcBef>
              <a:buClr>
                <a:srgbClr val="90C226"/>
              </a:buClr>
              <a:buSzPct val="80000"/>
              <a:buFont typeface="Wingdings" panose="05000000000000000000" pitchFamily="2" charset="2"/>
              <a:buChar char="ü"/>
            </a:pPr>
            <a:endParaRPr lang="es-CO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 defTabSz="457200">
              <a:lnSpc>
                <a:spcPct val="115000"/>
              </a:lnSpc>
              <a:spcBef>
                <a:spcPts val="500"/>
              </a:spcBef>
              <a:buClr>
                <a:srgbClr val="90C226"/>
              </a:buClr>
              <a:buSzPct val="80000"/>
              <a:buFont typeface="Wingdings" panose="05000000000000000000" pitchFamily="2" charset="2"/>
              <a:buChar char="ü"/>
            </a:pPr>
            <a:r>
              <a:rPr lang="es-CO" dirty="0">
                <a:latin typeface="Arial" panose="020B0604020202020204" pitchFamily="34" charset="0"/>
                <a:cs typeface="Arial" panose="020B0604020202020204" pitchFamily="34" charset="0"/>
              </a:rPr>
              <a:t>El </a:t>
            </a:r>
            <a:r>
              <a:rPr lang="es-CO" dirty="0" smtClean="0">
                <a:latin typeface="Arial" panose="020B0604020202020204" pitchFamily="34" charset="0"/>
                <a:cs typeface="Arial" panose="020B0604020202020204" pitchFamily="34" charset="0"/>
              </a:rPr>
              <a:t>No </a:t>
            </a:r>
            <a:r>
              <a:rPr lang="es-CO" dirty="0">
                <a:latin typeface="Arial" panose="020B0604020202020204" pitchFamily="34" charset="0"/>
                <a:cs typeface="Arial" panose="020B0604020202020204" pitchFamily="34" charset="0"/>
              </a:rPr>
              <a:t>diligenciamiento del formato de Cierre FO-S-02 conlleva a un porcentaje inconcluso, ya que son muchas las peticiones que no requieren respuesta o se responden vía correo </a:t>
            </a:r>
            <a:r>
              <a:rPr lang="es-CO" dirty="0" smtClean="0">
                <a:latin typeface="Arial" panose="020B0604020202020204" pitchFamily="34" charset="0"/>
                <a:cs typeface="Arial" panose="020B0604020202020204" pitchFamily="34" charset="0"/>
              </a:rPr>
              <a:t>electrónico de las dependencias y no del proceso de servicio al cliente</a:t>
            </a:r>
            <a:r>
              <a:rPr lang="es-CO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285750" indent="-285750" algn="just" defTabSz="457200">
              <a:lnSpc>
                <a:spcPct val="115000"/>
              </a:lnSpc>
              <a:spcBef>
                <a:spcPts val="500"/>
              </a:spcBef>
              <a:buClr>
                <a:srgbClr val="90C226"/>
              </a:buClr>
              <a:buSzPct val="80000"/>
            </a:pPr>
            <a:endParaRPr lang="es-CO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 defTabSz="457200">
              <a:lnSpc>
                <a:spcPct val="115000"/>
              </a:lnSpc>
              <a:spcBef>
                <a:spcPts val="500"/>
              </a:spcBef>
              <a:buClr>
                <a:srgbClr val="90C226"/>
              </a:buClr>
              <a:buSzPct val="80000"/>
              <a:buFont typeface="Wingdings" panose="05000000000000000000" pitchFamily="2" charset="2"/>
              <a:buChar char="ü"/>
            </a:pPr>
            <a:r>
              <a:rPr lang="es-CO" dirty="0" smtClean="0">
                <a:latin typeface="Arial" panose="020B0604020202020204" pitchFamily="34" charset="0"/>
                <a:cs typeface="Arial" panose="020B0604020202020204" pitchFamily="34" charset="0"/>
              </a:rPr>
              <a:t>El porcentaje de respuesta del primer trimestre del año 2021 es de un 84%, se aclara que esta cifra incluye todas las PQRSD radicadas hasta el 31 de marzo, lo que significa que esta dentro de los términos de ley para su respuesta; es así como el porcentaje sube a un 94% cuando solo tenemos en cuenta las que están dentro de los términos de ley.</a:t>
            </a:r>
            <a:endParaRPr lang="es-CO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42164419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CO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9110" y="-116362"/>
            <a:ext cx="12201110" cy="6852883"/>
          </a:xfrm>
          <a:prstGeom prst="rect">
            <a:avLst/>
          </a:prstGeom>
        </p:spPr>
      </p:pic>
      <p:sp>
        <p:nvSpPr>
          <p:cNvPr id="6" name="5 CuadroTexto"/>
          <p:cNvSpPr txBox="1"/>
          <p:nvPr/>
        </p:nvSpPr>
        <p:spPr>
          <a:xfrm>
            <a:off x="781767" y="730854"/>
            <a:ext cx="1037829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CO" sz="3200" b="1" dirty="0" smtClean="0"/>
              <a:t>Quejas, Reclamos, Recomendaciones y Sugerencias a la CRQ</a:t>
            </a:r>
            <a:endParaRPr lang="es-CO" sz="3200" b="1" dirty="0"/>
          </a:p>
        </p:txBody>
      </p:sp>
      <p:sp>
        <p:nvSpPr>
          <p:cNvPr id="7" name="CuadroTexto 6"/>
          <p:cNvSpPr txBox="1"/>
          <p:nvPr/>
        </p:nvSpPr>
        <p:spPr>
          <a:xfrm>
            <a:off x="510637" y="1517759"/>
            <a:ext cx="10946675" cy="2031325"/>
          </a:xfrm>
          <a:prstGeom prst="rect">
            <a:avLst/>
          </a:prstGeom>
          <a:ln w="5715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s-CO" b="1" dirty="0" smtClean="0"/>
              <a:t>Queja: </a:t>
            </a:r>
            <a:endParaRPr lang="es-CO" b="1" dirty="0"/>
          </a:p>
          <a:p>
            <a:endParaRPr lang="es-CO" dirty="0"/>
          </a:p>
          <a:p>
            <a:r>
              <a:rPr lang="es-CO" dirty="0"/>
              <a:t>1</a:t>
            </a:r>
            <a:r>
              <a:rPr lang="es-CO" dirty="0" smtClean="0"/>
              <a:t>. Se radica queja  </a:t>
            </a:r>
            <a:r>
              <a:rPr lang="es-CO" dirty="0"/>
              <a:t>numero E01613-21 </a:t>
            </a:r>
            <a:r>
              <a:rPr lang="es-CO" dirty="0" smtClean="0"/>
              <a:t> contra funcionario de la Corporación Autónoma Regional del Quindío  el día 10/02/2021,, </a:t>
            </a:r>
            <a:r>
              <a:rPr lang="es-CO" dirty="0"/>
              <a:t>la cual ya cuenta con su respectiva </a:t>
            </a:r>
            <a:r>
              <a:rPr lang="es-CO" dirty="0" smtClean="0"/>
              <a:t>respuesta, en donde se pide al ciudadano conciliar a través de una reunión.</a:t>
            </a:r>
            <a:endParaRPr lang="es-CO" dirty="0"/>
          </a:p>
          <a:p>
            <a:endParaRPr lang="es-CO" dirty="0"/>
          </a:p>
          <a:p>
            <a:r>
              <a:rPr lang="es-CO" dirty="0" smtClean="0"/>
              <a:t> </a:t>
            </a:r>
            <a:endParaRPr lang="es-CO" dirty="0"/>
          </a:p>
        </p:txBody>
      </p:sp>
    </p:spTree>
    <p:extLst>
      <p:ext uri="{BB962C8B-B14F-4D97-AF65-F5344CB8AC3E}">
        <p14:creationId xmlns="" xmlns:p14="http://schemas.microsoft.com/office/powerpoint/2010/main" val="30427616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CO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9110" y="-116362"/>
            <a:ext cx="12201110" cy="6852883"/>
          </a:xfrm>
          <a:prstGeom prst="rect">
            <a:avLst/>
          </a:prstGeom>
        </p:spPr>
      </p:pic>
      <p:sp>
        <p:nvSpPr>
          <p:cNvPr id="5" name="Rectángulo 4"/>
          <p:cNvSpPr/>
          <p:nvPr/>
        </p:nvSpPr>
        <p:spPr>
          <a:xfrm>
            <a:off x="2156347" y="1783047"/>
            <a:ext cx="8434316" cy="2585323"/>
          </a:xfrm>
          <a:prstGeom prst="rect">
            <a:avLst/>
          </a:prstGeom>
          <a:ln w="7620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es-CO" dirty="0" smtClean="0"/>
              <a:t>Teniendo </a:t>
            </a:r>
            <a:r>
              <a:rPr lang="es-CO" dirty="0"/>
              <a:t>en cuenta el Decreto 417 del 2020, “Por el cual se declara un Estado de Emergencia Económica, Social y Ecológica en todo el territorio Nacional”, el Decreto Legislativo 491 de 2020, en el artículo 5. Ampliación de términos para atender peticiones (...), y los Decretos 457, 531, 593, 636, 689, 749, 878, 990, que ordenan el aislamiento preventivo obligatorio y 1168 de 2020, que decreta el aislamiento selectivo con distanciamiento individual responsable", la </a:t>
            </a:r>
            <a:r>
              <a:rPr lang="es-CO" dirty="0" smtClean="0"/>
              <a:t>oficina de atención </a:t>
            </a:r>
            <a:r>
              <a:rPr lang="es-CO" dirty="0"/>
              <a:t>a los </a:t>
            </a:r>
            <a:r>
              <a:rPr lang="es-CO" dirty="0" smtClean="0"/>
              <a:t>usuarios de la Corporación Autónoma Regional del Quindío (CRQ) </a:t>
            </a:r>
            <a:r>
              <a:rPr lang="es-CO" dirty="0"/>
              <a:t>se realizó a través </a:t>
            </a:r>
            <a:r>
              <a:rPr lang="es-CO" dirty="0" smtClean="0"/>
              <a:t>del canal presencial, garantizando </a:t>
            </a:r>
            <a:r>
              <a:rPr lang="es-CO" dirty="0"/>
              <a:t>todos los protocolos de bioseguridad impartidos por el gobierno nacional.</a:t>
            </a:r>
          </a:p>
        </p:txBody>
      </p:sp>
    </p:spTree>
    <p:extLst>
      <p:ext uri="{BB962C8B-B14F-4D97-AF65-F5344CB8AC3E}">
        <p14:creationId xmlns="" xmlns:p14="http://schemas.microsoft.com/office/powerpoint/2010/main" val="29335441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CO"/>
          </a:p>
        </p:txBody>
      </p:sp>
      <p:pic>
        <p:nvPicPr>
          <p:cNvPr id="9" name="Imagen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9110" y="83521"/>
            <a:ext cx="12201110" cy="6852883"/>
          </a:xfrm>
          <a:prstGeom prst="rect">
            <a:avLst/>
          </a:prstGeom>
        </p:spPr>
      </p:pic>
      <p:sp>
        <p:nvSpPr>
          <p:cNvPr id="10" name="CuadroTexto 9"/>
          <p:cNvSpPr txBox="1"/>
          <p:nvPr/>
        </p:nvSpPr>
        <p:spPr>
          <a:xfrm>
            <a:off x="103030" y="1163905"/>
            <a:ext cx="5499279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8000" dirty="0" smtClean="0">
                <a:latin typeface="Arial Rounded MT Bold" panose="020F0704030504030204" pitchFamily="34" charset="0"/>
              </a:rPr>
              <a:t>PQRSD</a:t>
            </a:r>
            <a:endParaRPr lang="es-CO" sz="8000" dirty="0">
              <a:latin typeface="Arial Rounded MT Bold" panose="020F0704030504030204" pitchFamily="34" charset="0"/>
            </a:endParaRPr>
          </a:p>
        </p:txBody>
      </p:sp>
      <p:sp>
        <p:nvSpPr>
          <p:cNvPr id="11" name="CuadroTexto 10"/>
          <p:cNvSpPr txBox="1"/>
          <p:nvPr/>
        </p:nvSpPr>
        <p:spPr>
          <a:xfrm>
            <a:off x="425003" y="2487344"/>
            <a:ext cx="330987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dirty="0" smtClean="0"/>
              <a:t>Recibidas por modalidad de petición.  </a:t>
            </a:r>
            <a:endParaRPr lang="es-CO" dirty="0"/>
          </a:p>
        </p:txBody>
      </p:sp>
      <p:sp>
        <p:nvSpPr>
          <p:cNvPr id="12" name="CuadroTexto 11"/>
          <p:cNvSpPr txBox="1"/>
          <p:nvPr/>
        </p:nvSpPr>
        <p:spPr>
          <a:xfrm>
            <a:off x="3234191" y="2899280"/>
            <a:ext cx="2291011" cy="923330"/>
          </a:xfrm>
          <a:prstGeom prst="rect">
            <a:avLst/>
          </a:prstGeom>
          <a:noFill/>
          <a:ln w="38100"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 smtClean="0"/>
              <a:t>PETICIONES </a:t>
            </a:r>
          </a:p>
          <a:p>
            <a:pPr algn="ctr"/>
            <a:r>
              <a:rPr lang="es-CO" dirty="0" smtClean="0"/>
              <a:t>978</a:t>
            </a:r>
          </a:p>
          <a:p>
            <a:pPr algn="ctr"/>
            <a:r>
              <a:rPr lang="es-CO" dirty="0" smtClean="0">
                <a:solidFill>
                  <a:srgbClr val="FF0000"/>
                </a:solidFill>
              </a:rPr>
              <a:t> </a:t>
            </a:r>
            <a:r>
              <a:rPr lang="es-CO" dirty="0" smtClean="0"/>
              <a:t>(79%)</a:t>
            </a:r>
            <a:endParaRPr lang="es-CO" dirty="0"/>
          </a:p>
        </p:txBody>
      </p:sp>
      <p:sp>
        <p:nvSpPr>
          <p:cNvPr id="13" name="CuadroTexto 12"/>
          <p:cNvSpPr txBox="1"/>
          <p:nvPr/>
        </p:nvSpPr>
        <p:spPr>
          <a:xfrm>
            <a:off x="5714449" y="625295"/>
            <a:ext cx="3013656" cy="1200329"/>
          </a:xfrm>
          <a:prstGeom prst="rect">
            <a:avLst/>
          </a:prstGeom>
          <a:noFill/>
          <a:ln w="38100">
            <a:solidFill>
              <a:srgbClr val="0000FF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 smtClean="0"/>
              <a:t>SOLICITUDES, SOLICITUDES DE INFORMACION.</a:t>
            </a:r>
          </a:p>
          <a:p>
            <a:pPr algn="ctr"/>
            <a:r>
              <a:rPr lang="es-CO" dirty="0" smtClean="0"/>
              <a:t>210  </a:t>
            </a:r>
          </a:p>
          <a:p>
            <a:pPr algn="ctr"/>
            <a:r>
              <a:rPr lang="es-CO" dirty="0" smtClean="0"/>
              <a:t>(17%) </a:t>
            </a:r>
            <a:endParaRPr lang="es-CO" dirty="0"/>
          </a:p>
        </p:txBody>
      </p:sp>
      <p:sp>
        <p:nvSpPr>
          <p:cNvPr id="14" name="CuadroTexto 13"/>
          <p:cNvSpPr txBox="1"/>
          <p:nvPr/>
        </p:nvSpPr>
        <p:spPr>
          <a:xfrm>
            <a:off x="9323912" y="2760780"/>
            <a:ext cx="2191459" cy="1200329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es-CO" dirty="0" smtClean="0"/>
          </a:p>
          <a:p>
            <a:pPr algn="ctr"/>
            <a:r>
              <a:rPr lang="es-CO" dirty="0" smtClean="0"/>
              <a:t>DENUNCIAS </a:t>
            </a:r>
          </a:p>
          <a:p>
            <a:pPr algn="ctr"/>
            <a:r>
              <a:rPr lang="es-CO" dirty="0" smtClean="0"/>
              <a:t>256</a:t>
            </a:r>
          </a:p>
          <a:p>
            <a:pPr algn="ctr"/>
            <a:r>
              <a:rPr lang="es-CO" dirty="0" smtClean="0"/>
              <a:t>(21%)</a:t>
            </a:r>
            <a:endParaRPr lang="es-CO" dirty="0"/>
          </a:p>
        </p:txBody>
      </p:sp>
      <p:sp>
        <p:nvSpPr>
          <p:cNvPr id="16" name="Elipse 15"/>
          <p:cNvSpPr/>
          <p:nvPr/>
        </p:nvSpPr>
        <p:spPr>
          <a:xfrm>
            <a:off x="5859887" y="2329531"/>
            <a:ext cx="2868218" cy="2075044"/>
          </a:xfrm>
          <a:prstGeom prst="ellipse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dirty="0" smtClean="0">
                <a:solidFill>
                  <a:schemeClr val="tx1"/>
                </a:solidFill>
              </a:rPr>
              <a:t>1.235</a:t>
            </a:r>
          </a:p>
          <a:p>
            <a:pPr algn="ctr"/>
            <a:r>
              <a:rPr lang="es-CO" dirty="0" smtClean="0">
                <a:solidFill>
                  <a:schemeClr val="tx1"/>
                </a:solidFill>
              </a:rPr>
              <a:t>EN EL PRIMER TRIMESTRE DEL AÑO 2021</a:t>
            </a:r>
          </a:p>
          <a:p>
            <a:pPr algn="ctr"/>
            <a:r>
              <a:rPr lang="es-CO" dirty="0" smtClean="0">
                <a:solidFill>
                  <a:schemeClr val="tx1"/>
                </a:solidFill>
              </a:rPr>
              <a:t>(100%)</a:t>
            </a:r>
            <a:endParaRPr lang="es-CO" dirty="0">
              <a:solidFill>
                <a:schemeClr val="tx1"/>
              </a:solidFill>
            </a:endParaRPr>
          </a:p>
        </p:txBody>
      </p:sp>
      <p:sp>
        <p:nvSpPr>
          <p:cNvPr id="17" name="CuadroTexto 16"/>
          <p:cNvSpPr txBox="1"/>
          <p:nvPr/>
        </p:nvSpPr>
        <p:spPr>
          <a:xfrm>
            <a:off x="5714449" y="4938638"/>
            <a:ext cx="3013656" cy="923330"/>
          </a:xfrm>
          <a:prstGeom prst="rect">
            <a:avLst/>
          </a:prstGeom>
          <a:noFill/>
          <a:ln w="38100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 smtClean="0"/>
              <a:t>QUEJAS </a:t>
            </a:r>
          </a:p>
          <a:p>
            <a:pPr algn="ctr"/>
            <a:r>
              <a:rPr lang="es-CO" dirty="0"/>
              <a:t>1</a:t>
            </a:r>
            <a:endParaRPr lang="es-CO" dirty="0" smtClean="0"/>
          </a:p>
          <a:p>
            <a:pPr algn="ctr"/>
            <a:r>
              <a:rPr lang="es-CO" dirty="0" smtClean="0"/>
              <a:t>0,1%</a:t>
            </a:r>
          </a:p>
        </p:txBody>
      </p:sp>
    </p:spTree>
    <p:extLst>
      <p:ext uri="{BB962C8B-B14F-4D97-AF65-F5344CB8AC3E}">
        <p14:creationId xmlns="" xmlns:p14="http://schemas.microsoft.com/office/powerpoint/2010/main" val="8192343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CO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98215"/>
            <a:ext cx="12201110" cy="6852883"/>
          </a:xfrm>
          <a:prstGeom prst="rect">
            <a:avLst/>
          </a:prstGeom>
        </p:spPr>
      </p:pic>
      <p:sp>
        <p:nvSpPr>
          <p:cNvPr id="6" name="CuadroTexto 5"/>
          <p:cNvSpPr txBox="1"/>
          <p:nvPr/>
        </p:nvSpPr>
        <p:spPr>
          <a:xfrm>
            <a:off x="328550" y="5421573"/>
            <a:ext cx="11504059" cy="646331"/>
          </a:xfrm>
          <a:prstGeom prst="rect">
            <a:avLst/>
          </a:prstGeom>
          <a:noFill/>
          <a:ln w="38100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lvl="0">
              <a:buFont typeface="Arial" pitchFamily="34" charset="0"/>
              <a:buChar char="•"/>
            </a:pPr>
            <a:r>
              <a:rPr lang="es-CO" dirty="0" smtClean="0"/>
              <a:t>Se evidencia un crecimiento de un </a:t>
            </a:r>
            <a:r>
              <a:rPr lang="es-CO" b="1" dirty="0" smtClean="0"/>
              <a:t>16</a:t>
            </a:r>
            <a:r>
              <a:rPr lang="es-CO" dirty="0" smtClean="0"/>
              <a:t>% entre el mes Febrero en comparación al mes de Enero. </a:t>
            </a:r>
          </a:p>
          <a:p>
            <a:pPr lvl="0">
              <a:buFont typeface="Arial" pitchFamily="34" charset="0"/>
              <a:buChar char="•"/>
            </a:pPr>
            <a:r>
              <a:rPr lang="es-CO" dirty="0" smtClean="0"/>
              <a:t>Para el mes de marzo se evidencio un aumento del </a:t>
            </a:r>
            <a:r>
              <a:rPr lang="es-CO" b="1" dirty="0" smtClean="0"/>
              <a:t>11% </a:t>
            </a:r>
            <a:r>
              <a:rPr lang="es-CO" dirty="0" smtClean="0"/>
              <a:t>en comparación con el mes de febrero.</a:t>
            </a:r>
            <a:endParaRPr lang="es-CO" dirty="0"/>
          </a:p>
        </p:txBody>
      </p:sp>
      <p:graphicFrame>
        <p:nvGraphicFramePr>
          <p:cNvPr id="9" name="Gráfico 8"/>
          <p:cNvGraphicFramePr>
            <a:graphicFrameLocks/>
          </p:cNvGraphicFramePr>
          <p:nvPr>
            <p:extLst>
              <p:ext uri="{D42A27DB-BD31-4B8C-83A1-F6EECF244321}">
                <p14:modId xmlns="" xmlns:p14="http://schemas.microsoft.com/office/powerpoint/2010/main" val="994813244"/>
              </p:ext>
            </p:extLst>
          </p:nvPr>
        </p:nvGraphicFramePr>
        <p:xfrm>
          <a:off x="1146220" y="605307"/>
          <a:ext cx="10045521" cy="44818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cxnSp>
        <p:nvCxnSpPr>
          <p:cNvPr id="10" name="Conector recto de flecha 9"/>
          <p:cNvCxnSpPr/>
          <p:nvPr/>
        </p:nvCxnSpPr>
        <p:spPr>
          <a:xfrm flipV="1">
            <a:off x="5885645" y="3387144"/>
            <a:ext cx="1197735" cy="214894"/>
          </a:xfrm>
          <a:prstGeom prst="straightConnector1">
            <a:avLst/>
          </a:prstGeom>
          <a:ln w="381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CuadroTexto 11"/>
          <p:cNvSpPr txBox="1"/>
          <p:nvPr/>
        </p:nvSpPr>
        <p:spPr>
          <a:xfrm rot="20944479">
            <a:off x="6150302" y="3130725"/>
            <a:ext cx="110758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1400" dirty="0" smtClean="0">
                <a:solidFill>
                  <a:srgbClr val="00B050"/>
                </a:solidFill>
              </a:rPr>
              <a:t>16% </a:t>
            </a:r>
            <a:endParaRPr lang="es-CO" sz="1400" dirty="0">
              <a:solidFill>
                <a:srgbClr val="00B050"/>
              </a:solidFill>
            </a:endParaRPr>
          </a:p>
        </p:txBody>
      </p:sp>
      <p:cxnSp>
        <p:nvCxnSpPr>
          <p:cNvPr id="14" name="Conector recto de flecha 13"/>
          <p:cNvCxnSpPr/>
          <p:nvPr/>
        </p:nvCxnSpPr>
        <p:spPr>
          <a:xfrm flipV="1">
            <a:off x="7959144" y="3028554"/>
            <a:ext cx="1181050" cy="299672"/>
          </a:xfrm>
          <a:prstGeom prst="straightConnector1">
            <a:avLst/>
          </a:prstGeom>
          <a:ln w="381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CuadroTexto 14"/>
          <p:cNvSpPr txBox="1"/>
          <p:nvPr/>
        </p:nvSpPr>
        <p:spPr>
          <a:xfrm rot="20769586">
            <a:off x="8225044" y="2781238"/>
            <a:ext cx="875763" cy="30777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CO" sz="1400" dirty="0" smtClean="0">
                <a:solidFill>
                  <a:srgbClr val="0070C0"/>
                </a:solidFill>
              </a:rPr>
              <a:t>11%</a:t>
            </a:r>
            <a:endParaRPr lang="es-CO" sz="14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906895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CO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9110" y="5117"/>
            <a:ext cx="12201110" cy="6852883"/>
          </a:xfrm>
          <a:prstGeom prst="rect">
            <a:avLst/>
          </a:prstGeom>
        </p:spPr>
      </p:pic>
      <p:sp>
        <p:nvSpPr>
          <p:cNvPr id="6" name="CuadroTexto 5"/>
          <p:cNvSpPr txBox="1"/>
          <p:nvPr/>
        </p:nvSpPr>
        <p:spPr>
          <a:xfrm>
            <a:off x="689344" y="5279612"/>
            <a:ext cx="10664456" cy="923330"/>
          </a:xfrm>
          <a:prstGeom prst="rect">
            <a:avLst/>
          </a:prstGeom>
          <a:ln w="381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just"/>
            <a:r>
              <a:rPr lang="es-CO" b="1" dirty="0" smtClean="0"/>
              <a:t>En la corporación Autónoma Regional del Quindío se radicaron un total de </a:t>
            </a:r>
            <a:r>
              <a:rPr lang="es-CO" b="1" dirty="0" smtClean="0">
                <a:solidFill>
                  <a:schemeClr val="tx1"/>
                </a:solidFill>
              </a:rPr>
              <a:t>1.235</a:t>
            </a:r>
            <a:r>
              <a:rPr lang="es-CO" b="1" dirty="0" smtClean="0"/>
              <a:t> PQRSD en el primer trimestre del año 2021, en donde se evidencia que el 79% corresponde a derechos de petición, seguido de las denuncias con un porcentaje de 21%</a:t>
            </a:r>
            <a:endParaRPr lang="es-CO" b="1" dirty="0">
              <a:solidFill>
                <a:schemeClr val="tx1"/>
              </a:solidFill>
            </a:endParaRPr>
          </a:p>
        </p:txBody>
      </p:sp>
      <p:graphicFrame>
        <p:nvGraphicFramePr>
          <p:cNvPr id="8" name="Gráfico 7"/>
          <p:cNvGraphicFramePr>
            <a:graphicFrameLocks/>
          </p:cNvGraphicFramePr>
          <p:nvPr>
            <p:extLst>
              <p:ext uri="{D42A27DB-BD31-4B8C-83A1-F6EECF244321}">
                <p14:modId xmlns="" xmlns:p14="http://schemas.microsoft.com/office/powerpoint/2010/main" val="1638762245"/>
              </p:ext>
            </p:extLst>
          </p:nvPr>
        </p:nvGraphicFramePr>
        <p:xfrm>
          <a:off x="1094704" y="489972"/>
          <a:ext cx="9573296" cy="431120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="" xmlns:p14="http://schemas.microsoft.com/office/powerpoint/2010/main" val="12104319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CO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9110" y="-116362"/>
            <a:ext cx="12201110" cy="6852883"/>
          </a:xfrm>
          <a:prstGeom prst="rect">
            <a:avLst/>
          </a:prstGeom>
        </p:spPr>
      </p:pic>
      <p:graphicFrame>
        <p:nvGraphicFramePr>
          <p:cNvPr id="5" name="8 Tabla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3060856431"/>
              </p:ext>
            </p:extLst>
          </p:nvPr>
        </p:nvGraphicFramePr>
        <p:xfrm>
          <a:off x="795797" y="1204248"/>
          <a:ext cx="10547796" cy="4823015"/>
        </p:xfrm>
        <a:graphic>
          <a:graphicData uri="http://schemas.openxmlformats.org/drawingml/2006/table">
            <a:tbl>
              <a:tblPr>
                <a:tableStyleId>{E269D01E-BC32-4049-B463-5C60D7B0CCD2}</a:tableStyleId>
              </a:tblPr>
              <a:tblGrid>
                <a:gridCol w="4481973"/>
                <a:gridCol w="2021941"/>
                <a:gridCol w="2021941"/>
                <a:gridCol w="2021941"/>
              </a:tblGrid>
              <a:tr h="649287">
                <a:tc>
                  <a:txBody>
                    <a:bodyPr/>
                    <a:lstStyle/>
                    <a:p>
                      <a:pPr algn="ctr" fontAlgn="b"/>
                      <a:r>
                        <a:rPr lang="es-CO" sz="2400" b="1" u="none" strike="noStrike" dirty="0">
                          <a:solidFill>
                            <a:schemeClr val="tx1"/>
                          </a:solidFill>
                        </a:rPr>
                        <a:t> </a:t>
                      </a:r>
                      <a:r>
                        <a:rPr lang="es-CO" sz="2400" b="1" u="none" strike="noStrike" dirty="0" smtClean="0">
                          <a:solidFill>
                            <a:schemeClr val="tx1"/>
                          </a:solidFill>
                        </a:rPr>
                        <a:t>SUBDIRECCIÓN</a:t>
                      </a:r>
                      <a:endParaRPr lang="es-CO" sz="2400" b="1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2400" b="1" i="0" u="none" strike="noStrike" dirty="0" smtClean="0">
                          <a:solidFill>
                            <a:schemeClr val="tx1"/>
                          </a:solidFill>
                          <a:latin typeface="Calibri"/>
                        </a:rPr>
                        <a:t>Enero</a:t>
                      </a:r>
                      <a:endParaRPr lang="es-CO" sz="2400" b="1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2400" b="1" i="0" u="none" strike="noStrike" dirty="0" smtClean="0">
                          <a:solidFill>
                            <a:schemeClr val="tx1"/>
                          </a:solidFill>
                          <a:latin typeface="Calibri"/>
                        </a:rPr>
                        <a:t>Febrero</a:t>
                      </a:r>
                      <a:endParaRPr lang="es-CO" sz="2400" b="1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28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Marzo</a:t>
                      </a:r>
                      <a:endParaRPr lang="es-CO" sz="2800" b="1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0" marR="0" marT="0" marB="0" anchor="b"/>
                </a:tc>
              </a:tr>
              <a:tr h="521716">
                <a:tc>
                  <a:txBody>
                    <a:bodyPr/>
                    <a:lstStyle/>
                    <a:p>
                      <a:pPr algn="ctr" fontAlgn="b"/>
                      <a:r>
                        <a:rPr lang="es-CO" sz="2400" b="1" u="none" strike="noStrike" dirty="0" smtClean="0">
                          <a:solidFill>
                            <a:schemeClr val="tx1"/>
                          </a:solidFill>
                        </a:rPr>
                        <a:t>Dirección</a:t>
                      </a:r>
                      <a:endParaRPr lang="es-CO" sz="2400" b="1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2400" b="1" u="none" strike="noStrike" dirty="0" smtClean="0">
                          <a:solidFill>
                            <a:schemeClr val="tx1"/>
                          </a:solidFill>
                        </a:rPr>
                        <a:t>3%</a:t>
                      </a:r>
                      <a:endParaRPr lang="es-CO" sz="2400" b="1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2400" b="1" i="0" u="none" strike="noStrike" dirty="0" smtClean="0">
                          <a:solidFill>
                            <a:schemeClr val="tx1"/>
                          </a:solidFill>
                          <a:latin typeface="Calibri"/>
                        </a:rPr>
                        <a:t>10%</a:t>
                      </a:r>
                      <a:endParaRPr lang="es-CO" sz="2400" b="1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10%</a:t>
                      </a:r>
                    </a:p>
                  </a:txBody>
                  <a:tcPr marL="9525" marR="9525" marT="9525" marB="0" anchor="b"/>
                </a:tc>
              </a:tr>
              <a:tr h="521716">
                <a:tc>
                  <a:txBody>
                    <a:bodyPr/>
                    <a:lstStyle/>
                    <a:p>
                      <a:pPr algn="ctr" fontAlgn="b"/>
                      <a:r>
                        <a:rPr lang="es-CO" sz="2400" b="1" u="none" strike="noStrike" dirty="0" smtClean="0">
                          <a:solidFill>
                            <a:schemeClr val="tx1"/>
                          </a:solidFill>
                        </a:rPr>
                        <a:t>Planeación</a:t>
                      </a:r>
                      <a:endParaRPr lang="es-CO" sz="2400" b="1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2400" b="1" u="none" strike="noStrike" dirty="0">
                          <a:solidFill>
                            <a:schemeClr val="tx1"/>
                          </a:solidFill>
                        </a:rPr>
                        <a:t>7</a:t>
                      </a:r>
                      <a:r>
                        <a:rPr lang="es-CO" sz="2400" b="1" u="none" strike="noStrike" dirty="0" smtClean="0">
                          <a:solidFill>
                            <a:schemeClr val="tx1"/>
                          </a:solidFill>
                        </a:rPr>
                        <a:t>%</a:t>
                      </a:r>
                      <a:endParaRPr lang="es-CO" sz="2400" b="1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2400" b="1" i="0" u="none" strike="noStrike" dirty="0" smtClean="0">
                          <a:solidFill>
                            <a:schemeClr val="tx1"/>
                          </a:solidFill>
                          <a:latin typeface="Calibri"/>
                        </a:rPr>
                        <a:t>3%</a:t>
                      </a:r>
                      <a:endParaRPr lang="es-CO" sz="2400" b="1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2%</a:t>
                      </a:r>
                    </a:p>
                  </a:txBody>
                  <a:tcPr marL="9525" marR="9525" marT="9525" marB="0" anchor="b"/>
                </a:tc>
              </a:tr>
              <a:tr h="521716">
                <a:tc>
                  <a:txBody>
                    <a:bodyPr/>
                    <a:lstStyle/>
                    <a:p>
                      <a:pPr algn="ctr" fontAlgn="b"/>
                      <a:r>
                        <a:rPr lang="es-CO" sz="2400" b="1" u="none" strike="noStrike" dirty="0">
                          <a:solidFill>
                            <a:schemeClr val="tx1"/>
                          </a:solidFill>
                        </a:rPr>
                        <a:t>Sancionatorio</a:t>
                      </a:r>
                      <a:endParaRPr lang="es-CO" sz="2400" b="1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2400" b="1" u="none" strike="noStrike" dirty="0">
                          <a:solidFill>
                            <a:schemeClr val="tx1"/>
                          </a:solidFill>
                        </a:rPr>
                        <a:t>2</a:t>
                      </a:r>
                      <a:r>
                        <a:rPr lang="es-CO" sz="2400" b="1" u="none" strike="noStrike" dirty="0" smtClean="0">
                          <a:solidFill>
                            <a:schemeClr val="tx1"/>
                          </a:solidFill>
                        </a:rPr>
                        <a:t>%</a:t>
                      </a:r>
                      <a:endParaRPr lang="es-CO" sz="2400" b="1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2400" b="1" i="0" u="none" strike="noStrike" dirty="0" smtClean="0">
                          <a:solidFill>
                            <a:schemeClr val="tx1"/>
                          </a:solidFill>
                          <a:latin typeface="Calibri"/>
                        </a:rPr>
                        <a:t>2%</a:t>
                      </a:r>
                      <a:endParaRPr lang="es-CO" sz="2400" b="1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2%</a:t>
                      </a:r>
                    </a:p>
                  </a:txBody>
                  <a:tcPr marL="9525" marR="9525" marT="9525" marB="0" anchor="b"/>
                </a:tc>
              </a:tr>
              <a:tr h="521716">
                <a:tc>
                  <a:txBody>
                    <a:bodyPr/>
                    <a:lstStyle/>
                    <a:p>
                      <a:pPr algn="ctr" fontAlgn="b"/>
                      <a:r>
                        <a:rPr lang="es-CO" sz="2400" b="1" u="none" strike="noStrike" dirty="0" smtClean="0">
                          <a:solidFill>
                            <a:schemeClr val="tx1"/>
                          </a:solidFill>
                        </a:rPr>
                        <a:t>Jurídica</a:t>
                      </a:r>
                      <a:endParaRPr lang="es-CO" sz="2400" b="1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2400" b="1" u="none" strike="noStrike" dirty="0">
                          <a:solidFill>
                            <a:schemeClr val="tx1"/>
                          </a:solidFill>
                        </a:rPr>
                        <a:t>2</a:t>
                      </a:r>
                      <a:r>
                        <a:rPr lang="es-CO" sz="2400" b="1" u="none" strike="noStrike" dirty="0" smtClean="0">
                          <a:solidFill>
                            <a:schemeClr val="tx1"/>
                          </a:solidFill>
                        </a:rPr>
                        <a:t>%</a:t>
                      </a:r>
                      <a:endParaRPr lang="es-CO" sz="2400" b="1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2400" b="1" i="0" u="none" strike="noStrike" dirty="0" smtClean="0">
                          <a:solidFill>
                            <a:schemeClr val="tx1"/>
                          </a:solidFill>
                          <a:latin typeface="Calibri"/>
                        </a:rPr>
                        <a:t>1%</a:t>
                      </a:r>
                      <a:endParaRPr lang="es-CO" sz="2400" b="1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1%</a:t>
                      </a:r>
                    </a:p>
                  </a:txBody>
                  <a:tcPr marL="9525" marR="9525" marT="9525" marB="0" anchor="b"/>
                </a:tc>
              </a:tr>
              <a:tr h="521716">
                <a:tc>
                  <a:txBody>
                    <a:bodyPr/>
                    <a:lstStyle/>
                    <a:p>
                      <a:pPr algn="ctr" fontAlgn="b"/>
                      <a:r>
                        <a:rPr lang="es-CO" sz="2400" b="1" u="none" strike="noStrike" dirty="0">
                          <a:solidFill>
                            <a:schemeClr val="tx1"/>
                          </a:solidFill>
                        </a:rPr>
                        <a:t>Administrativa y Financiera</a:t>
                      </a:r>
                      <a:endParaRPr lang="es-CO" sz="2400" b="1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2400" b="1" u="none" strike="noStrike" dirty="0">
                          <a:solidFill>
                            <a:schemeClr val="tx1"/>
                          </a:solidFill>
                        </a:rPr>
                        <a:t>4</a:t>
                      </a:r>
                      <a:r>
                        <a:rPr lang="es-CO" sz="2400" b="1" u="none" strike="noStrike" dirty="0" smtClean="0">
                          <a:solidFill>
                            <a:schemeClr val="tx1"/>
                          </a:solidFill>
                        </a:rPr>
                        <a:t>%</a:t>
                      </a:r>
                      <a:endParaRPr lang="es-CO" sz="2400" b="1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2400" b="1" i="0" u="none" strike="noStrike" dirty="0" smtClean="0">
                          <a:solidFill>
                            <a:schemeClr val="tx1"/>
                          </a:solidFill>
                          <a:latin typeface="Calibri"/>
                        </a:rPr>
                        <a:t>4%</a:t>
                      </a:r>
                      <a:endParaRPr lang="es-CO" sz="2400" b="1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4%</a:t>
                      </a:r>
                    </a:p>
                  </a:txBody>
                  <a:tcPr marL="9525" marR="9525" marT="9525" marB="0" anchor="b"/>
                </a:tc>
              </a:tr>
              <a:tr h="521716">
                <a:tc>
                  <a:txBody>
                    <a:bodyPr/>
                    <a:lstStyle/>
                    <a:p>
                      <a:pPr algn="ctr" fontAlgn="b"/>
                      <a:r>
                        <a:rPr lang="es-CO" sz="2400" b="1" u="none" strike="noStrike" dirty="0" smtClean="0">
                          <a:solidFill>
                            <a:schemeClr val="tx1"/>
                          </a:solidFill>
                        </a:rPr>
                        <a:t>Gestión </a:t>
                      </a:r>
                      <a:r>
                        <a:rPr lang="es-CO" sz="2400" b="1" u="none" strike="noStrike" dirty="0">
                          <a:solidFill>
                            <a:schemeClr val="tx1"/>
                          </a:solidFill>
                        </a:rPr>
                        <a:t>ambiental</a:t>
                      </a:r>
                      <a:endParaRPr lang="es-CO" sz="2400" b="1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2400" b="1" u="none" strike="noStrike" dirty="0" smtClean="0">
                          <a:solidFill>
                            <a:schemeClr val="tx1"/>
                          </a:solidFill>
                        </a:rPr>
                        <a:t>14%</a:t>
                      </a:r>
                      <a:endParaRPr lang="es-CO" sz="2400" b="1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2400" b="1" i="0" u="none" strike="noStrike" dirty="0" smtClean="0">
                          <a:solidFill>
                            <a:schemeClr val="tx1"/>
                          </a:solidFill>
                          <a:latin typeface="Calibri"/>
                        </a:rPr>
                        <a:t>14%</a:t>
                      </a:r>
                      <a:endParaRPr lang="es-CO" sz="2400" b="1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14%</a:t>
                      </a:r>
                    </a:p>
                  </a:txBody>
                  <a:tcPr marL="9525" marR="9525" marT="9525" marB="0" anchor="b"/>
                </a:tc>
              </a:tr>
              <a:tr h="521716">
                <a:tc>
                  <a:txBody>
                    <a:bodyPr/>
                    <a:lstStyle/>
                    <a:p>
                      <a:pPr algn="ctr" fontAlgn="b"/>
                      <a:r>
                        <a:rPr lang="es-CO" sz="2400" b="1" u="none" strike="noStrike" dirty="0" smtClean="0">
                          <a:solidFill>
                            <a:schemeClr val="tx1"/>
                          </a:solidFill>
                        </a:rPr>
                        <a:t>Regulación </a:t>
                      </a:r>
                      <a:r>
                        <a:rPr lang="es-CO" sz="2400" b="1" u="none" strike="noStrike" dirty="0">
                          <a:solidFill>
                            <a:schemeClr val="tx1"/>
                          </a:solidFill>
                        </a:rPr>
                        <a:t>y Control</a:t>
                      </a:r>
                      <a:endParaRPr lang="es-CO" sz="2400" b="1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2400" b="1" u="none" strike="noStrike" dirty="0" smtClean="0">
                          <a:solidFill>
                            <a:schemeClr val="tx1"/>
                          </a:solidFill>
                        </a:rPr>
                        <a:t>72%</a:t>
                      </a:r>
                      <a:endParaRPr lang="es-CO" sz="2400" b="1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2400" b="1" i="0" u="none" strike="noStrike" dirty="0" smtClean="0">
                          <a:solidFill>
                            <a:schemeClr val="tx1"/>
                          </a:solidFill>
                          <a:latin typeface="Calibri"/>
                        </a:rPr>
                        <a:t>66%</a:t>
                      </a:r>
                      <a:endParaRPr lang="es-CO" sz="2400" b="1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66%</a:t>
                      </a:r>
                    </a:p>
                  </a:txBody>
                  <a:tcPr marL="9525" marR="9525" marT="9525" marB="0" anchor="b"/>
                </a:tc>
              </a:tr>
              <a:tr h="521716">
                <a:tc>
                  <a:txBody>
                    <a:bodyPr/>
                    <a:lstStyle/>
                    <a:p>
                      <a:pPr algn="ctr" fontAlgn="b"/>
                      <a:r>
                        <a:rPr lang="es-CO" sz="2400" b="1" u="none" strike="noStrike" dirty="0">
                          <a:solidFill>
                            <a:schemeClr val="tx1"/>
                          </a:solidFill>
                        </a:rPr>
                        <a:t>Total</a:t>
                      </a:r>
                      <a:endParaRPr lang="es-CO" sz="2400" b="1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2400" b="1" u="none" strike="noStrike" dirty="0">
                          <a:solidFill>
                            <a:schemeClr val="tx1"/>
                          </a:solidFill>
                        </a:rPr>
                        <a:t>100%</a:t>
                      </a:r>
                      <a:endParaRPr lang="es-CO" sz="2400" b="1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2400" b="1" i="0" u="none" strike="noStrike" dirty="0" smtClean="0">
                          <a:solidFill>
                            <a:schemeClr val="tx1"/>
                          </a:solidFill>
                          <a:latin typeface="Calibri"/>
                        </a:rPr>
                        <a:t>100%</a:t>
                      </a:r>
                      <a:endParaRPr lang="es-CO" sz="2400" b="1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28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100%</a:t>
                      </a:r>
                    </a:p>
                  </a:txBody>
                  <a:tcPr marL="0" marR="0" marT="0" marB="0" anchor="b"/>
                </a:tc>
              </a:tr>
            </a:tbl>
          </a:graphicData>
        </a:graphic>
      </p:graphicFrame>
      <p:sp>
        <p:nvSpPr>
          <p:cNvPr id="6" name="CuadroTexto 5"/>
          <p:cNvSpPr txBox="1"/>
          <p:nvPr/>
        </p:nvSpPr>
        <p:spPr>
          <a:xfrm>
            <a:off x="2782388" y="283335"/>
            <a:ext cx="9220721" cy="646331"/>
          </a:xfrm>
          <a:prstGeom prst="rect">
            <a:avLst/>
          </a:prstGeom>
          <a:noFill/>
          <a:ln w="57150">
            <a:solidFill>
              <a:schemeClr val="accent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A continuación se detalla </a:t>
            </a:r>
            <a:r>
              <a:rPr lang="es-CO" dirty="0" smtClean="0"/>
              <a:t>el porcentaje </a:t>
            </a:r>
            <a:r>
              <a:rPr lang="es-CO" dirty="0"/>
              <a:t>de </a:t>
            </a:r>
            <a:r>
              <a:rPr lang="es-CO" dirty="0" smtClean="0"/>
              <a:t>PQRSD </a:t>
            </a:r>
            <a:r>
              <a:rPr lang="es-CO" dirty="0"/>
              <a:t>recibidas, radicadas y asignadas </a:t>
            </a:r>
            <a:r>
              <a:rPr lang="es-CO" dirty="0" smtClean="0"/>
              <a:t>por dependencia durante el primer trimestre del año 2021.</a:t>
            </a:r>
            <a:endParaRPr lang="es-CO" dirty="0"/>
          </a:p>
        </p:txBody>
      </p:sp>
    </p:spTree>
    <p:extLst>
      <p:ext uri="{BB962C8B-B14F-4D97-AF65-F5344CB8AC3E}">
        <p14:creationId xmlns="" xmlns:p14="http://schemas.microsoft.com/office/powerpoint/2010/main" val="41543656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CO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9110" y="-116362"/>
            <a:ext cx="12201110" cy="6852883"/>
          </a:xfrm>
          <a:prstGeom prst="rect">
            <a:avLst/>
          </a:prstGeom>
        </p:spPr>
      </p:pic>
      <p:sp>
        <p:nvSpPr>
          <p:cNvPr id="6" name="CuadroTexto 5"/>
          <p:cNvSpPr txBox="1"/>
          <p:nvPr/>
        </p:nvSpPr>
        <p:spPr>
          <a:xfrm>
            <a:off x="531301" y="5300659"/>
            <a:ext cx="11127345" cy="646331"/>
          </a:xfrm>
          <a:prstGeom prst="rect">
            <a:avLst/>
          </a:prstGeom>
          <a:noFill/>
          <a:ln w="38100">
            <a:solidFill>
              <a:srgbClr val="FFFF00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 smtClean="0"/>
              <a:t>Para el primes trimestre del año 2021 la subdirección que mas PQRSD radico fue Regulación y Control con un total de 768, representada en un 62%.</a:t>
            </a:r>
            <a:endParaRPr lang="es-CO" dirty="0"/>
          </a:p>
        </p:txBody>
      </p:sp>
      <p:graphicFrame>
        <p:nvGraphicFramePr>
          <p:cNvPr id="8" name="Gráfico 7"/>
          <p:cNvGraphicFramePr>
            <a:graphicFrameLocks/>
          </p:cNvGraphicFramePr>
          <p:nvPr>
            <p:extLst>
              <p:ext uri="{D42A27DB-BD31-4B8C-83A1-F6EECF244321}">
                <p14:modId xmlns="" xmlns:p14="http://schemas.microsoft.com/office/powerpoint/2010/main" val="2302283909"/>
              </p:ext>
            </p:extLst>
          </p:nvPr>
        </p:nvGraphicFramePr>
        <p:xfrm>
          <a:off x="400205" y="733903"/>
          <a:ext cx="11384924" cy="44113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="" xmlns:p14="http://schemas.microsoft.com/office/powerpoint/2010/main" val="23443394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CO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9110" y="-116362"/>
            <a:ext cx="12201110" cy="6852883"/>
          </a:xfrm>
          <a:prstGeom prst="rect">
            <a:avLst/>
          </a:prstGeom>
        </p:spPr>
      </p:pic>
      <p:sp>
        <p:nvSpPr>
          <p:cNvPr id="6" name="CuadroTexto 5"/>
          <p:cNvSpPr txBox="1"/>
          <p:nvPr/>
        </p:nvSpPr>
        <p:spPr>
          <a:xfrm>
            <a:off x="491318" y="5461027"/>
            <a:ext cx="11259403" cy="646331"/>
          </a:xfrm>
          <a:prstGeom prst="rect">
            <a:avLst/>
          </a:prstGeom>
          <a:noFill/>
          <a:ln w="38100">
            <a:solidFill>
              <a:srgbClr val="FFFF00"/>
            </a:solidFill>
          </a:ln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s-CO" dirty="0" smtClean="0"/>
              <a:t>Durante el primer trimestre del año 2021 se radicaron 166 PQRSD por parte de los entes públicos, siendo Marzo el mes en donde se manifiestan la mayoría de ellos. </a:t>
            </a:r>
            <a:endParaRPr lang="es-CO" dirty="0"/>
          </a:p>
        </p:txBody>
      </p:sp>
      <p:graphicFrame>
        <p:nvGraphicFramePr>
          <p:cNvPr id="8" name="Gráfico 7"/>
          <p:cNvGraphicFramePr>
            <a:graphicFrameLocks/>
          </p:cNvGraphicFramePr>
          <p:nvPr>
            <p:extLst>
              <p:ext uri="{D42A27DB-BD31-4B8C-83A1-F6EECF244321}">
                <p14:modId xmlns="" xmlns:p14="http://schemas.microsoft.com/office/powerpoint/2010/main" val="3870778796"/>
              </p:ext>
            </p:extLst>
          </p:nvPr>
        </p:nvGraphicFramePr>
        <p:xfrm>
          <a:off x="-1" y="831273"/>
          <a:ext cx="12100957" cy="442652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="" xmlns:p14="http://schemas.microsoft.com/office/powerpoint/2010/main" val="34003424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CO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9110" y="-116362"/>
            <a:ext cx="12201110" cy="6852883"/>
          </a:xfrm>
          <a:prstGeom prst="rect">
            <a:avLst/>
          </a:prstGeom>
        </p:spPr>
      </p:pic>
      <p:sp>
        <p:nvSpPr>
          <p:cNvPr id="9" name="CuadroTexto 8"/>
          <p:cNvSpPr txBox="1"/>
          <p:nvPr/>
        </p:nvSpPr>
        <p:spPr>
          <a:xfrm>
            <a:off x="212213" y="5216542"/>
            <a:ext cx="11668259" cy="830997"/>
          </a:xfrm>
          <a:prstGeom prst="rect">
            <a:avLst/>
          </a:prstGeom>
          <a:noFill/>
          <a:ln w="38100"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r>
              <a:rPr lang="es-CO" sz="1600" dirty="0" smtClean="0">
                <a:latin typeface="Arial Rounded MT Bold" panose="020F0704030504030204" pitchFamily="34" charset="0"/>
              </a:rPr>
              <a:t>El promedio de respuesta de las PQRSD por parte de la Corporación Autónoma Regional del Quindío es de 6,8 Días hábiles, teniendo </a:t>
            </a:r>
            <a:r>
              <a:rPr lang="es-CO" sz="1600" dirty="0">
                <a:latin typeface="Arial Rounded MT Bold" panose="020F0704030504030204" pitchFamily="34" charset="0"/>
              </a:rPr>
              <a:t>en cuenta que </a:t>
            </a:r>
            <a:r>
              <a:rPr lang="es-CO" sz="1600" dirty="0" smtClean="0">
                <a:latin typeface="Arial Rounded MT Bold" panose="020F0704030504030204" pitchFamily="34" charset="0"/>
              </a:rPr>
              <a:t>el Decreto </a:t>
            </a:r>
            <a:r>
              <a:rPr lang="es-CO" sz="1600" dirty="0">
                <a:latin typeface="Arial Rounded MT Bold" panose="020F0704030504030204" pitchFamily="34" charset="0"/>
              </a:rPr>
              <a:t>Legislativo 491 de 2020, en el artículo 5</a:t>
            </a:r>
            <a:r>
              <a:rPr lang="es-CO" sz="1600" dirty="0" smtClean="0">
                <a:latin typeface="Arial Rounded MT Bold" panose="020F0704030504030204" pitchFamily="34" charset="0"/>
              </a:rPr>
              <a:t>.  Amplían los </a:t>
            </a:r>
            <a:r>
              <a:rPr lang="es-CO" sz="1600" dirty="0">
                <a:latin typeface="Arial Rounded MT Bold" panose="020F0704030504030204" pitchFamily="34" charset="0"/>
              </a:rPr>
              <a:t>términos para atender </a:t>
            </a:r>
            <a:r>
              <a:rPr lang="es-CO" sz="1600" dirty="0" smtClean="0">
                <a:latin typeface="Arial Rounded MT Bold" panose="020F0704030504030204" pitchFamily="34" charset="0"/>
              </a:rPr>
              <a:t>peticiones a 30 días hábiles. </a:t>
            </a:r>
            <a:endParaRPr lang="es-CO" sz="1600" dirty="0">
              <a:latin typeface="Arial Rounded MT Bold" panose="020F0704030504030204" pitchFamily="34" charset="0"/>
            </a:endParaRPr>
          </a:p>
        </p:txBody>
      </p:sp>
      <p:graphicFrame>
        <p:nvGraphicFramePr>
          <p:cNvPr id="10" name="Gráfico 9"/>
          <p:cNvGraphicFramePr>
            <a:graphicFrameLocks/>
          </p:cNvGraphicFramePr>
          <p:nvPr>
            <p:extLst>
              <p:ext uri="{D42A27DB-BD31-4B8C-83A1-F6EECF244321}">
                <p14:modId xmlns="" xmlns:p14="http://schemas.microsoft.com/office/powerpoint/2010/main" val="3081030646"/>
              </p:ext>
            </p:extLst>
          </p:nvPr>
        </p:nvGraphicFramePr>
        <p:xfrm>
          <a:off x="995965" y="595155"/>
          <a:ext cx="9882389" cy="422939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="" xmlns:p14="http://schemas.microsoft.com/office/powerpoint/2010/main" val="24488067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CO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9110" y="-116362"/>
            <a:ext cx="12201110" cy="6852883"/>
          </a:xfrm>
          <a:prstGeom prst="rect">
            <a:avLst/>
          </a:prstGeom>
        </p:spPr>
      </p:pic>
      <p:sp>
        <p:nvSpPr>
          <p:cNvPr id="5" name="1 Título"/>
          <p:cNvSpPr txBox="1">
            <a:spLocks/>
          </p:cNvSpPr>
          <p:nvPr/>
        </p:nvSpPr>
        <p:spPr>
          <a:xfrm>
            <a:off x="977537" y="399959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O" sz="44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Solicitudes de información recurrentes</a:t>
            </a:r>
            <a:endParaRPr kumimoji="0" lang="es-CO" sz="4400" b="1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CuadroTexto 5"/>
          <p:cNvSpPr txBox="1"/>
          <p:nvPr/>
        </p:nvSpPr>
        <p:spPr>
          <a:xfrm>
            <a:off x="520856" y="1654993"/>
            <a:ext cx="5581402" cy="3139321"/>
          </a:xfrm>
          <a:prstGeom prst="rect">
            <a:avLst/>
          </a:prstGeom>
          <a:noFill/>
          <a:ln w="571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es-CO" b="1" dirty="0"/>
              <a:t>La causa de los picos registrados </a:t>
            </a:r>
            <a:r>
              <a:rPr lang="es-CO" b="1" dirty="0" smtClean="0"/>
              <a:t>en los últimos meses se relacionan </a:t>
            </a:r>
            <a:r>
              <a:rPr lang="es-CO" b="1" dirty="0"/>
              <a:t>con los siguientes temas</a:t>
            </a:r>
            <a:r>
              <a:rPr lang="es-CO" b="1" dirty="0" smtClean="0"/>
              <a:t>:</a:t>
            </a:r>
          </a:p>
          <a:p>
            <a:pPr algn="just"/>
            <a:endParaRPr lang="es-CO" dirty="0"/>
          </a:p>
          <a:p>
            <a:pPr algn="just"/>
            <a:r>
              <a:rPr lang="es-CO" dirty="0" smtClean="0"/>
              <a:t>• Solicitudes de información </a:t>
            </a:r>
            <a:r>
              <a:rPr lang="es-CO" dirty="0" smtClean="0"/>
              <a:t>sobre </a:t>
            </a:r>
            <a:r>
              <a:rPr lang="es-CO" dirty="0" smtClean="0"/>
              <a:t>permisos </a:t>
            </a:r>
            <a:r>
              <a:rPr lang="es-CO" dirty="0" smtClean="0"/>
              <a:t>de vertimientos (21)</a:t>
            </a:r>
          </a:p>
          <a:p>
            <a:pPr algn="just"/>
            <a:r>
              <a:rPr lang="es-CO" dirty="0" smtClean="0"/>
              <a:t>• Solicitud de información </a:t>
            </a:r>
            <a:r>
              <a:rPr lang="es-CO" dirty="0" smtClean="0"/>
              <a:t>de Aprovechamiento forestal </a:t>
            </a:r>
            <a:r>
              <a:rPr lang="es-CO" dirty="0" smtClean="0"/>
              <a:t>(5)</a:t>
            </a:r>
          </a:p>
          <a:p>
            <a:pPr algn="just"/>
            <a:endParaRPr lang="es-CO" dirty="0" smtClean="0"/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es-CO" dirty="0" smtClean="0"/>
          </a:p>
          <a:p>
            <a:pPr algn="just"/>
            <a:endParaRPr lang="es-CO" dirty="0"/>
          </a:p>
          <a:p>
            <a:pPr algn="just"/>
            <a:endParaRPr lang="es-CO" dirty="0" smtClean="0"/>
          </a:p>
        </p:txBody>
      </p:sp>
      <p:sp>
        <p:nvSpPr>
          <p:cNvPr id="7" name="CuadroTexto 6"/>
          <p:cNvSpPr txBox="1"/>
          <p:nvPr/>
        </p:nvSpPr>
        <p:spPr>
          <a:xfrm>
            <a:off x="6515991" y="2476457"/>
            <a:ext cx="5343895" cy="1323439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es-CO" sz="2000" b="1" dirty="0" smtClean="0"/>
              <a:t>210  Solicitudes de información fueron  Radicadas en la Corporación Autónoma Regional del Quindío (CRQ) en el primer trimestre del año 2021.</a:t>
            </a:r>
            <a:endParaRPr lang="es-CO" sz="2000" b="1" dirty="0"/>
          </a:p>
        </p:txBody>
      </p:sp>
    </p:spTree>
    <p:extLst>
      <p:ext uri="{BB962C8B-B14F-4D97-AF65-F5344CB8AC3E}">
        <p14:creationId xmlns="" xmlns:p14="http://schemas.microsoft.com/office/powerpoint/2010/main" val="26361303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13006</TotalTime>
  <Words>857</Words>
  <Application>Microsoft Office PowerPoint</Application>
  <PresentationFormat>Personalizado</PresentationFormat>
  <Paragraphs>121</Paragraphs>
  <Slides>13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13</vt:i4>
      </vt:variant>
    </vt:vector>
  </HeadingPairs>
  <TitlesOfParts>
    <vt:vector size="14" baseType="lpstr">
      <vt:lpstr>Tema de Office</vt:lpstr>
      <vt:lpstr>11111111111117777777777777777777777777777777777777U</vt:lpstr>
      <vt:lpstr>Diapositiva 2</vt:lpstr>
      <vt:lpstr>Diapositiva 3</vt:lpstr>
      <vt:lpstr>Diapositiva 4</vt:lpstr>
      <vt:lpstr>Diapositiva 5</vt:lpstr>
      <vt:lpstr>Diapositiva 6</vt:lpstr>
      <vt:lpstr>Diapositiva 7</vt:lpstr>
      <vt:lpstr>Diapositiva 8</vt:lpstr>
      <vt:lpstr>Diapositiva 9</vt:lpstr>
      <vt:lpstr>Diapositiva 10</vt:lpstr>
      <vt:lpstr>Diapositiva 11</vt:lpstr>
      <vt:lpstr>Diapositiva 12</vt:lpstr>
      <vt:lpstr>Diapositiva 13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Cuenta Microsoft</dc:creator>
  <cp:lastModifiedBy>Cristian Paez</cp:lastModifiedBy>
  <cp:revision>212</cp:revision>
  <dcterms:created xsi:type="dcterms:W3CDTF">2021-03-03T14:36:52Z</dcterms:created>
  <dcterms:modified xsi:type="dcterms:W3CDTF">2021-04-07T18:40:21Z</dcterms:modified>
</cp:coreProperties>
</file>