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323" r:id="rId4"/>
    <p:sldId id="269" r:id="rId5"/>
    <p:sldId id="264" r:id="rId6"/>
    <p:sldId id="262" r:id="rId7"/>
    <p:sldId id="289" r:id="rId8"/>
    <p:sldId id="324" r:id="rId9"/>
    <p:sldId id="258" r:id="rId10"/>
    <p:sldId id="271" r:id="rId11"/>
    <p:sldId id="325" r:id="rId12"/>
    <p:sldId id="322" r:id="rId13"/>
    <p:sldId id="268" r:id="rId14"/>
    <p:sldId id="266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Desktop\CRQ\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Desktop\CRQ\GRAFICO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Desktop\CRQ\GRAFIC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Desktop\CRQ\GRAFIC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Desktop\CRQ\GRAFIC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Desktop\CRQ\GRAFIC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Desktop\CRQ\GRAFIC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Desktop\CRQ\GRAFIC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 smtClean="0">
                <a:latin typeface="Arial Rounded MT Bold" panose="020F0704030504030204" pitchFamily="34" charset="0"/>
              </a:rPr>
              <a:t>CONSOLIDADO PQRSD POR MES </a:t>
            </a:r>
            <a:endParaRPr lang="es-CO" dirty="0">
              <a:latin typeface="Arial Rounded MT Bold" panose="020F07040305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0934699181885688E-2"/>
                  <c:y val="-1.7556871476097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9584449339272561E-3"/>
                  <c:y val="-1.7556871476097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9584449339272197E-3"/>
                  <c:y val="-1.170458098406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9406356198960075E-3"/>
                  <c:y val="-1.7556871476097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9525084959168636E-3"/>
                  <c:y val="-1.7556871476097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9525084959168636E-3"/>
                  <c:y val="-2.6335307214146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9465720579063272E-3"/>
                  <c:y val="-1.7556871476097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9584449339271104E-3"/>
                  <c:y val="-1.1704580984065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8.9465720579064729E-3"/>
                  <c:y val="-1.4630726230081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 MESES'!$A$3:$A$11</c:f>
              <c:strCache>
                <c:ptCount val="9"/>
                <c:pt idx="0">
                  <c:v>ENERO 7%</c:v>
                </c:pt>
                <c:pt idx="1">
                  <c:v>FEBRERO 10%</c:v>
                </c:pt>
                <c:pt idx="2">
                  <c:v>MARZO 13%</c:v>
                </c:pt>
                <c:pt idx="3">
                  <c:v>ABRIL 14%</c:v>
                </c:pt>
                <c:pt idx="4">
                  <c:v>MAYO 12%</c:v>
                </c:pt>
                <c:pt idx="5">
                  <c:v>JUNIO 14%</c:v>
                </c:pt>
                <c:pt idx="6">
                  <c:v>JULIO 9%</c:v>
                </c:pt>
                <c:pt idx="7">
                  <c:v>AGOSTO 10%</c:v>
                </c:pt>
                <c:pt idx="8">
                  <c:v>SEPTIEMBRE 11%</c:v>
                </c:pt>
              </c:strCache>
            </c:strRef>
          </c:cat>
          <c:val>
            <c:numRef>
              <c:f>'TOTAL MESES'!$B$3:$B$11</c:f>
              <c:numCache>
                <c:formatCode>General</c:formatCode>
                <c:ptCount val="9"/>
                <c:pt idx="0">
                  <c:v>292</c:v>
                </c:pt>
                <c:pt idx="1">
                  <c:v>404</c:v>
                </c:pt>
                <c:pt idx="2">
                  <c:v>539</c:v>
                </c:pt>
                <c:pt idx="3">
                  <c:v>578</c:v>
                </c:pt>
                <c:pt idx="4">
                  <c:v>510</c:v>
                </c:pt>
                <c:pt idx="5">
                  <c:v>564</c:v>
                </c:pt>
                <c:pt idx="6">
                  <c:v>372</c:v>
                </c:pt>
                <c:pt idx="7">
                  <c:v>423</c:v>
                </c:pt>
                <c:pt idx="8">
                  <c:v>434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1682320"/>
        <c:axId val="244639792"/>
        <c:axId val="0"/>
      </c:bar3DChart>
      <c:catAx>
        <c:axId val="20168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244639792"/>
        <c:crosses val="autoZero"/>
        <c:auto val="1"/>
        <c:lblAlgn val="ctr"/>
        <c:lblOffset val="100"/>
        <c:noMultiLvlLbl val="0"/>
      </c:catAx>
      <c:valAx>
        <c:axId val="244639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168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dirty="0" smtClean="0">
                <a:latin typeface="Arial Rounded MT Bold" panose="020F0704030504030204" pitchFamily="34" charset="0"/>
              </a:rPr>
              <a:t>COMPARATIVO PQRSD POR TRIMESTRE</a:t>
            </a:r>
            <a:endParaRPr lang="es-CO" dirty="0">
              <a:latin typeface="Arial Rounded MT Bold" panose="020F07040305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Hoja1!$E$59:$E$61</c:f>
              <c:strCache>
                <c:ptCount val="3"/>
                <c:pt idx="0">
                  <c:v>PRIMER TRIMESTRE</c:v>
                </c:pt>
                <c:pt idx="1">
                  <c:v>SEGUNDO TRIMESTRE</c:v>
                </c:pt>
                <c:pt idx="2">
                  <c:v>TERCER TRIMESTRE</c:v>
                </c:pt>
              </c:strCache>
            </c:strRef>
          </c:cat>
          <c:val>
            <c:numRef>
              <c:f>Hoja1!$F$59:$F$61</c:f>
              <c:numCache>
                <c:formatCode>General</c:formatCode>
                <c:ptCount val="3"/>
                <c:pt idx="0">
                  <c:v>1235</c:v>
                </c:pt>
                <c:pt idx="1">
                  <c:v>1652</c:v>
                </c:pt>
                <c:pt idx="2">
                  <c:v>1229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0169864"/>
        <c:axId val="244686000"/>
      </c:barChart>
      <c:catAx>
        <c:axId val="200169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244686000"/>
        <c:crosses val="autoZero"/>
        <c:auto val="1"/>
        <c:lblAlgn val="ctr"/>
        <c:lblOffset val="100"/>
        <c:noMultiLvlLbl val="0"/>
      </c:catAx>
      <c:valAx>
        <c:axId val="244686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0169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600" dirty="0" smtClean="0">
                <a:latin typeface="Arial Rounded MT Bold" panose="020F0704030504030204" pitchFamily="34" charset="0"/>
              </a:rPr>
              <a:t>CONSOLIDADO PQRSD POR TRIMESTRE</a:t>
            </a:r>
            <a:endParaRPr lang="es-CO" dirty="0">
              <a:latin typeface="Arial Rounded MT Bold" panose="020F07040305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Hoja1!$F$48</c:f>
              <c:strCache>
                <c:ptCount val="1"/>
                <c:pt idx="0">
                  <c:v>PRIMER TRIMESTRE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0833333333333333E-3"/>
                  <c:y val="-2.0543982827171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2916666666666286E-3"/>
                  <c:y val="-2.0543982827171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416666666665903E-3"/>
                  <c:y val="-1.0271991413585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Hoja1!$E$49:$E$53</c:f>
              <c:strCache>
                <c:ptCount val="5"/>
                <c:pt idx="0">
                  <c:v>PETICIONES</c:v>
                </c:pt>
                <c:pt idx="1">
                  <c:v>QUEJAS</c:v>
                </c:pt>
                <c:pt idx="2">
                  <c:v>DENUNCIAS</c:v>
                </c:pt>
                <c:pt idx="3">
                  <c:v>SUGERENCIAS</c:v>
                </c:pt>
                <c:pt idx="4">
                  <c:v>RECLAMOS</c:v>
                </c:pt>
              </c:strCache>
            </c:strRef>
          </c:cat>
          <c:val>
            <c:numRef>
              <c:f>Hoja1!$F$49:$F$53</c:f>
              <c:numCache>
                <c:formatCode>General</c:formatCode>
                <c:ptCount val="5"/>
                <c:pt idx="0">
                  <c:v>886</c:v>
                </c:pt>
                <c:pt idx="1">
                  <c:v>1</c:v>
                </c:pt>
                <c:pt idx="2">
                  <c:v>256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Hoja1!$G$48</c:f>
              <c:strCache>
                <c:ptCount val="1"/>
                <c:pt idx="0">
                  <c:v>SEGUNDO TRIMESTRE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208333333333333E-3"/>
                  <c:y val="-2.567997853396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208333333333333E-3"/>
                  <c:y val="-1.5407987120378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3749999999999233E-3"/>
                  <c:y val="-1.28399892669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3749999999999997E-3"/>
                  <c:y val="-1.28399892669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Hoja1!$E$49:$E$53</c:f>
              <c:strCache>
                <c:ptCount val="5"/>
                <c:pt idx="0">
                  <c:v>PETICIONES</c:v>
                </c:pt>
                <c:pt idx="1">
                  <c:v>QUEJAS</c:v>
                </c:pt>
                <c:pt idx="2">
                  <c:v>DENUNCIAS</c:v>
                </c:pt>
                <c:pt idx="3">
                  <c:v>SUGERENCIAS</c:v>
                </c:pt>
                <c:pt idx="4">
                  <c:v>RECLAMOS</c:v>
                </c:pt>
              </c:strCache>
            </c:strRef>
          </c:cat>
          <c:val>
            <c:numRef>
              <c:f>Hoja1!$G$49:$G$53</c:f>
              <c:numCache>
                <c:formatCode>General</c:formatCode>
                <c:ptCount val="5"/>
                <c:pt idx="0">
                  <c:v>1156</c:v>
                </c:pt>
                <c:pt idx="1">
                  <c:v>5</c:v>
                </c:pt>
                <c:pt idx="2">
                  <c:v>485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Hoja1!$H$48</c:f>
              <c:strCache>
                <c:ptCount val="1"/>
                <c:pt idx="0">
                  <c:v>TERCER TRIMESTRE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416666666666666E-2"/>
                  <c:y val="-1.0271991413585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2916666666666668E-3"/>
                  <c:y val="-1.027199141358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2916666666665905E-3"/>
                  <c:y val="-1.5407987120378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2916666666666668E-3"/>
                  <c:y val="-1.0271991413585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374999999999847E-3"/>
                  <c:y val="-1.027199141358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Hoja1!$E$49:$E$53</c:f>
              <c:strCache>
                <c:ptCount val="5"/>
                <c:pt idx="0">
                  <c:v>PETICIONES</c:v>
                </c:pt>
                <c:pt idx="1">
                  <c:v>QUEJAS</c:v>
                </c:pt>
                <c:pt idx="2">
                  <c:v>DENUNCIAS</c:v>
                </c:pt>
                <c:pt idx="3">
                  <c:v>SUGERENCIAS</c:v>
                </c:pt>
                <c:pt idx="4">
                  <c:v>RECLAMOS</c:v>
                </c:pt>
              </c:strCache>
            </c:strRef>
          </c:cat>
          <c:val>
            <c:numRef>
              <c:f>Hoja1!$H$49:$H$53</c:f>
              <c:numCache>
                <c:formatCode>General</c:formatCode>
                <c:ptCount val="5"/>
                <c:pt idx="0">
                  <c:v>1204</c:v>
                </c:pt>
                <c:pt idx="1">
                  <c:v>19</c:v>
                </c:pt>
                <c:pt idx="2">
                  <c:v>206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5754856"/>
        <c:axId val="245996800"/>
        <c:axId val="0"/>
      </c:bar3DChart>
      <c:catAx>
        <c:axId val="24575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245996800"/>
        <c:crosses val="autoZero"/>
        <c:auto val="1"/>
        <c:lblAlgn val="ctr"/>
        <c:lblOffset val="100"/>
        <c:noMultiLvlLbl val="0"/>
      </c:catAx>
      <c:valAx>
        <c:axId val="245996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575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dirty="0" smtClean="0">
                <a:latin typeface="Arial Rounded MT Bold" panose="020F0704030504030204" pitchFamily="34" charset="0"/>
              </a:rPr>
              <a:t>CONSOLIDADO PQRSD POR SUBDIRECCION </a:t>
            </a:r>
            <a:endParaRPr lang="es-CO" sz="2000" dirty="0">
              <a:latin typeface="Arial Rounded MT Bold" panose="020F07040305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cat>
            <c:strRef>
              <c:f>'TOTAL SUBDIRECCIONES'!$S$3:$S$10</c:f>
              <c:strCache>
                <c:ptCount val="8"/>
                <c:pt idx="0">
                  <c:v>TOTAL</c:v>
                </c:pt>
                <c:pt idx="1">
                  <c:v>Regulación y Control</c:v>
                </c:pt>
                <c:pt idx="2">
                  <c:v>Gestion Ambiental</c:v>
                </c:pt>
                <c:pt idx="3">
                  <c:v>Direccion</c:v>
                </c:pt>
                <c:pt idx="4">
                  <c:v>Planeacion</c:v>
                </c:pt>
                <c:pt idx="5">
                  <c:v>Admin y Finan</c:v>
                </c:pt>
                <c:pt idx="6">
                  <c:v>Sancionatorio</c:v>
                </c:pt>
                <c:pt idx="7">
                  <c:v>Juridica</c:v>
                </c:pt>
              </c:strCache>
            </c:strRef>
          </c:cat>
          <c:val>
            <c:numRef>
              <c:f>'TOTAL SUBDIRECCIONES'!$T$3:$T$10</c:f>
              <c:numCache>
                <c:formatCode>#,##0</c:formatCode>
                <c:ptCount val="8"/>
                <c:pt idx="0">
                  <c:v>4116</c:v>
                </c:pt>
                <c:pt idx="1">
                  <c:v>2517</c:v>
                </c:pt>
                <c:pt idx="2">
                  <c:v>565</c:v>
                </c:pt>
                <c:pt idx="3" formatCode="General">
                  <c:v>381</c:v>
                </c:pt>
                <c:pt idx="4" formatCode="General">
                  <c:v>243</c:v>
                </c:pt>
                <c:pt idx="5" formatCode="General">
                  <c:v>200</c:v>
                </c:pt>
                <c:pt idx="6" formatCode="General">
                  <c:v>145</c:v>
                </c:pt>
                <c:pt idx="7" formatCode="General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5334216"/>
        <c:axId val="245088168"/>
      </c:barChart>
      <c:lineChart>
        <c:grouping val="standard"/>
        <c:varyColors val="0"/>
        <c:ser>
          <c:idx val="1"/>
          <c:order val="1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'TOTAL SUBDIRECCIONES'!$S$3:$S$10</c:f>
              <c:strCache>
                <c:ptCount val="8"/>
                <c:pt idx="0">
                  <c:v>TOTAL</c:v>
                </c:pt>
                <c:pt idx="1">
                  <c:v>Regulación y Control</c:v>
                </c:pt>
                <c:pt idx="2">
                  <c:v>Gestion Ambiental</c:v>
                </c:pt>
                <c:pt idx="3">
                  <c:v>Direccion</c:v>
                </c:pt>
                <c:pt idx="4">
                  <c:v>Planeacion</c:v>
                </c:pt>
                <c:pt idx="5">
                  <c:v>Admin y Finan</c:v>
                </c:pt>
                <c:pt idx="6">
                  <c:v>Sancionatorio</c:v>
                </c:pt>
                <c:pt idx="7">
                  <c:v>Juridica</c:v>
                </c:pt>
              </c:strCache>
            </c:strRef>
          </c:cat>
          <c:val>
            <c:numRef>
              <c:f>'TOTAL SUBDIRECCIONES'!$U$3:$U$10</c:f>
              <c:numCache>
                <c:formatCode>0%</c:formatCode>
                <c:ptCount val="8"/>
                <c:pt idx="0">
                  <c:v>1</c:v>
                </c:pt>
                <c:pt idx="1">
                  <c:v>0.61151603498542273</c:v>
                </c:pt>
                <c:pt idx="2">
                  <c:v>0.13726919339164237</c:v>
                </c:pt>
                <c:pt idx="3">
                  <c:v>9.2565597667638486E-2</c:v>
                </c:pt>
                <c:pt idx="4">
                  <c:v>5.903790087463557E-2</c:v>
                </c:pt>
                <c:pt idx="5">
                  <c:v>4.8590864917395532E-2</c:v>
                </c:pt>
                <c:pt idx="6">
                  <c:v>3.5228377065111761E-2</c:v>
                </c:pt>
                <c:pt idx="7">
                  <c:v>1.5792031098153546E-2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5087384"/>
        <c:axId val="245087776"/>
      </c:lineChart>
      <c:catAx>
        <c:axId val="24533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45088168"/>
        <c:crosses val="autoZero"/>
        <c:auto val="1"/>
        <c:lblAlgn val="ctr"/>
        <c:lblOffset val="100"/>
        <c:noMultiLvlLbl val="0"/>
      </c:catAx>
      <c:valAx>
        <c:axId val="24508816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245334216"/>
        <c:crosses val="autoZero"/>
        <c:crossBetween val="between"/>
      </c:valAx>
      <c:valAx>
        <c:axId val="245087776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245087384"/>
        <c:crosses val="max"/>
        <c:crossBetween val="between"/>
      </c:valAx>
      <c:catAx>
        <c:axId val="245087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4508777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600" dirty="0" smtClean="0">
                <a:latin typeface="Arial Rounded MT Bold" panose="020F0704030504030204" pitchFamily="34" charset="0"/>
              </a:rPr>
              <a:t>CONSOLIDADO PQRSD ENTES GUBERNAMENTALES Y DE CONTROL</a:t>
            </a:r>
            <a:endParaRPr lang="es-CO" sz="1600" dirty="0">
              <a:latin typeface="Arial Rounded MT Bold" panose="020F07040305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3.3884514435695533E-2"/>
          <c:y val="0.1014018551612092"/>
          <c:w val="0.95882381889763779"/>
          <c:h val="0.78243359249674238"/>
        </c:manualLayout>
      </c:layout>
      <c:lineChart>
        <c:grouping val="stacked"/>
        <c:varyColors val="0"/>
        <c:ser>
          <c:idx val="0"/>
          <c:order val="0"/>
          <c:tx>
            <c:strRef>
              <c:f>'ENTES DE CONTROL'!$C$3</c:f>
              <c:strCache>
                <c:ptCount val="1"/>
                <c:pt idx="0">
                  <c:v>PRIMER TRIMESTRE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rgbClr val="FFC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604166666666669E-2"/>
                  <c:y val="-2.125524902468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229166666666667E-2"/>
                  <c:y val="-8.8831391906944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33125E-2"/>
                  <c:y val="-4.1277809878690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270833333333333E-2"/>
                  <c:y val="-4.37806299854402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01875E-2"/>
                  <c:y val="-4.37806299854402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437500000000153E-2"/>
                  <c:y val="-3.1266529451689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2270833333333486E-2"/>
                  <c:y val="-4.1277809878690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770833333333333E-2"/>
                  <c:y val="-6.3803190839441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8575">
                <a:solidFill>
                  <a:srgbClr val="FFC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'ENTES DE CONTROL'!$B$4:$B$14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'ENTES DE CONTROL'!$C$4:$C$14</c:f>
              <c:numCache>
                <c:formatCode>General</c:formatCode>
                <c:ptCount val="11"/>
                <c:pt idx="0">
                  <c:v>21</c:v>
                </c:pt>
                <c:pt idx="1">
                  <c:v>138</c:v>
                </c:pt>
                <c:pt idx="2">
                  <c:v>41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13</c:v>
                </c:pt>
                <c:pt idx="10">
                  <c:v>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'ENTES DE CONTROL'!$D$3</c:f>
              <c:strCache>
                <c:ptCount val="1"/>
                <c:pt idx="0">
                  <c:v>SEGUNDO TRIMESTRE</c:v>
                </c:pt>
              </c:strCache>
            </c:strRef>
          </c:tx>
          <c:spPr>
            <a:ln w="571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562500000000006E-2"/>
                  <c:y val="-3.37693495584395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276082677165355E-2"/>
                  <c:y val="-4.2735554786535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520833333333371E-2"/>
                  <c:y val="-0.1288765136149473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106791338582678E-2"/>
                  <c:y val="-9.02891368147890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106791338582754E-2"/>
                  <c:y val="-9.5294777028289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9401246719160868E-3"/>
                  <c:y val="-9.0289136814788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27345800524942E-2"/>
                  <c:y val="-9.2791956921539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2106791338582678E-2"/>
                  <c:y val="-0.1028032373485399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9526082677165355E-2"/>
                  <c:y val="-0.105306057455290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38100">
                <a:solidFill>
                  <a:srgbClr val="00B05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'ENTES DE CONTROL'!$B$4:$B$14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'ENTES DE CONTROL'!$D$4:$D$14</c:f>
              <c:numCache>
                <c:formatCode>General</c:formatCode>
                <c:ptCount val="11"/>
                <c:pt idx="0">
                  <c:v>21</c:v>
                </c:pt>
                <c:pt idx="1">
                  <c:v>145</c:v>
                </c:pt>
                <c:pt idx="2">
                  <c:v>53</c:v>
                </c:pt>
                <c:pt idx="3">
                  <c:v>12</c:v>
                </c:pt>
                <c:pt idx="4">
                  <c:v>1</c:v>
                </c:pt>
                <c:pt idx="5">
                  <c:v>6</c:v>
                </c:pt>
                <c:pt idx="6">
                  <c:v>5</c:v>
                </c:pt>
                <c:pt idx="7">
                  <c:v>0</c:v>
                </c:pt>
                <c:pt idx="8">
                  <c:v>0</c:v>
                </c:pt>
                <c:pt idx="9">
                  <c:v>11</c:v>
                </c:pt>
                <c:pt idx="10">
                  <c:v>35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'ENTES DE CONTROL'!$E$3</c:f>
              <c:strCache>
                <c:ptCount val="1"/>
                <c:pt idx="0">
                  <c:v>TERCER TRIMESTRE</c:v>
                </c:pt>
              </c:strCache>
            </c:strRef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57150">
                <a:solidFill>
                  <a:srgbClr val="0070C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6520833333333336E-2"/>
                  <c:y val="-4.87862701989407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151082677165354E-2"/>
                  <c:y val="-4.023273467978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562500000000039E-2"/>
                  <c:y val="-0.1614131750026998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270833333333333E-2"/>
                  <c:y val="-0.1413906141486983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1229166666666667E-2"/>
                  <c:y val="-0.1438934342554485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01875E-2"/>
                  <c:y val="-0.1413906141486982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437500000000001E-2"/>
                  <c:y val="-0.1463962543621986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4354166666666666E-2"/>
                  <c:y val="-0.1589103548959496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9854166666666818E-2"/>
                  <c:y val="-0.1463962543621986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38100">
                <a:solidFill>
                  <a:srgbClr val="0070C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'ENTES DE CONTROL'!$B$4:$B$14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'ENTES DE CONTROL'!$E$4:$E$14</c:f>
              <c:numCache>
                <c:formatCode>General</c:formatCode>
                <c:ptCount val="11"/>
                <c:pt idx="0">
                  <c:v>14</c:v>
                </c:pt>
                <c:pt idx="1">
                  <c:v>141</c:v>
                </c:pt>
                <c:pt idx="2">
                  <c:v>65</c:v>
                </c:pt>
                <c:pt idx="3">
                  <c:v>11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12</c:v>
                </c:pt>
                <c:pt idx="10">
                  <c:v>43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45089736"/>
        <c:axId val="245088560"/>
      </c:lineChart>
      <c:catAx>
        <c:axId val="24508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245088560"/>
        <c:crosses val="autoZero"/>
        <c:auto val="1"/>
        <c:lblAlgn val="ctr"/>
        <c:lblOffset val="100"/>
        <c:noMultiLvlLbl val="0"/>
      </c:catAx>
      <c:valAx>
        <c:axId val="245088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4508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r>
              <a:rPr lang="en-US" sz="1600" dirty="0" smtClean="0">
                <a:latin typeface="Arial Rounded MT Bold" panose="020F0704030504030204" pitchFamily="34" charset="0"/>
              </a:rPr>
              <a:t>PROMEDIO DIAS</a:t>
            </a:r>
            <a:r>
              <a:rPr lang="en-US" sz="1600" baseline="0" dirty="0" smtClean="0">
                <a:latin typeface="Arial Rounded MT Bold" panose="020F0704030504030204" pitchFamily="34" charset="0"/>
              </a:rPr>
              <a:t> DE RESPUESTA TERCER TRIMESTRE DEL AÑO 2021 </a:t>
            </a:r>
            <a:endParaRPr lang="en-US" sz="1600" dirty="0">
              <a:latin typeface="Arial Rounded MT Bold" panose="020F07040305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'TOTAL SUBDIRECCIONES'!$S$3</c:f>
              <c:strCache>
                <c:ptCount val="1"/>
                <c:pt idx="0">
                  <c:v>PROMEDIO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8.5935613418303917E-3"/>
                  <c:y val="-2.2011405721162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22585503186426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5935613418303136E-3"/>
                  <c:y val="-8.070755530369833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6677565095592017E-3"/>
                  <c:y val="-6.6034217163488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9645371804744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2967806709152357E-3"/>
                  <c:y val="-6.60342171634893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5193661741015045E-3"/>
                  <c:y val="-1.100570286058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 SUBDIRECCIONES'!$R$4:$R$10</c:f>
              <c:strCache>
                <c:ptCount val="7"/>
                <c:pt idx="0">
                  <c:v>Dirección</c:v>
                </c:pt>
                <c:pt idx="1">
                  <c:v>Planeación</c:v>
                </c:pt>
                <c:pt idx="2">
                  <c:v>Sancionatorio</c:v>
                </c:pt>
                <c:pt idx="3">
                  <c:v>Jurídica</c:v>
                </c:pt>
                <c:pt idx="4">
                  <c:v>Administrativa y Financiera</c:v>
                </c:pt>
                <c:pt idx="5">
                  <c:v>Gestión ambiental</c:v>
                </c:pt>
                <c:pt idx="6">
                  <c:v>Regulación y Control</c:v>
                </c:pt>
              </c:strCache>
            </c:strRef>
          </c:cat>
          <c:val>
            <c:numRef>
              <c:f>'TOTAL SUBDIRECCIONES'!$S$4:$S$10</c:f>
              <c:numCache>
                <c:formatCode>General</c:formatCode>
                <c:ptCount val="7"/>
                <c:pt idx="0">
                  <c:v>10</c:v>
                </c:pt>
                <c:pt idx="1">
                  <c:v>14</c:v>
                </c:pt>
                <c:pt idx="2">
                  <c:v>11</c:v>
                </c:pt>
                <c:pt idx="3">
                  <c:v>9</c:v>
                </c:pt>
                <c:pt idx="4">
                  <c:v>8.3000000000000007</c:v>
                </c:pt>
                <c:pt idx="5">
                  <c:v>12</c:v>
                </c:pt>
                <c:pt idx="6">
                  <c:v>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5090520"/>
        <c:axId val="245090912"/>
        <c:axId val="0"/>
      </c:bar3DChart>
      <c:catAx>
        <c:axId val="245090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245090912"/>
        <c:crosses val="autoZero"/>
        <c:auto val="1"/>
        <c:lblAlgn val="ctr"/>
        <c:lblOffset val="100"/>
        <c:noMultiLvlLbl val="0"/>
      </c:catAx>
      <c:valAx>
        <c:axId val="24509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245090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600" dirty="0" smtClean="0">
                <a:latin typeface="Arial Rounded MT Bold" panose="020F0704030504030204" pitchFamily="34" charset="0"/>
              </a:rPr>
              <a:t>TOTAL PQRSD CON RESPUESTA Y SIN RESPUESTA TERCER TRIMESTRE</a:t>
            </a:r>
            <a:r>
              <a:rPr lang="es-CO" sz="1600" baseline="0" dirty="0" smtClean="0">
                <a:latin typeface="Arial Rounded MT Bold" panose="020F0704030504030204" pitchFamily="34" charset="0"/>
              </a:rPr>
              <a:t> DEL AÑO 2021</a:t>
            </a:r>
            <a:endParaRPr lang="es-CO" dirty="0">
              <a:latin typeface="Arial Rounded MT Bold" panose="020F07040305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'C.R. &amp; S.R.'!$D$20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cat>
            <c:strRef>
              <c:f>'C.R. &amp; S.R.'!$C$21:$C$23</c:f>
              <c:strCache>
                <c:ptCount val="3"/>
                <c:pt idx="0">
                  <c:v>TOTAL</c:v>
                </c:pt>
                <c:pt idx="1">
                  <c:v>CON RESPUESTA</c:v>
                </c:pt>
                <c:pt idx="2">
                  <c:v>SIN RESPUESTA</c:v>
                </c:pt>
              </c:strCache>
            </c:strRef>
          </c:cat>
          <c:val>
            <c:numRef>
              <c:f>'C.R. &amp; S.R.'!$D$21:$D$23</c:f>
              <c:numCache>
                <c:formatCode>General</c:formatCode>
                <c:ptCount val="3"/>
                <c:pt idx="0">
                  <c:v>4116</c:v>
                </c:pt>
                <c:pt idx="1">
                  <c:v>3705</c:v>
                </c:pt>
                <c:pt idx="2">
                  <c:v>411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046928"/>
        <c:axId val="313042616"/>
      </c:barChart>
      <c:lineChart>
        <c:grouping val="standard"/>
        <c:varyColors val="0"/>
        <c:ser>
          <c:idx val="1"/>
          <c:order val="1"/>
          <c:tx>
            <c:strRef>
              <c:f>'C.R. &amp; S.R.'!$E$20</c:f>
              <c:strCache>
                <c:ptCount val="1"/>
                <c:pt idx="0">
                  <c:v>PORCENTAJE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'C.R. &amp; S.R.'!$C$21:$C$23</c:f>
              <c:strCache>
                <c:ptCount val="3"/>
                <c:pt idx="0">
                  <c:v>TOTAL</c:v>
                </c:pt>
                <c:pt idx="1">
                  <c:v>CON RESPUESTA</c:v>
                </c:pt>
                <c:pt idx="2">
                  <c:v>SIN RESPUESTA</c:v>
                </c:pt>
              </c:strCache>
            </c:strRef>
          </c:cat>
          <c:val>
            <c:numRef>
              <c:f>'C.R. &amp; S.R.'!$E$21:$E$23</c:f>
              <c:numCache>
                <c:formatCode>0%</c:formatCode>
                <c:ptCount val="3"/>
                <c:pt idx="0">
                  <c:v>1</c:v>
                </c:pt>
                <c:pt idx="1">
                  <c:v>0.90014577259475215</c:v>
                </c:pt>
                <c:pt idx="2">
                  <c:v>9.9854227405247811E-2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3047712"/>
        <c:axId val="313046536"/>
      </c:lineChart>
      <c:catAx>
        <c:axId val="31304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3042616"/>
        <c:crosses val="autoZero"/>
        <c:auto val="1"/>
        <c:lblAlgn val="ctr"/>
        <c:lblOffset val="100"/>
        <c:noMultiLvlLbl val="0"/>
      </c:catAx>
      <c:valAx>
        <c:axId val="313042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313046928"/>
        <c:crosses val="autoZero"/>
        <c:crossBetween val="between"/>
      </c:valAx>
      <c:valAx>
        <c:axId val="313046536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313047712"/>
        <c:crosses val="max"/>
        <c:crossBetween val="between"/>
      </c:valAx>
      <c:catAx>
        <c:axId val="3130477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304653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600" dirty="0" smtClean="0">
                <a:latin typeface="Arial Rounded MT Bold" panose="020F0704030504030204" pitchFamily="34" charset="0"/>
              </a:rPr>
              <a:t>TRASLADOS POR COMPETENCIA 2021</a:t>
            </a:r>
            <a:endParaRPr lang="es-CO" dirty="0">
              <a:latin typeface="Arial Rounded MT Bold" panose="020F07040305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'TRASLADO X COMPETENCIA'!$C$23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cat>
            <c:strRef>
              <c:f>'TRASLADO X COMPETENCIA'!$B$24:$B$27</c:f>
              <c:strCache>
                <c:ptCount val="4"/>
                <c:pt idx="0">
                  <c:v>TOTAL</c:v>
                </c:pt>
                <c:pt idx="1">
                  <c:v>PRIMER TRIMESTRE</c:v>
                </c:pt>
                <c:pt idx="2">
                  <c:v>SEGUNDO TRIMESTRE</c:v>
                </c:pt>
                <c:pt idx="3">
                  <c:v>TERCER TRIMESTRE</c:v>
                </c:pt>
              </c:strCache>
            </c:strRef>
          </c:cat>
          <c:val>
            <c:numRef>
              <c:f>'TRASLADO X COMPETENCIA'!$C$24:$C$27</c:f>
              <c:numCache>
                <c:formatCode>General</c:formatCode>
                <c:ptCount val="4"/>
                <c:pt idx="0">
                  <c:v>145</c:v>
                </c:pt>
                <c:pt idx="1">
                  <c:v>80</c:v>
                </c:pt>
                <c:pt idx="2">
                  <c:v>43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048104"/>
        <c:axId val="313047320"/>
      </c:barChart>
      <c:lineChart>
        <c:grouping val="standard"/>
        <c:varyColors val="0"/>
        <c:ser>
          <c:idx val="1"/>
          <c:order val="1"/>
          <c:tx>
            <c:strRef>
              <c:f>'TRASLADO X COMPETENCIA'!$D$23</c:f>
              <c:strCache>
                <c:ptCount val="1"/>
                <c:pt idx="0">
                  <c:v>PORCENTAJE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'TRASLADO X COMPETENCIA'!$B$24:$B$27</c:f>
              <c:strCache>
                <c:ptCount val="4"/>
                <c:pt idx="0">
                  <c:v>TOTAL</c:v>
                </c:pt>
                <c:pt idx="1">
                  <c:v>PRIMER TRIMESTRE</c:v>
                </c:pt>
                <c:pt idx="2">
                  <c:v>SEGUNDO TRIMESTRE</c:v>
                </c:pt>
                <c:pt idx="3">
                  <c:v>TERCER TRIMESTRE</c:v>
                </c:pt>
              </c:strCache>
            </c:strRef>
          </c:cat>
          <c:val>
            <c:numRef>
              <c:f>'TRASLADO X COMPETENCIA'!$D$24:$D$27</c:f>
              <c:numCache>
                <c:formatCode>0%</c:formatCode>
                <c:ptCount val="4"/>
                <c:pt idx="0">
                  <c:v>1</c:v>
                </c:pt>
                <c:pt idx="1">
                  <c:v>0.55172413793103448</c:v>
                </c:pt>
                <c:pt idx="2">
                  <c:v>0.29655172413793102</c:v>
                </c:pt>
                <c:pt idx="3">
                  <c:v>0.15172413793103448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3043792"/>
        <c:axId val="313041440"/>
      </c:lineChart>
      <c:catAx>
        <c:axId val="313048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3047320"/>
        <c:crosses val="autoZero"/>
        <c:auto val="1"/>
        <c:lblAlgn val="ctr"/>
        <c:lblOffset val="100"/>
        <c:noMultiLvlLbl val="0"/>
      </c:catAx>
      <c:valAx>
        <c:axId val="313047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313048104"/>
        <c:crosses val="autoZero"/>
        <c:crossBetween val="between"/>
      </c:valAx>
      <c:valAx>
        <c:axId val="313041440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313043792"/>
        <c:crosses val="max"/>
        <c:crossBetween val="between"/>
      </c:valAx>
      <c:catAx>
        <c:axId val="313043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304144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0.65579</cdr:x>
      <cdr:y>0.14277</cdr:y>
    </cdr:from>
    <cdr:to>
      <cdr:x>0.73527</cdr:x>
      <cdr:y>0.21965</cdr:y>
    </cdr:to>
    <cdr:sp macro="" textlink="">
      <cdr:nvSpPr>
        <cdr:cNvPr id="2" name="CuadroTexto 11"/>
        <cdr:cNvSpPr txBox="1"/>
      </cdr:nvSpPr>
      <cdr:spPr>
        <a:xfrm xmlns:a="http://schemas.openxmlformats.org/drawingml/2006/main" rot="887129">
          <a:off x="7896860" y="685831"/>
          <a:ext cx="95704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CO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O" dirty="0" smtClean="0"/>
            <a:t>25,6%</a:t>
          </a:r>
          <a:endParaRPr lang="es-CO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576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958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810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114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136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44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10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91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144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80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437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CCD2E-865A-49D7-8395-4C0CD64E3542}" type="datetimeFigureOut">
              <a:rPr lang="es-CO" smtClean="0"/>
              <a:pPr/>
              <a:t>2/11/2021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900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11111111111117777777777777777777777777777777777777U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28085FC-98C1-417B-BA18-F16E3A169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820"/>
            <a:ext cx="12192000" cy="685628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189855" y="2786688"/>
            <a:ext cx="981230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4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INFORME COMPARATIVO PQRSD</a:t>
            </a:r>
          </a:p>
          <a:p>
            <a:pPr algn="ctr"/>
            <a:r>
              <a:rPr lang="es-CO" sz="4400" dirty="0" smtClean="0">
                <a:solidFill>
                  <a:schemeClr val="bg1"/>
                </a:solidFill>
                <a:latin typeface="Baskerville Old Face" panose="02020602080505020303" pitchFamily="18" charset="0"/>
              </a:rPr>
              <a:t>TERCER TRIMESTRE DEL AÑO 2021 </a:t>
            </a:r>
            <a:endParaRPr lang="es-CO" sz="4400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84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977537" y="3999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Solicitudes de información recurrentes</a:t>
            </a:r>
            <a:endParaRPr kumimoji="0" lang="es-CO" sz="4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20856" y="1654993"/>
            <a:ext cx="5581402" cy="258532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b="1" dirty="0"/>
              <a:t>La causa de los picos registrados </a:t>
            </a:r>
            <a:r>
              <a:rPr lang="es-CO" b="1" dirty="0" smtClean="0"/>
              <a:t>en el </a:t>
            </a:r>
            <a:r>
              <a:rPr lang="es-CO" b="1" dirty="0" smtClean="0"/>
              <a:t>tercer trimestre</a:t>
            </a:r>
            <a:r>
              <a:rPr lang="es-CO" b="1" dirty="0" smtClean="0"/>
              <a:t> </a:t>
            </a:r>
            <a:r>
              <a:rPr lang="es-CO" b="1" dirty="0" smtClean="0"/>
              <a:t>se relacionan </a:t>
            </a:r>
            <a:r>
              <a:rPr lang="es-CO" b="1" dirty="0"/>
              <a:t>con los siguientes temas</a:t>
            </a:r>
            <a:r>
              <a:rPr lang="es-CO" b="1" dirty="0" smtClean="0"/>
              <a:t>: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• Solicitudes de información permiso de vertimientos (78)</a:t>
            </a:r>
          </a:p>
          <a:p>
            <a:pPr algn="just"/>
            <a:r>
              <a:rPr lang="es-CO" dirty="0" smtClean="0"/>
              <a:t>• Solicitud de información Aprovechamiento (36)</a:t>
            </a:r>
          </a:p>
          <a:p>
            <a:pPr algn="just"/>
            <a:endParaRPr lang="es-CO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dirty="0" smtClean="0"/>
          </a:p>
          <a:p>
            <a:pPr algn="just"/>
            <a:endParaRPr lang="es-CO" dirty="0"/>
          </a:p>
          <a:p>
            <a:pPr algn="just"/>
            <a:endParaRPr lang="es-CO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6515991" y="2476457"/>
            <a:ext cx="5343895" cy="132343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2000" b="1" dirty="0" smtClean="0"/>
              <a:t>747  Solicitudes de información fueron  Radicadas en la Corporación Autónoma Regional del Quindío (CRQ) en el </a:t>
            </a:r>
            <a:r>
              <a:rPr lang="es-CO" sz="2000" b="1" dirty="0"/>
              <a:t>t</a:t>
            </a:r>
            <a:r>
              <a:rPr lang="es-CO" sz="2000" b="1" dirty="0" smtClean="0"/>
              <a:t>ercer</a:t>
            </a:r>
            <a:r>
              <a:rPr lang="es-CO" sz="2000" b="1" dirty="0" smtClean="0"/>
              <a:t> </a:t>
            </a:r>
            <a:r>
              <a:rPr lang="es-CO" sz="2000" b="1" dirty="0" smtClean="0"/>
              <a:t>trimestre del año 2021.</a:t>
            </a:r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26361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696787"/>
              </p:ext>
            </p:extLst>
          </p:nvPr>
        </p:nvGraphicFramePr>
        <p:xfrm>
          <a:off x="90151" y="708337"/>
          <a:ext cx="11990231" cy="4881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59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7"/>
            <a:ext cx="12201110" cy="6852883"/>
          </a:xfrm>
          <a:prstGeom prst="rect">
            <a:avLst/>
          </a:prstGeom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788231"/>
              </p:ext>
            </p:extLst>
          </p:nvPr>
        </p:nvGraphicFramePr>
        <p:xfrm>
          <a:off x="0" y="721217"/>
          <a:ext cx="12192000" cy="530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23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5" name="6 CuadroTexto"/>
          <p:cNvSpPr txBox="1"/>
          <p:nvPr/>
        </p:nvSpPr>
        <p:spPr>
          <a:xfrm>
            <a:off x="276633" y="1222537"/>
            <a:ext cx="11629623" cy="283308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 partir del análisis realizado a los PQRSD de la Corporación Autónoma Regional del Quindío recibidos durante el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tercer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trimestre del año 2021, se identifica que la Subdirección de Regulación y Control (SRYC) es la dependencia con mas PQRSD radicadas en la corporación, aproximadamente con mas de un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61%. </a:t>
            </a:r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</a:pPr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La capacidad de respuesta de los servidores con el paso del tiempo se ha venido fortaleciendo con responsabilidad y seriedad al prestar el servicio a la ciudadanía, generando credibilidad y confianza en la administración pública.</a:t>
            </a:r>
          </a:p>
          <a:p>
            <a:pPr lvl="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56347" y="1783047"/>
            <a:ext cx="8434316" cy="2585323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CO" dirty="0" smtClean="0"/>
              <a:t>Teniendo </a:t>
            </a:r>
            <a:r>
              <a:rPr lang="es-CO" dirty="0"/>
              <a:t>en cuenta el Decreto 417 del 2020, “Por el cual se declara un Estado de Emergencia Económica, Social y Ecológica en todo el territorio Nacional”, el Decreto Legislativo 491 de 2020, en el artículo 5. Ampliación de términos para atender peticiones (...), y los Decretos 457, 531, 593, 636, 689, 749, 878, 990, que ordenan el aislamiento preventivo obligatorio y 1168 de 2020, que decreta el aislamiento selectivo con distanciamiento individual responsable", la </a:t>
            </a:r>
            <a:r>
              <a:rPr lang="es-CO" dirty="0" smtClean="0"/>
              <a:t>oficina de atención </a:t>
            </a:r>
            <a:r>
              <a:rPr lang="es-CO" dirty="0"/>
              <a:t>a los </a:t>
            </a:r>
            <a:r>
              <a:rPr lang="es-CO" dirty="0" smtClean="0"/>
              <a:t>usuarios de la Corporación Autónoma Regional del Quindío (CRQ) </a:t>
            </a:r>
            <a:r>
              <a:rPr lang="es-CO" dirty="0"/>
              <a:t>se realizó a través </a:t>
            </a:r>
            <a:r>
              <a:rPr lang="es-CO" dirty="0" smtClean="0"/>
              <a:t>del canal presencial, garantizando </a:t>
            </a:r>
            <a:r>
              <a:rPr lang="es-CO" dirty="0"/>
              <a:t>todos los protocolos de bioseguridad impartidos por el gobierno nacional.</a:t>
            </a:r>
          </a:p>
        </p:txBody>
      </p:sp>
    </p:spTree>
    <p:extLst>
      <p:ext uri="{BB962C8B-B14F-4D97-AF65-F5344CB8AC3E}">
        <p14:creationId xmlns:p14="http://schemas.microsoft.com/office/powerpoint/2010/main" val="29335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29809"/>
            <a:ext cx="12201110" cy="685288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-90580" y="982072"/>
            <a:ext cx="54992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0" dirty="0" smtClean="0">
                <a:latin typeface="Arial Rounded MT Bold" panose="020F0704030504030204" pitchFamily="34" charset="0"/>
              </a:rPr>
              <a:t>PQRSD</a:t>
            </a:r>
            <a:endParaRPr lang="es-CO" sz="8000" dirty="0">
              <a:latin typeface="Arial Rounded MT Bold" panose="020F070403050403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25003" y="2487344"/>
            <a:ext cx="3309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Recibidas por modalidad de petición.  </a:t>
            </a:r>
            <a:endParaRPr lang="es-CO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148490" y="898499"/>
            <a:ext cx="2291011" cy="9233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PETICIONES </a:t>
            </a:r>
          </a:p>
          <a:p>
            <a:pPr algn="ctr"/>
            <a:r>
              <a:rPr lang="es-CO" dirty="0" smtClean="0"/>
              <a:t>771</a:t>
            </a:r>
            <a:endParaRPr lang="es-CO" dirty="0" smtClean="0"/>
          </a:p>
          <a:p>
            <a:pPr algn="ctr"/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smtClean="0"/>
              <a:t>(</a:t>
            </a:r>
            <a:r>
              <a:rPr lang="es-CO" dirty="0" smtClean="0"/>
              <a:t>62</a:t>
            </a:r>
            <a:r>
              <a:rPr lang="es-CO" dirty="0" smtClean="0"/>
              <a:t>%)</a:t>
            </a:r>
            <a:endParaRPr lang="es-CO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03030" y="5068618"/>
            <a:ext cx="3013656" cy="120032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SOLICITUDES, SOLICITUDES DE INFORMACION.</a:t>
            </a:r>
          </a:p>
          <a:p>
            <a:pPr algn="ctr"/>
            <a:r>
              <a:rPr lang="es-CO" dirty="0" smtClean="0"/>
              <a:t>241 </a:t>
            </a:r>
          </a:p>
          <a:p>
            <a:pPr algn="ctr"/>
            <a:r>
              <a:rPr lang="es-CO" dirty="0" smtClean="0"/>
              <a:t>(18%) </a:t>
            </a:r>
            <a:endParaRPr lang="es-CO" dirty="0"/>
          </a:p>
        </p:txBody>
      </p:sp>
      <p:sp>
        <p:nvSpPr>
          <p:cNvPr id="14" name="CuadroTexto 13"/>
          <p:cNvSpPr txBox="1"/>
          <p:nvPr/>
        </p:nvSpPr>
        <p:spPr>
          <a:xfrm>
            <a:off x="9216332" y="2473303"/>
            <a:ext cx="2191459" cy="92333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DENUNCIAS </a:t>
            </a:r>
          </a:p>
          <a:p>
            <a:pPr algn="ctr"/>
            <a:r>
              <a:rPr lang="es-CO" dirty="0" smtClean="0"/>
              <a:t>206</a:t>
            </a:r>
          </a:p>
          <a:p>
            <a:pPr algn="ctr"/>
            <a:r>
              <a:rPr lang="es-CO" dirty="0" smtClean="0"/>
              <a:t>(</a:t>
            </a:r>
            <a:r>
              <a:rPr lang="es-CO" dirty="0" smtClean="0"/>
              <a:t>16</a:t>
            </a:r>
            <a:r>
              <a:rPr lang="es-CO" dirty="0" smtClean="0"/>
              <a:t>%)</a:t>
            </a:r>
            <a:endParaRPr lang="es-CO" dirty="0"/>
          </a:p>
        </p:txBody>
      </p:sp>
      <p:sp>
        <p:nvSpPr>
          <p:cNvPr id="16" name="Elipse 15"/>
          <p:cNvSpPr/>
          <p:nvPr/>
        </p:nvSpPr>
        <p:spPr>
          <a:xfrm>
            <a:off x="5859887" y="2329531"/>
            <a:ext cx="2868218" cy="2075044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1229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EN EL TERCER TRIMESTRE DEL AÑO 2021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(100%)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351367" y="2531317"/>
            <a:ext cx="2291012" cy="92333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QUEJAS </a:t>
            </a:r>
          </a:p>
          <a:p>
            <a:pPr algn="ctr"/>
            <a:r>
              <a:rPr lang="es-CO" dirty="0"/>
              <a:t>6</a:t>
            </a:r>
            <a:endParaRPr lang="es-CO" dirty="0" smtClean="0"/>
          </a:p>
          <a:p>
            <a:pPr algn="ctr"/>
            <a:r>
              <a:rPr lang="es-CO" dirty="0" smtClean="0"/>
              <a:t>2%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558011" y="4761518"/>
            <a:ext cx="2191459" cy="92333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SUGERENCIA </a:t>
            </a:r>
          </a:p>
          <a:p>
            <a:pPr algn="ctr"/>
            <a:r>
              <a:rPr lang="es-CO" dirty="0"/>
              <a:t>4</a:t>
            </a:r>
            <a:endParaRPr lang="es-CO" dirty="0" smtClean="0"/>
          </a:p>
          <a:p>
            <a:pPr algn="ctr"/>
            <a:r>
              <a:rPr lang="es-CO" dirty="0"/>
              <a:t>1</a:t>
            </a:r>
            <a:r>
              <a:rPr lang="es-CO" dirty="0" smtClean="0"/>
              <a:t>%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148118" y="4796135"/>
            <a:ext cx="2191459" cy="9233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RECLAMOS </a:t>
            </a:r>
          </a:p>
          <a:p>
            <a:pPr algn="ctr"/>
            <a:r>
              <a:rPr lang="es-CO" dirty="0"/>
              <a:t>1</a:t>
            </a:r>
            <a:endParaRPr lang="es-CO" dirty="0" smtClean="0"/>
          </a:p>
          <a:p>
            <a:pPr algn="ctr"/>
            <a:r>
              <a:rPr lang="es-CO" dirty="0" smtClean="0"/>
              <a:t>1%</a:t>
            </a:r>
          </a:p>
        </p:txBody>
      </p:sp>
    </p:spTree>
    <p:extLst>
      <p:ext uri="{BB962C8B-B14F-4D97-AF65-F5344CB8AC3E}">
        <p14:creationId xmlns:p14="http://schemas.microsoft.com/office/powerpoint/2010/main" val="8192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83521"/>
            <a:ext cx="12201110" cy="6852883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052251"/>
              </p:ext>
            </p:extLst>
          </p:nvPr>
        </p:nvGraphicFramePr>
        <p:xfrm>
          <a:off x="-244699" y="785611"/>
          <a:ext cx="12775843" cy="4340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51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279"/>
            <a:ext cx="12201110" cy="6852883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573202"/>
              </p:ext>
            </p:extLst>
          </p:nvPr>
        </p:nvGraphicFramePr>
        <p:xfrm>
          <a:off x="0" y="862885"/>
          <a:ext cx="12041746" cy="4803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Conector recto de flecha 5"/>
          <p:cNvCxnSpPr/>
          <p:nvPr/>
        </p:nvCxnSpPr>
        <p:spPr>
          <a:xfrm flipV="1">
            <a:off x="3078051" y="1700011"/>
            <a:ext cx="1841679" cy="54091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6967470" y="1609859"/>
            <a:ext cx="2021984" cy="56667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 rot="20520331">
            <a:off x="3550276" y="1554102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34%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0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782388" y="283335"/>
            <a:ext cx="9220721" cy="646331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A continuación se detalla </a:t>
            </a:r>
            <a:r>
              <a:rPr lang="es-CO" dirty="0" smtClean="0"/>
              <a:t>el porcentaje </a:t>
            </a:r>
            <a:r>
              <a:rPr lang="es-CO" dirty="0"/>
              <a:t>de </a:t>
            </a:r>
            <a:r>
              <a:rPr lang="es-CO" dirty="0" smtClean="0"/>
              <a:t>PQRSD </a:t>
            </a:r>
            <a:r>
              <a:rPr lang="es-CO" dirty="0"/>
              <a:t>recibidas, radicadas y asignadas </a:t>
            </a:r>
            <a:r>
              <a:rPr lang="es-CO" dirty="0" smtClean="0"/>
              <a:t>por dependencia durante el </a:t>
            </a:r>
            <a:r>
              <a:rPr lang="es-CO" dirty="0" smtClean="0"/>
              <a:t>tercer trim</a:t>
            </a:r>
            <a:r>
              <a:rPr lang="es-CO" dirty="0" smtClean="0"/>
              <a:t>estre </a:t>
            </a:r>
            <a:r>
              <a:rPr lang="es-CO" dirty="0" smtClean="0"/>
              <a:t>del año 2021.</a:t>
            </a:r>
            <a:endParaRPr lang="es-CO" dirty="0"/>
          </a:p>
        </p:txBody>
      </p:sp>
      <p:graphicFrame>
        <p:nvGraphicFramePr>
          <p:cNvPr id="7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73405"/>
              </p:ext>
            </p:extLst>
          </p:nvPr>
        </p:nvGraphicFramePr>
        <p:xfrm>
          <a:off x="-2" y="1010953"/>
          <a:ext cx="12192002" cy="5046066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2409416"/>
                <a:gridCol w="1086954"/>
                <a:gridCol w="1086954"/>
                <a:gridCol w="1086954"/>
                <a:gridCol w="1086954"/>
                <a:gridCol w="1086954"/>
                <a:gridCol w="1086954"/>
                <a:gridCol w="1086954"/>
                <a:gridCol w="1086954"/>
                <a:gridCol w="1086954"/>
              </a:tblGrid>
              <a:tr h="625323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SUBDIRECCIÓN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Enero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Febrero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Marzo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Abril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Mayo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Junio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Julio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Agosto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err="1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Sep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</a:tr>
              <a:tr h="5024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3%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10%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5024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Planeación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7</a:t>
                      </a:r>
                      <a:r>
                        <a:rPr lang="es-CO" sz="1800" b="1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3%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5024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Sancionatorio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2</a:t>
                      </a:r>
                      <a:r>
                        <a:rPr lang="es-CO" sz="1800" b="1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2%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445403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Jurídica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2</a:t>
                      </a:r>
                      <a:r>
                        <a:rPr lang="es-CO" sz="1800" b="1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721841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Administrativa y Financiera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4</a:t>
                      </a:r>
                      <a:r>
                        <a:rPr lang="es-CO" sz="1800" b="1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4%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5024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Gestión </a:t>
                      </a:r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ambiental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14%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14%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19%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721841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solidFill>
                            <a:schemeClr val="tx1"/>
                          </a:solidFill>
                        </a:rPr>
                        <a:t>Regulación </a:t>
                      </a:r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y Control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72%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66%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61%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61%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63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5024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CO" sz="2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100%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100%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100%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100%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100%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100%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3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371892"/>
              </p:ext>
            </p:extLst>
          </p:nvPr>
        </p:nvGraphicFramePr>
        <p:xfrm>
          <a:off x="0" y="708337"/>
          <a:ext cx="12192000" cy="494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433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521"/>
            <a:ext cx="12201110" cy="6852883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965615"/>
              </p:ext>
            </p:extLst>
          </p:nvPr>
        </p:nvGraphicFramePr>
        <p:xfrm>
          <a:off x="0" y="811369"/>
          <a:ext cx="12192000" cy="5177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99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83521"/>
            <a:ext cx="12201110" cy="6852883"/>
          </a:xfrm>
          <a:prstGeom prst="rect">
            <a:avLst/>
          </a:prstGeom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975574"/>
              </p:ext>
            </p:extLst>
          </p:nvPr>
        </p:nvGraphicFramePr>
        <p:xfrm>
          <a:off x="0" y="772732"/>
          <a:ext cx="12192000" cy="507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436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350038"/>
              </p:ext>
            </p:extLst>
          </p:nvPr>
        </p:nvGraphicFramePr>
        <p:xfrm>
          <a:off x="103031" y="-1"/>
          <a:ext cx="11822805" cy="5769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88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24521</TotalTime>
  <Words>635</Words>
  <Application>Microsoft Office PowerPoint</Application>
  <PresentationFormat>Panorámica</PresentationFormat>
  <Paragraphs>193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Arial Rounded MT Bold</vt:lpstr>
      <vt:lpstr>Baskerville Old Face</vt:lpstr>
      <vt:lpstr>Calibri</vt:lpstr>
      <vt:lpstr>Calibri Light</vt:lpstr>
      <vt:lpstr>Wingdings</vt:lpstr>
      <vt:lpstr>Tema de Office</vt:lpstr>
      <vt:lpstr>11111111111117777777777777777777777777777777777777U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374</cp:revision>
  <dcterms:created xsi:type="dcterms:W3CDTF">2021-03-03T14:36:52Z</dcterms:created>
  <dcterms:modified xsi:type="dcterms:W3CDTF">2021-11-02T16:35:16Z</dcterms:modified>
</cp:coreProperties>
</file>